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94" r:id="rId2"/>
    <p:sldId id="386" r:id="rId3"/>
    <p:sldId id="332" r:id="rId4"/>
    <p:sldId id="385" r:id="rId5"/>
    <p:sldId id="295" r:id="rId6"/>
    <p:sldId id="387" r:id="rId7"/>
    <p:sldId id="391" r:id="rId8"/>
    <p:sldId id="398" r:id="rId9"/>
    <p:sldId id="394" r:id="rId10"/>
    <p:sldId id="392" r:id="rId11"/>
    <p:sldId id="393" r:id="rId12"/>
    <p:sldId id="399" r:id="rId13"/>
    <p:sldId id="390" r:id="rId14"/>
    <p:sldId id="321" r:id="rId15"/>
    <p:sldId id="396" r:id="rId16"/>
    <p:sldId id="381" r:id="rId17"/>
    <p:sldId id="379" r:id="rId18"/>
    <p:sldId id="380" r:id="rId19"/>
    <p:sldId id="397" r:id="rId20"/>
    <p:sldId id="296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15" autoAdjust="0"/>
    <p:restoredTop sz="98667" autoAdjust="0"/>
  </p:normalViewPr>
  <p:slideViewPr>
    <p:cSldViewPr>
      <p:cViewPr varScale="1">
        <p:scale>
          <a:sx n="105" d="100"/>
          <a:sy n="105" d="100"/>
        </p:scale>
        <p:origin x="-1160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4607EB5F-E23D-504D-B0C2-382169C7B3A6}" type="datetimeFigureOut">
              <a:rPr lang="en-US"/>
              <a:pPr/>
              <a:t>5/12/15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58BEFB12-F2C0-C744-99CA-D00207E800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4741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CE45FA5-870E-DF48-A9AC-795615DEE3AD}" type="slidenum">
              <a:rPr lang="en-US">
                <a:latin typeface="Calibri" charset="0"/>
              </a:rPr>
              <a:pPr eaLnBrk="1" hangingPunct="1"/>
              <a:t>1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EFB12-F2C0-C744-99CA-D00207E800B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1686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EFB12-F2C0-C744-99CA-D00207E800B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1686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EFB12-F2C0-C744-99CA-D00207E800B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1686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EFB12-F2C0-C744-99CA-D00207E800B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0620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30B0A58-1C09-A24A-82BD-E7C54B8F37A8}" type="slidenum">
              <a:rPr lang="en-US">
                <a:latin typeface="Calibri" charset="0"/>
              </a:rPr>
              <a:pPr eaLnBrk="1" hangingPunct="1"/>
              <a:t>15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EFB12-F2C0-C744-99CA-D00207E800B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653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EFB12-F2C0-C744-99CA-D00207E800B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9059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u="sng" kern="1200" dirty="0" smtClean="0">
              <a:solidFill>
                <a:schemeClr val="tx1"/>
              </a:solidFill>
              <a:latin typeface="+mn-lt"/>
              <a:ea typeface="ＭＳ Ｐゴシック" charset="0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73327-1516-4ED4-B1F4-0D6E096498A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4105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8C2FE9E-E7DD-3548-807A-9731CC6BBA6B}" type="slidenum">
              <a:rPr lang="en-US">
                <a:latin typeface="Calibri" charset="0"/>
              </a:rPr>
              <a:pPr eaLnBrk="1" hangingPunct="1"/>
              <a:t>19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803837A-E746-F747-9CBE-5BA138CA84A5}" type="slidenum">
              <a:rPr lang="en-US">
                <a:latin typeface="Calibri" charset="0"/>
              </a:rPr>
              <a:pPr eaLnBrk="1" hangingPunct="1"/>
              <a:t>20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Calibri" charset="0"/>
              </a:rPr>
              <a:t>Expansive</a:t>
            </a:r>
            <a:r>
              <a:rPr lang="en-US" baseline="0" dirty="0" smtClean="0">
                <a:latin typeface="Calibri" charset="0"/>
              </a:rPr>
              <a:t> definition – voluntary practices of industry to laws and regulations</a:t>
            </a:r>
          </a:p>
          <a:p>
            <a:pPr eaLnBrk="1" hangingPunct="1">
              <a:spcBef>
                <a:spcPct val="0"/>
              </a:spcBef>
            </a:pPr>
            <a:endParaRPr lang="en-US" baseline="0" dirty="0" smtClean="0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>
                <a:latin typeface="Calibri" charset="0"/>
              </a:rPr>
              <a:t>Appreciate the help that BLM has given to this project over many years – esp. Jim Perry.</a:t>
            </a:r>
            <a:endParaRPr lang="en-US" dirty="0">
              <a:latin typeface="Calibri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8C2FE9E-E7DD-3548-807A-9731CC6BBA6B}" type="slidenum">
              <a:rPr lang="en-US">
                <a:latin typeface="Calibri" charset="0"/>
              </a:rPr>
              <a:pPr eaLnBrk="1" hangingPunct="1"/>
              <a:t>3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8C2FE9E-E7DD-3548-807A-9731CC6BBA6B}" type="slidenum">
              <a:rPr lang="en-US">
                <a:latin typeface="Calibri" charset="0"/>
              </a:rPr>
              <a:pPr eaLnBrk="1" hangingPunct="1"/>
              <a:t>4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30B0A58-1C09-A24A-82BD-E7C54B8F37A8}" type="slidenum">
              <a:rPr lang="en-US">
                <a:latin typeface="Calibri" charset="0"/>
              </a:rPr>
              <a:pPr eaLnBrk="1" hangingPunct="1"/>
              <a:t>5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EFB12-F2C0-C744-99CA-D00207E800B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1686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EFB12-F2C0-C744-99CA-D00207E800B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168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EFB12-F2C0-C744-99CA-D00207E800B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1686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30B0A58-1C09-A24A-82BD-E7C54B8F37A8}" type="slidenum">
              <a:rPr lang="en-US">
                <a:latin typeface="Calibri" charset="0"/>
              </a:rPr>
              <a:pPr eaLnBrk="1" hangingPunct="1"/>
              <a:t>9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EFB12-F2C0-C744-99CA-D00207E800B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168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445170-D527-0B46-BC26-EFEADD565F5C}" type="datetimeFigureOut">
              <a:rPr lang="en-US"/>
              <a:pPr/>
              <a:t>5/12/15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39CB25-D812-FB48-A676-39F636DB84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280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14C594-374C-3C44-90D8-7B60B6D68351}" type="datetimeFigureOut">
              <a:rPr lang="en-US"/>
              <a:pPr/>
              <a:t>5/12/15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2EAA73-4249-8844-9C4A-BC84FF0419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766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B1A0DC-6AA7-A345-BDB8-E9C9EFFD5726}" type="datetimeFigureOut">
              <a:rPr lang="en-US"/>
              <a:pPr/>
              <a:t>5/12/15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63508F-088B-6845-A4E6-B1B44BF26C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985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826AB8-29D6-CB40-899D-4E1A2F38E26A}" type="datetimeFigureOut">
              <a:rPr lang="en-US"/>
              <a:pPr/>
              <a:t>5/12/15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D9B864-DA1E-2449-9368-3BB94550F9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308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F416D2-8389-664F-9D06-423C6FD1D352}" type="datetimeFigureOut">
              <a:rPr lang="en-US"/>
              <a:pPr/>
              <a:t>5/12/15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9E5774-A9DE-FE41-9DFE-9D0E812EFA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095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45F2D6-DAED-6444-8A26-0650F3240E88}" type="datetimeFigureOut">
              <a:rPr lang="en-US"/>
              <a:pPr/>
              <a:t>5/12/15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71C538-DEC7-F845-A7AA-1307D43161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495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335627-1A81-1043-AC22-CB8E16CD66A6}" type="datetimeFigureOut">
              <a:rPr lang="en-US"/>
              <a:pPr/>
              <a:t>5/12/15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F5C187-BD5F-854D-8F48-AD6D4D25A5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483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81E424-6706-E143-BD9E-7771A856E56E}" type="datetimeFigureOut">
              <a:rPr lang="en-US"/>
              <a:pPr/>
              <a:t>5/12/15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699B3F-FF0B-2B4D-85FA-E3A4A03975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135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25F2B2-84A3-5043-965B-BF1697462ADA}" type="datetimeFigureOut">
              <a:rPr lang="en-US"/>
              <a:pPr/>
              <a:t>5/12/15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7568D3-7BD9-1B4D-96CA-3F93F19D4B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427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0FD8CD-061E-124B-8354-8CE4EB386CAE}" type="datetimeFigureOut">
              <a:rPr lang="en-US"/>
              <a:pPr/>
              <a:t>5/12/15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2BF7E7-4A97-E648-A433-4A1FDC7CF6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062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7E3CBF-9191-774E-97AF-B4D4530DE568}" type="datetimeFigureOut">
              <a:rPr lang="en-US"/>
              <a:pPr/>
              <a:t>5/12/15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69BAD1-3A38-5645-8E33-571A75EEB2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062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93F4DD4B-1B9D-064E-8077-BA5AD290014F}" type="datetimeFigureOut">
              <a:rPr lang="en-US"/>
              <a:pPr/>
              <a:t>5/12/15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7DE482B1-88A6-B94C-80F8-5990BA81D18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://www.lawatlas.or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hyperlink" Target="http://www.oilandgasbmps.org/" TargetMode="External"/><Relationship Id="rId8" Type="http://schemas.openxmlformats.org/officeDocument/2006/relationships/hyperlink" Target="http://lawatlas.org/oilandgas" TargetMode="External"/><Relationship Id="rId9" Type="http://schemas.openxmlformats.org/officeDocument/2006/relationships/image" Target="../media/image9.jpg"/><Relationship Id="rId10" Type="http://schemas.openxmlformats.org/officeDocument/2006/relationships/image" Target="../media/image10.png"/><Relationship Id="rId11" Type="http://schemas.openxmlformats.org/officeDocument/2006/relationships/image" Target="../media/image11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ilandgasbmps.org/" TargetMode="External"/><Relationship Id="rId4" Type="http://schemas.openxmlformats.org/officeDocument/2006/relationships/hyperlink" Target="http://www.lawatlas.org/oilandgas" TargetMode="External"/><Relationship Id="rId5" Type="http://schemas.openxmlformats.org/officeDocument/2006/relationships/hyperlink" Target="mailto:Kathryn.Mutz@colorado.edu" TargetMode="External"/><Relationship Id="rId6" Type="http://schemas.openxmlformats.org/officeDocument/2006/relationships/hyperlink" Target="mailto:matthewsamelson@gmail.com" TargetMode="External"/><Relationship Id="rId7" Type="http://schemas.openxmlformats.org/officeDocument/2006/relationships/hyperlink" Target="mailto:Kelleigh.helm@colorado.edu" TargetMode="External"/><Relationship Id="rId8" Type="http://schemas.openxmlformats.org/officeDocument/2006/relationships/image" Target="../media/image5.png"/><Relationship Id="rId9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5" t="56619" r="8980" b="20905"/>
          <a:stretch>
            <a:fillRect/>
          </a:stretch>
        </p:blipFill>
        <p:spPr bwMode="auto">
          <a:xfrm>
            <a:off x="1954213" y="-4763"/>
            <a:ext cx="7189787" cy="1096963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954213" y="1092200"/>
            <a:ext cx="7189787" cy="3708400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2700000" scaled="1"/>
          </a:gra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54213" y="5018088"/>
            <a:ext cx="7200900" cy="1843087"/>
          </a:xfrm>
          <a:prstGeom prst="rect">
            <a:avLst/>
          </a:prstGeom>
          <a:solidFill>
            <a:schemeClr val="bg1">
              <a:lumMod val="50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Kathryn Mutz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Natural Resources LLC for the </a:t>
            </a:r>
            <a:r>
              <a:rPr lang="en-US" sz="2000" dirty="0" err="1" smtClean="0">
                <a:solidFill>
                  <a:schemeClr val="tx1"/>
                </a:solidFill>
              </a:rPr>
              <a:t>Getches</a:t>
            </a:r>
            <a:r>
              <a:rPr lang="en-US" sz="2000" dirty="0" smtClean="0">
                <a:solidFill>
                  <a:schemeClr val="tx1"/>
                </a:solidFill>
              </a:rPr>
              <a:t>-Wilkinson Center for Natural Resources, Energy and the Environment</a:t>
            </a:r>
            <a:endParaRPr lang="en-US" sz="20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University </a:t>
            </a:r>
            <a:r>
              <a:rPr lang="en-US" sz="2000" dirty="0">
                <a:solidFill>
                  <a:schemeClr val="tx1"/>
                </a:solidFill>
              </a:rPr>
              <a:t>of Colorado Law School</a:t>
            </a:r>
          </a:p>
        </p:txBody>
      </p:sp>
      <p:sp>
        <p:nvSpPr>
          <p:cNvPr id="7" name="Rectangle 6"/>
          <p:cNvSpPr/>
          <p:nvPr/>
        </p:nvSpPr>
        <p:spPr>
          <a:xfrm>
            <a:off x="-14288" y="5018088"/>
            <a:ext cx="1730376" cy="18399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0" y="4495800"/>
            <a:ext cx="1524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/>
          </a:p>
        </p:txBody>
      </p:sp>
      <p:sp>
        <p:nvSpPr>
          <p:cNvPr id="17" name="Rectangle 16"/>
          <p:cNvSpPr/>
          <p:nvPr/>
        </p:nvSpPr>
        <p:spPr>
          <a:xfrm>
            <a:off x="2044700" y="1524000"/>
            <a:ext cx="7086600" cy="3276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Soil, Water and Air Spring Issues Forum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U.S Department of the Interior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Bureau of Land Management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Oil and Gas Development: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Best </a:t>
            </a:r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Management </a:t>
            </a: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Practices Databases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May 12, 2015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954213" y="0"/>
            <a:ext cx="7570787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spc="50" dirty="0">
              <a:ln w="13500">
                <a:solidFill>
                  <a:schemeClr val="accent1">
                    <a:shade val="2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19" name="Picture 18" descr="CU commercial_seal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bg1">
                <a:tint val="45000"/>
                <a:satMod val="400000"/>
              </a:schemeClr>
            </a:duotone>
            <a:lum bright="100000" contrast="100000"/>
          </a:blip>
          <a:stretch>
            <a:fillRect/>
          </a:stretch>
        </p:blipFill>
        <p:spPr>
          <a:xfrm>
            <a:off x="216776" y="5310127"/>
            <a:ext cx="1219200" cy="1255155"/>
          </a:xfrm>
          <a:prstGeom prst="rect">
            <a:avLst/>
          </a:prstGeom>
          <a:noFill/>
        </p:spPr>
      </p:pic>
      <p:pic>
        <p:nvPicPr>
          <p:cNvPr id="2058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40"/>
          <a:stretch>
            <a:fillRect/>
          </a:stretch>
        </p:blipFill>
        <p:spPr bwMode="auto">
          <a:xfrm>
            <a:off x="-63500" y="-4763"/>
            <a:ext cx="1779588" cy="480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16088" y="0"/>
            <a:ext cx="238125" cy="68611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7B7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" y="228600"/>
            <a:ext cx="9134016" cy="602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935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7B7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"/>
            <a:ext cx="843772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097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7B7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8" y="0"/>
            <a:ext cx="92268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877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7B7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6933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080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4237" descr="PPT423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32" y="52856"/>
            <a:ext cx="9053596" cy="6652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5" t="56619" r="8980" b="20905"/>
          <a:stretch>
            <a:fillRect/>
          </a:stretch>
        </p:blipFill>
        <p:spPr bwMode="auto">
          <a:xfrm>
            <a:off x="0" y="-22225"/>
            <a:ext cx="9163050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1049338"/>
            <a:ext cx="9159875" cy="5834062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Rounded Rectangle 1"/>
          <p:cNvSpPr>
            <a:spLocks noChangeArrowheads="1"/>
          </p:cNvSpPr>
          <p:nvPr/>
        </p:nvSpPr>
        <p:spPr bwMode="auto">
          <a:xfrm>
            <a:off x="381000" y="1524000"/>
            <a:ext cx="4114799" cy="4593431"/>
          </a:xfrm>
          <a:prstGeom prst="roundRect">
            <a:avLst>
              <a:gd name="adj" fmla="val 6222"/>
            </a:avLst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dk1"/>
              </a:solidFill>
              <a:latin typeface="+mn-lt"/>
              <a:ea typeface="+mn-ea"/>
            </a:endParaRPr>
          </a:p>
        </p:txBody>
      </p:sp>
      <p:pic>
        <p:nvPicPr>
          <p:cNvPr id="3077" name="Picture 4" descr="http://www.aldnanosolutions.com/wp-content/uploads/2011/05/CU-Boulder-Logo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252"/>
          <a:stretch>
            <a:fillRect/>
          </a:stretch>
        </p:blipFill>
        <p:spPr bwMode="auto">
          <a:xfrm>
            <a:off x="8534400" y="6297613"/>
            <a:ext cx="4333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0" y="923925"/>
            <a:ext cx="9163050" cy="2047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152400"/>
            <a:ext cx="9144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chemeClr val="accent1">
                      <a:shade val="2500"/>
                    </a:schemeClr>
                  </a:solidFill>
                </a:ln>
                <a:solidFill>
                  <a:schemeClr val="bg1"/>
                </a:solidFill>
              </a:rPr>
              <a:t>LawAtlas</a:t>
            </a:r>
            <a:r>
              <a:rPr lang="en-US" sz="3600" dirty="0" smtClean="0">
                <a:ln>
                  <a:solidFill>
                    <a:schemeClr val="accent1">
                      <a:shade val="2500"/>
                    </a:schemeClr>
                  </a:solidFill>
                </a:ln>
                <a:solidFill>
                  <a:schemeClr val="bg1"/>
                </a:solidFill>
              </a:rPr>
              <a:t> Database</a:t>
            </a:r>
            <a:endParaRPr lang="en-US" sz="3600" dirty="0">
              <a:ln>
                <a:solidFill>
                  <a:schemeClr val="accent1">
                    <a:shade val="25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" y="1676400"/>
            <a:ext cx="3810000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lnSpc>
                <a:spcPct val="150000"/>
              </a:lnSpc>
              <a:defRPr/>
            </a:pPr>
            <a:r>
              <a:rPr lang="en-US" sz="2400" b="1" dirty="0" smtClean="0">
                <a:latin typeface="Calibri" charset="0"/>
                <a:cs typeface="Arial" charset="0"/>
              </a:rPr>
              <a:t>Comparative Law Database</a:t>
            </a:r>
            <a:endParaRPr lang="en-US" sz="2400" b="1" dirty="0">
              <a:latin typeface="Calibri" charset="0"/>
              <a:cs typeface="Arial" charset="0"/>
            </a:endParaRPr>
          </a:p>
          <a:p>
            <a:pPr marL="228600" indent="-228600"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2400" dirty="0" smtClean="0">
                <a:latin typeface="Calibri" charset="0"/>
              </a:rPr>
              <a:t>Water Quality – Lifecycle of field development</a:t>
            </a:r>
          </a:p>
          <a:p>
            <a:pPr marL="228600" indent="-228600"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2400" dirty="0" smtClean="0">
                <a:latin typeface="Calibri" charset="0"/>
              </a:rPr>
              <a:t>Water Quantity</a:t>
            </a:r>
            <a:r>
              <a:rPr lang="en-US" sz="2400" dirty="0">
                <a:latin typeface="Calibri" charset="0"/>
              </a:rPr>
              <a:t> – A</a:t>
            </a:r>
            <a:r>
              <a:rPr lang="en-US" sz="2400" dirty="0" smtClean="0">
                <a:latin typeface="Calibri" charset="0"/>
              </a:rPr>
              <a:t>dministration, reporting, conservation, etc.</a:t>
            </a:r>
            <a:endParaRPr lang="en-US" sz="2400" dirty="0">
              <a:latin typeface="Calibri" charset="0"/>
            </a:endParaRPr>
          </a:p>
          <a:p>
            <a:pPr marL="228600" indent="-228600"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2400" dirty="0" smtClean="0">
                <a:latin typeface="Calibri" charset="0"/>
              </a:rPr>
              <a:t>Air Quality – Flares, engines, leak detection, storage, etc.</a:t>
            </a:r>
            <a:endParaRPr lang="en-US" sz="2400" dirty="0">
              <a:latin typeface="Calibri" charset="0"/>
            </a:endParaRPr>
          </a:p>
        </p:txBody>
      </p:sp>
      <p:sp>
        <p:nvSpPr>
          <p:cNvPr id="13" name="Rounded Rectangle 12"/>
          <p:cNvSpPr>
            <a:spLocks noChangeArrowheads="1"/>
          </p:cNvSpPr>
          <p:nvPr/>
        </p:nvSpPr>
        <p:spPr bwMode="auto">
          <a:xfrm>
            <a:off x="4876800" y="1524000"/>
            <a:ext cx="3581400" cy="5105400"/>
          </a:xfrm>
          <a:prstGeom prst="roundRect">
            <a:avLst>
              <a:gd name="adj" fmla="val 6222"/>
            </a:avLst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marL="228600" indent="-228600">
              <a:spcAft>
                <a:spcPts val="600"/>
              </a:spcAft>
              <a:buFont typeface="Arial" charset="0"/>
              <a:buChar char="•"/>
            </a:pPr>
            <a:endParaRPr lang="en-US" sz="3000" dirty="0" smtClean="0">
              <a:latin typeface="Calibri" charset="0"/>
            </a:endParaRPr>
          </a:p>
          <a:p>
            <a:pPr>
              <a:spcAft>
                <a:spcPts val="600"/>
              </a:spcAft>
            </a:pPr>
            <a:endParaRPr lang="en-US" sz="2400" b="1" dirty="0" smtClean="0">
              <a:latin typeface="Calibri" charset="0"/>
            </a:endParaRPr>
          </a:p>
          <a:p>
            <a:pPr>
              <a:spcAft>
                <a:spcPts val="600"/>
              </a:spcAft>
            </a:pPr>
            <a:r>
              <a:rPr lang="en-US" sz="2400" b="1" dirty="0" smtClean="0">
                <a:latin typeface="Calibri" charset="0"/>
              </a:rPr>
              <a:t>2015 Expansion</a:t>
            </a:r>
            <a:endParaRPr lang="en-US" sz="2400" dirty="0" smtClean="0">
              <a:latin typeface="Calibri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Calibri" charset="0"/>
              </a:rPr>
              <a:t>Adding states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Calibri" charset="0"/>
              </a:rPr>
              <a:t>Adding Federal 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>
                <a:latin typeface="Calibri" charset="0"/>
              </a:rPr>
              <a:t>BLM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>
                <a:latin typeface="Calibri" charset="0"/>
              </a:rPr>
              <a:t>EPA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Calibri" charset="0"/>
              </a:rPr>
              <a:t>Local Jurisdictions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Calibri" charset="0"/>
              </a:rPr>
              <a:t>Tribal Codes?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Calibri" charset="0"/>
              </a:rPr>
              <a:t>Model Laws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Calibri" charset="0"/>
              </a:rPr>
              <a:t>Additional Issues: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>
                <a:latin typeface="Calibri" charset="0"/>
              </a:rPr>
              <a:t>Setbacks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>
                <a:latin typeface="Calibri" charset="0"/>
              </a:rPr>
              <a:t>Noise abatement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>
                <a:latin typeface="Calibri" charset="0"/>
              </a:rPr>
              <a:t>Induced Seismicity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Calibri" charset="0"/>
              </a:rPr>
              <a:t>Comparative analysis </a:t>
            </a:r>
          </a:p>
          <a:p>
            <a:pPr>
              <a:spcAft>
                <a:spcPts val="600"/>
              </a:spcAft>
            </a:pPr>
            <a:endParaRPr lang="en-US" sz="2000" dirty="0" smtClean="0">
              <a:latin typeface="Calibri" charset="0"/>
            </a:endParaRPr>
          </a:p>
          <a:p>
            <a:pPr marL="228600" indent="-228600">
              <a:lnSpc>
                <a:spcPct val="150000"/>
              </a:lnSpc>
            </a:pPr>
            <a:endParaRPr lang="en-US" sz="2800" b="1" i="1" dirty="0" smtClean="0">
              <a:latin typeface="Calibri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353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914400" y="1143000"/>
            <a:ext cx="6245225" cy="3693319"/>
            <a:chOff x="612775" y="1571685"/>
            <a:chExt cx="6245225" cy="3693319"/>
          </a:xfrm>
        </p:grpSpPr>
        <p:sp>
          <p:nvSpPr>
            <p:cNvPr id="8" name="Rectangle 7"/>
            <p:cNvSpPr/>
            <p:nvPr/>
          </p:nvSpPr>
          <p:spPr>
            <a:xfrm>
              <a:off x="612775" y="1571685"/>
              <a:ext cx="6245225" cy="36933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2"/>
              <a:r>
                <a:rPr lang="en-US" b="1" u="sng" dirty="0">
                  <a:solidFill>
                    <a:srgbClr val="0000FF"/>
                  </a:solidFill>
                </a:rPr>
                <a:t>Colorado </a:t>
              </a:r>
              <a:r>
                <a:rPr lang="en-US" dirty="0">
                  <a:solidFill>
                    <a:srgbClr val="0000FF"/>
                  </a:solidFill>
                </a:rPr>
                <a:t>– </a:t>
              </a:r>
              <a:r>
                <a:rPr lang="en-US" dirty="0" err="1">
                  <a:solidFill>
                    <a:srgbClr val="0000FF"/>
                  </a:solidFill>
                </a:rPr>
                <a:t>Piceance</a:t>
              </a:r>
              <a:r>
                <a:rPr lang="en-US" dirty="0">
                  <a:solidFill>
                    <a:srgbClr val="0000FF"/>
                  </a:solidFill>
                </a:rPr>
                <a:t>, Niobrara </a:t>
              </a:r>
            </a:p>
            <a:p>
              <a:pPr lvl="2"/>
              <a:r>
                <a:rPr lang="en-US" b="1" u="sng" dirty="0">
                  <a:solidFill>
                    <a:srgbClr val="0000FF"/>
                  </a:solidFill>
                </a:rPr>
                <a:t>Montana</a:t>
              </a:r>
              <a:r>
                <a:rPr lang="en-US" dirty="0">
                  <a:solidFill>
                    <a:srgbClr val="0000FF"/>
                  </a:solidFill>
                </a:rPr>
                <a:t> – </a:t>
              </a:r>
              <a:r>
                <a:rPr lang="en-US" dirty="0" err="1">
                  <a:solidFill>
                    <a:srgbClr val="0000FF"/>
                  </a:solidFill>
                </a:rPr>
                <a:t>Bakken</a:t>
              </a:r>
              <a:r>
                <a:rPr lang="en-US" dirty="0">
                  <a:solidFill>
                    <a:srgbClr val="0000FF"/>
                  </a:solidFill>
                </a:rPr>
                <a:t> </a:t>
              </a:r>
              <a:endParaRPr lang="en-US" b="1" u="sng" dirty="0">
                <a:solidFill>
                  <a:srgbClr val="0000FF"/>
                </a:solidFill>
              </a:endParaRPr>
            </a:p>
            <a:p>
              <a:pPr lvl="2"/>
              <a:r>
                <a:rPr lang="en-US" b="1" u="sng" dirty="0">
                  <a:solidFill>
                    <a:srgbClr val="0000FF"/>
                  </a:solidFill>
                </a:rPr>
                <a:t>New Mexico</a:t>
              </a:r>
              <a:r>
                <a:rPr lang="en-US" dirty="0">
                  <a:solidFill>
                    <a:srgbClr val="0000FF"/>
                  </a:solidFill>
                </a:rPr>
                <a:t> – San Juan, Permian</a:t>
              </a:r>
              <a:endParaRPr lang="en-US" b="1" u="sng" dirty="0">
                <a:solidFill>
                  <a:srgbClr val="0000FF"/>
                </a:solidFill>
              </a:endParaRPr>
            </a:p>
            <a:p>
              <a:pPr lvl="2"/>
              <a:r>
                <a:rPr lang="en-US" b="1" u="sng" dirty="0">
                  <a:solidFill>
                    <a:srgbClr val="0000FF"/>
                  </a:solidFill>
                </a:rPr>
                <a:t>Wyoming</a:t>
              </a:r>
              <a:r>
                <a:rPr lang="en-US" dirty="0">
                  <a:solidFill>
                    <a:srgbClr val="0000FF"/>
                  </a:solidFill>
                </a:rPr>
                <a:t> – Greater Green River, Powder River Basin</a:t>
              </a:r>
              <a:endParaRPr lang="en-US" b="1" u="sng" dirty="0">
                <a:solidFill>
                  <a:srgbClr val="0000FF"/>
                </a:solidFill>
              </a:endParaRPr>
            </a:p>
            <a:p>
              <a:pPr lvl="2"/>
              <a:r>
                <a:rPr lang="en-US" b="1" u="sng" dirty="0">
                  <a:solidFill>
                    <a:srgbClr val="0000FF"/>
                  </a:solidFill>
                </a:rPr>
                <a:t>Utah</a:t>
              </a:r>
              <a:r>
                <a:rPr lang="en-US" dirty="0">
                  <a:solidFill>
                    <a:srgbClr val="0000FF"/>
                  </a:solidFill>
                </a:rPr>
                <a:t> – Mancos, Uinta</a:t>
              </a:r>
            </a:p>
            <a:p>
              <a:pPr lvl="2"/>
              <a:r>
                <a:rPr lang="en-US" b="1" u="sng" dirty="0" smtClean="0">
                  <a:solidFill>
                    <a:srgbClr val="FFFFFF"/>
                  </a:solidFill>
                </a:rPr>
                <a:t>Louisiana</a:t>
              </a:r>
              <a:r>
                <a:rPr lang="en-US" dirty="0" smtClean="0">
                  <a:solidFill>
                    <a:srgbClr val="FFFFFF"/>
                  </a:solidFill>
                </a:rPr>
                <a:t> </a:t>
              </a:r>
              <a:r>
                <a:rPr lang="en-US" dirty="0">
                  <a:solidFill>
                    <a:srgbClr val="FFFFFF"/>
                  </a:solidFill>
                </a:rPr>
                <a:t>– Haynesville </a:t>
              </a:r>
            </a:p>
            <a:p>
              <a:pPr lvl="2"/>
              <a:r>
                <a:rPr lang="en-US" b="1" u="sng" dirty="0" smtClean="0"/>
                <a:t>New York</a:t>
              </a:r>
              <a:r>
                <a:rPr lang="en-US" dirty="0" smtClean="0"/>
                <a:t> – Marcellus </a:t>
              </a:r>
            </a:p>
            <a:p>
              <a:pPr lvl="2"/>
              <a:r>
                <a:rPr lang="en-US" b="1" u="sng" dirty="0"/>
                <a:t>North Dakota</a:t>
              </a:r>
              <a:r>
                <a:rPr lang="en-US" dirty="0"/>
                <a:t> – </a:t>
              </a:r>
              <a:r>
                <a:rPr lang="en-US" dirty="0" err="1"/>
                <a:t>Bakken</a:t>
              </a:r>
              <a:r>
                <a:rPr lang="en-US" dirty="0"/>
                <a:t> </a:t>
              </a:r>
              <a:endParaRPr lang="en-US" dirty="0" smtClean="0"/>
            </a:p>
            <a:p>
              <a:pPr lvl="2"/>
              <a:r>
                <a:rPr lang="en-US" b="1" u="sng" dirty="0"/>
                <a:t>Ohio</a:t>
              </a:r>
              <a:r>
                <a:rPr lang="en-US" dirty="0"/>
                <a:t> – </a:t>
              </a:r>
              <a:r>
                <a:rPr lang="en-US" dirty="0" smtClean="0"/>
                <a:t>Marcellus</a:t>
              </a:r>
            </a:p>
            <a:p>
              <a:pPr lvl="2"/>
              <a:r>
                <a:rPr lang="en-US" b="1" u="sng" dirty="0">
                  <a:solidFill>
                    <a:schemeClr val="bg1"/>
                  </a:solidFill>
                </a:rPr>
                <a:t>Oklahoma</a:t>
              </a:r>
              <a:r>
                <a:rPr lang="en-US" dirty="0">
                  <a:solidFill>
                    <a:schemeClr val="bg1"/>
                  </a:solidFill>
                </a:rPr>
                <a:t> – </a:t>
              </a:r>
              <a:r>
                <a:rPr lang="en-US" dirty="0" smtClean="0">
                  <a:solidFill>
                    <a:schemeClr val="bg1"/>
                  </a:solidFill>
                </a:rPr>
                <a:t>Woodford</a:t>
              </a:r>
            </a:p>
            <a:p>
              <a:pPr lvl="2"/>
              <a:r>
                <a:rPr lang="en-US" b="1" u="sng" dirty="0" smtClean="0"/>
                <a:t>Pennsylvania</a:t>
              </a:r>
              <a:r>
                <a:rPr lang="en-US" dirty="0" smtClean="0"/>
                <a:t> – Marcellus </a:t>
              </a:r>
            </a:p>
            <a:p>
              <a:pPr lvl="2"/>
              <a:r>
                <a:rPr lang="en-US" b="1" u="sng" dirty="0"/>
                <a:t>Texas</a:t>
              </a:r>
              <a:r>
                <a:rPr lang="en-US" b="1" dirty="0"/>
                <a:t> </a:t>
              </a:r>
              <a:r>
                <a:rPr lang="en-US" dirty="0"/>
                <a:t>– Eagle Ford, Barnett </a:t>
              </a:r>
              <a:endParaRPr lang="en-US" b="1" u="sng" dirty="0" smtClean="0"/>
            </a:p>
            <a:p>
              <a:pPr lvl="2"/>
              <a:r>
                <a:rPr lang="en-US" b="1" u="sng" dirty="0" smtClean="0"/>
                <a:t>West Virginia</a:t>
              </a:r>
              <a:r>
                <a:rPr lang="en-US" dirty="0" smtClean="0"/>
                <a:t> – Marcellus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12775" y="1724085"/>
              <a:ext cx="800219" cy="3139321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Current</a:t>
              </a:r>
              <a:endPara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57400" y="4876800"/>
            <a:ext cx="6236126" cy="1754327"/>
            <a:chOff x="621874" y="5353924"/>
            <a:chExt cx="6236126" cy="1754327"/>
          </a:xfrm>
        </p:grpSpPr>
        <p:sp>
          <p:nvSpPr>
            <p:cNvPr id="9" name="TextBox 8"/>
            <p:cNvSpPr txBox="1"/>
            <p:nvPr/>
          </p:nvSpPr>
          <p:spPr>
            <a:xfrm>
              <a:off x="621874" y="5353924"/>
              <a:ext cx="6236126" cy="175432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lvl="2"/>
              <a:r>
                <a:rPr lang="en-US" b="1" u="sng" dirty="0" smtClean="0">
                  <a:solidFill>
                    <a:srgbClr val="FF0000"/>
                  </a:solidFill>
                </a:rPr>
                <a:t>BLM</a:t>
              </a:r>
              <a:r>
                <a:rPr lang="en-US" dirty="0" smtClean="0">
                  <a:solidFill>
                    <a:srgbClr val="FF0000"/>
                  </a:solidFill>
                </a:rPr>
                <a:t> – Federal and Indian lands</a:t>
              </a:r>
            </a:p>
            <a:p>
              <a:pPr lvl="2"/>
              <a:r>
                <a:rPr lang="en-US" b="1" u="sng" dirty="0" smtClean="0">
                  <a:solidFill>
                    <a:srgbClr val="FF0000"/>
                  </a:solidFill>
                </a:rPr>
                <a:t>EPA </a:t>
              </a:r>
              <a:r>
                <a:rPr lang="en-US" b="1" dirty="0" smtClean="0">
                  <a:solidFill>
                    <a:srgbClr val="FF0000"/>
                  </a:solidFill>
                </a:rPr>
                <a:t>--  CAA, CWA, SDWA</a:t>
              </a:r>
            </a:p>
            <a:p>
              <a:pPr lvl="2"/>
              <a:r>
                <a:rPr lang="en-US" b="1" u="sng" dirty="0" smtClean="0">
                  <a:solidFill>
                    <a:srgbClr val="FF0000"/>
                  </a:solidFill>
                </a:rPr>
                <a:t>California</a:t>
              </a:r>
              <a:r>
                <a:rPr lang="en-US" dirty="0" smtClean="0">
                  <a:solidFill>
                    <a:srgbClr val="FF0000"/>
                  </a:solidFill>
                </a:rPr>
                <a:t> – Monterrey</a:t>
              </a:r>
            </a:p>
            <a:p>
              <a:pPr lvl="2"/>
              <a:r>
                <a:rPr lang="en-US" b="1" u="sng" dirty="0" smtClean="0">
                  <a:solidFill>
                    <a:srgbClr val="FF0000"/>
                  </a:solidFill>
                </a:rPr>
                <a:t>Illinois</a:t>
              </a:r>
              <a:r>
                <a:rPr lang="en-US" dirty="0" smtClean="0">
                  <a:solidFill>
                    <a:srgbClr val="FF0000"/>
                  </a:solidFill>
                </a:rPr>
                <a:t> – New Albany </a:t>
              </a:r>
            </a:p>
            <a:p>
              <a:pPr lvl="2"/>
              <a:r>
                <a:rPr lang="en-US" b="1" u="sng" dirty="0" smtClean="0">
                  <a:solidFill>
                    <a:srgbClr val="FF0000"/>
                  </a:solidFill>
                </a:rPr>
                <a:t>Arkansas</a:t>
              </a:r>
              <a:r>
                <a:rPr lang="en-US" dirty="0" smtClean="0">
                  <a:solidFill>
                    <a:srgbClr val="FF0000"/>
                  </a:solidFill>
                </a:rPr>
                <a:t> </a:t>
              </a:r>
              <a:r>
                <a:rPr lang="en-US" dirty="0">
                  <a:solidFill>
                    <a:srgbClr val="FF0000"/>
                  </a:solidFill>
                </a:rPr>
                <a:t>– </a:t>
              </a:r>
              <a:r>
                <a:rPr lang="en-US" dirty="0" smtClean="0">
                  <a:solidFill>
                    <a:srgbClr val="FF0000"/>
                  </a:solidFill>
                </a:rPr>
                <a:t>Fayetteville</a:t>
              </a:r>
              <a:endParaRPr lang="en-US" dirty="0">
                <a:solidFill>
                  <a:srgbClr val="FF0000"/>
                </a:solidFill>
              </a:endParaRPr>
            </a:p>
            <a:p>
              <a:pPr lvl="2"/>
              <a:r>
                <a:rPr lang="en-US" b="1" u="sng" dirty="0" smtClean="0">
                  <a:solidFill>
                    <a:srgbClr val="FF0000"/>
                  </a:solidFill>
                </a:rPr>
                <a:t>Local jurisdictions</a:t>
              </a:r>
              <a:endParaRPr lang="en-US" b="1" u="sng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21874" y="5508051"/>
              <a:ext cx="800219" cy="1447800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Next</a:t>
              </a:r>
              <a:endPara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5" name="Title 1"/>
          <p:cNvSpPr txBox="1">
            <a:spLocks/>
          </p:cNvSpPr>
          <p:nvPr/>
        </p:nvSpPr>
        <p:spPr>
          <a:xfrm>
            <a:off x="228600" y="404650"/>
            <a:ext cx="8686800" cy="6858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 </a:t>
            </a:r>
            <a:r>
              <a:rPr lang="en-US" dirty="0" err="1" smtClean="0"/>
              <a:t>LawAtlas</a:t>
            </a:r>
            <a:r>
              <a:rPr lang="en-US" dirty="0" smtClean="0"/>
              <a:t>: </a:t>
            </a:r>
            <a:r>
              <a:rPr lang="en-US" dirty="0" smtClean="0">
                <a:hlinkClick r:id="rId3"/>
              </a:rPr>
              <a:t>www.lawatlas.org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390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780" y="1017588"/>
            <a:ext cx="9144000" cy="5834062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2725" y="1147762"/>
            <a:ext cx="7431103" cy="609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5" t="56619" r="8980" b="20905"/>
          <a:stretch>
            <a:fillRect/>
          </a:stretch>
        </p:blipFill>
        <p:spPr bwMode="auto">
          <a:xfrm>
            <a:off x="14780" y="-31750"/>
            <a:ext cx="9147175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66725" y="1524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n>
                  <a:solidFill>
                    <a:schemeClr val="accent1">
                      <a:shade val="2500"/>
                    </a:schemeClr>
                  </a:solidFill>
                </a:ln>
                <a:solidFill>
                  <a:schemeClr val="bg1"/>
                </a:solidFill>
              </a:rPr>
              <a:t>Comparative Law Database</a:t>
            </a:r>
            <a:endParaRPr lang="en-US" dirty="0">
              <a:ln>
                <a:solidFill>
                  <a:schemeClr val="accent1">
                    <a:shade val="2500"/>
                  </a:schemeClr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7" name="Picture 4" descr="http://www.aldnanosolutions.com/wp-content/uploads/2011/05/CU-Boulder-Logo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252"/>
          <a:stretch>
            <a:fillRect/>
          </a:stretch>
        </p:blipFill>
        <p:spPr bwMode="auto">
          <a:xfrm>
            <a:off x="8549180" y="6297613"/>
            <a:ext cx="4333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4780" y="923925"/>
            <a:ext cx="9163050" cy="2047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858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7" t="7354" r="25794" b="5591"/>
          <a:stretch/>
        </p:blipFill>
        <p:spPr bwMode="auto">
          <a:xfrm>
            <a:off x="457200" y="-5424"/>
            <a:ext cx="5257800" cy="5133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" t="9753" r="39682" b="68659"/>
          <a:stretch/>
        </p:blipFill>
        <p:spPr bwMode="auto">
          <a:xfrm>
            <a:off x="990600" y="4876800"/>
            <a:ext cx="8009470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1879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5" t="56619" r="8980" b="20905"/>
          <a:stretch>
            <a:fillRect/>
          </a:stretch>
        </p:blipFill>
        <p:spPr bwMode="auto">
          <a:xfrm>
            <a:off x="0" y="-31750"/>
            <a:ext cx="9147175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1017588"/>
            <a:ext cx="9144000" cy="5834062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447800"/>
            <a:ext cx="8504238" cy="45720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b="1" dirty="0" smtClean="0">
              <a:solidFill>
                <a:schemeClr val="tx2"/>
              </a:solidFill>
              <a:ea typeface="+mn-ea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b="1" dirty="0">
              <a:solidFill>
                <a:schemeClr val="tx2"/>
              </a:solidFill>
              <a:ea typeface="+mn-ea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b="1" dirty="0" smtClean="0">
              <a:solidFill>
                <a:schemeClr val="tx2"/>
              </a:solidFill>
              <a:ea typeface="+mn-ea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b="1" dirty="0">
              <a:solidFill>
                <a:schemeClr val="tx2"/>
              </a:solidFill>
              <a:ea typeface="+mn-ea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b="1" dirty="0" smtClean="0">
              <a:solidFill>
                <a:schemeClr val="tx2"/>
              </a:solidFill>
              <a:ea typeface="+mn-ea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b="1" dirty="0">
              <a:solidFill>
                <a:schemeClr val="tx2"/>
              </a:solidFill>
              <a:ea typeface="+mn-ea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b="1" dirty="0" smtClean="0">
              <a:solidFill>
                <a:schemeClr val="tx2"/>
              </a:solidFill>
              <a:ea typeface="+mn-ea"/>
            </a:endParaRPr>
          </a:p>
          <a:p>
            <a:pPr marL="45720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 smtClean="0">
              <a:ea typeface="+mn-ea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1945" y="1524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n>
                  <a:solidFill>
                    <a:schemeClr val="accent1">
                      <a:shade val="2500"/>
                    </a:schemeClr>
                  </a:solidFill>
                </a:ln>
                <a:solidFill>
                  <a:schemeClr val="bg1"/>
                </a:solidFill>
              </a:rPr>
              <a:t>Database Expansion</a:t>
            </a:r>
            <a:endParaRPr lang="en-US" dirty="0">
              <a:ln>
                <a:solidFill>
                  <a:schemeClr val="accent1">
                    <a:shade val="2500"/>
                  </a:schemeClr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5126" name="Picture 4" descr="http://www.aldnanosolutions.com/wp-content/uploads/2011/05/CU-Boulder-Logo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252"/>
          <a:stretch>
            <a:fillRect/>
          </a:stretch>
        </p:blipFill>
        <p:spPr bwMode="auto">
          <a:xfrm>
            <a:off x="8534400" y="6297613"/>
            <a:ext cx="4333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923925"/>
            <a:ext cx="9163050" cy="2047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>
            <a:spLocks noChangeArrowheads="1"/>
          </p:cNvSpPr>
          <p:nvPr/>
        </p:nvSpPr>
        <p:spPr bwMode="auto">
          <a:xfrm>
            <a:off x="4114800" y="1371600"/>
            <a:ext cx="4876800" cy="5334000"/>
          </a:xfrm>
          <a:prstGeom prst="roundRect">
            <a:avLst>
              <a:gd name="adj" fmla="val 6222"/>
            </a:avLst>
          </a:prstGeo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Calibri" panose="020F0502020204030204" pitchFamily="34" charset="0"/>
              </a:rPr>
              <a:t>Project </a:t>
            </a:r>
            <a:r>
              <a:rPr lang="en-US" sz="3200" b="1" dirty="0" smtClean="0">
                <a:latin typeface="Calibri" panose="020F0502020204030204" pitchFamily="34" charset="0"/>
              </a:rPr>
              <a:t>Plan:</a:t>
            </a:r>
            <a:endParaRPr lang="en-US" sz="3200" b="1" dirty="0">
              <a:latin typeface="Calibri" panose="020F050202020403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BMP Database expansion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libri" panose="020F0502020204030204" pitchFamily="34" charset="0"/>
              </a:rPr>
              <a:t>By topic; by publication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libri" panose="020F0502020204030204" pitchFamily="34" charset="0"/>
              </a:rPr>
              <a:t>Evaluation of BMPs</a:t>
            </a:r>
          </a:p>
          <a:p>
            <a:pPr marL="1200150" lvl="2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libri" panose="020F0502020204030204" pitchFamily="34" charset="0"/>
              </a:rPr>
              <a:t>Effectiveness</a:t>
            </a:r>
            <a:endParaRPr lang="en-US" sz="2400" dirty="0" smtClean="0">
              <a:latin typeface="Calibri" panose="020F0502020204030204" pitchFamily="34" charset="0"/>
            </a:endParaRPr>
          </a:p>
          <a:p>
            <a:pPr marL="1200150" lvl="2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libri" panose="020F0502020204030204" pitchFamily="34" charset="0"/>
              </a:rPr>
              <a:t>Cost/Benefit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libri" panose="020F0502020204030204" pitchFamily="34" charset="0"/>
              </a:rPr>
              <a:t>Bibliographic database additions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libri" panose="020F0502020204030204" pitchFamily="34" charset="0"/>
              </a:rPr>
              <a:t>Law Atlas additions – topics beyond water and air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libri" panose="020F0502020204030204" pitchFamily="34" charset="0"/>
              </a:rPr>
              <a:t>Resource and Law &amp; Policy pages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Expand outreach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>
              <a:latin typeface="Calibri" panose="020F0502020204030204" pitchFamily="34" charset="0"/>
            </a:endParaRPr>
          </a:p>
        </p:txBody>
      </p:sp>
      <p:pic>
        <p:nvPicPr>
          <p:cNvPr id="12" name="Snagit_PPT1583" descr="PPT1583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34829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2788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  <p:pic>
        <p:nvPicPr>
          <p:cNvPr id="307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5" t="56619" r="8980" b="20905"/>
          <a:stretch>
            <a:fillRect/>
          </a:stretch>
        </p:blipFill>
        <p:spPr bwMode="auto">
          <a:xfrm>
            <a:off x="0" y="-22225"/>
            <a:ext cx="916305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4" descr="http://www.aldnanosolutions.com/wp-content/uploads/2011/05/CU-Boulder-Logo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252"/>
          <a:stretch>
            <a:fillRect/>
          </a:stretch>
        </p:blipFill>
        <p:spPr bwMode="auto">
          <a:xfrm>
            <a:off x="8534400" y="6297613"/>
            <a:ext cx="4333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le 12"/>
          <p:cNvSpPr>
            <a:spLocks noChangeArrowheads="1"/>
          </p:cNvSpPr>
          <p:nvPr/>
        </p:nvSpPr>
        <p:spPr bwMode="auto">
          <a:xfrm>
            <a:off x="2743200" y="1295400"/>
            <a:ext cx="5791200" cy="4419600"/>
          </a:xfrm>
          <a:prstGeom prst="roundRect">
            <a:avLst>
              <a:gd name="adj" fmla="val 6222"/>
            </a:avLst>
          </a:prstGeo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8819" y="304800"/>
            <a:ext cx="8380379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n>
                  <a:solidFill>
                    <a:schemeClr val="accent1">
                      <a:shade val="2500"/>
                    </a:schemeClr>
                  </a:solidFill>
                </a:ln>
                <a:solidFill>
                  <a:schemeClr val="bg1"/>
                </a:solidFill>
              </a:rPr>
              <a:t>Resources</a:t>
            </a:r>
          </a:p>
          <a:p>
            <a:pPr fontAlgn="auto">
              <a:spcAft>
                <a:spcPts val="0"/>
              </a:spcAft>
              <a:defRPr/>
            </a:pPr>
            <a:endParaRPr lang="en-US" dirty="0">
              <a:ln>
                <a:solidFill>
                  <a:schemeClr val="accent1">
                    <a:shade val="25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078" name="TextBox 7"/>
          <p:cNvSpPr txBox="1">
            <a:spLocks noChangeArrowheads="1"/>
          </p:cNvSpPr>
          <p:nvPr/>
        </p:nvSpPr>
        <p:spPr bwMode="auto">
          <a:xfrm flipV="1">
            <a:off x="304800" y="4865688"/>
            <a:ext cx="1981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 b="1">
                <a:latin typeface="Calibri" pitchFamily="34" charset="0"/>
              </a:rPr>
              <a:t> </a:t>
            </a:r>
          </a:p>
        </p:txBody>
      </p:sp>
      <p:pic>
        <p:nvPicPr>
          <p:cNvPr id="3079" name="Picture 6" descr="EFD jpe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" r="1460"/>
          <a:stretch>
            <a:fillRect/>
          </a:stretch>
        </p:blipFill>
        <p:spPr>
          <a:xfrm>
            <a:off x="304800" y="1295400"/>
            <a:ext cx="1169939" cy="1524000"/>
          </a:xfrm>
        </p:spPr>
      </p:pic>
      <p:pic>
        <p:nvPicPr>
          <p:cNvPr id="3080" name="Picture 1" descr="rpsea_logo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19400"/>
            <a:ext cx="1447800" cy="1342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4" descr="http://www.aldnanosolutions.com/wp-content/uploads/2011/05/CU-Boulder-Logo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252"/>
          <a:stretch>
            <a:fillRect/>
          </a:stretch>
        </p:blipFill>
        <p:spPr bwMode="auto">
          <a:xfrm>
            <a:off x="228600" y="4080166"/>
            <a:ext cx="914400" cy="949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3"/>
          <p:cNvSpPr txBox="1">
            <a:spLocks noChangeArrowheads="1"/>
          </p:cNvSpPr>
          <p:nvPr/>
        </p:nvSpPr>
        <p:spPr bwMode="auto">
          <a:xfrm>
            <a:off x="3276600" y="1371600"/>
            <a:ext cx="4800600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2400" b="1" dirty="0">
              <a:latin typeface="Calibri" charset="0"/>
            </a:endParaRPr>
          </a:p>
          <a:p>
            <a:pPr algn="ctr"/>
            <a:r>
              <a:rPr lang="en-US" sz="3200" dirty="0"/>
              <a:t>Intermountain Oil &amp; Gas Best Management Practices Project</a:t>
            </a:r>
          </a:p>
          <a:p>
            <a:pPr lvl="1" algn="ctr"/>
            <a:r>
              <a:rPr lang="en-US" sz="2400" dirty="0">
                <a:hlinkClick r:id="rId7"/>
              </a:rPr>
              <a:t>http://www.oilandgasbmps.org</a:t>
            </a:r>
            <a:r>
              <a:rPr lang="en-US" sz="24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algn="ctr"/>
            <a:r>
              <a:rPr lang="en-US" sz="3200" dirty="0" err="1"/>
              <a:t>LawAtlas</a:t>
            </a:r>
            <a:r>
              <a:rPr lang="en-US" sz="3200" dirty="0"/>
              <a:t> Database</a:t>
            </a:r>
          </a:p>
          <a:p>
            <a:pPr lvl="1" algn="ctr"/>
            <a:r>
              <a:rPr lang="en-US" sz="2400" dirty="0">
                <a:hlinkClick r:id="rId8"/>
              </a:rPr>
              <a:t>http://lawatlas.org/oilandgas</a:t>
            </a:r>
            <a:r>
              <a:rPr lang="en-US" sz="2400" dirty="0"/>
              <a:t> </a:t>
            </a:r>
          </a:p>
          <a:p>
            <a:pPr eaLnBrk="1" hangingPunct="1"/>
            <a:endParaRPr lang="en-US" sz="2400" dirty="0">
              <a:latin typeface="Calibri" charset="0"/>
            </a:endParaRPr>
          </a:p>
        </p:txBody>
      </p:sp>
      <p:pic>
        <p:nvPicPr>
          <p:cNvPr id="14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6019800"/>
            <a:ext cx="4572000" cy="526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381000" y="5105400"/>
            <a:ext cx="19812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181600"/>
            <a:ext cx="1828800" cy="631956"/>
          </a:xfrm>
          <a:prstGeom prst="rect">
            <a:avLst/>
          </a:prstGeom>
        </p:spPr>
      </p:pic>
      <p:pic>
        <p:nvPicPr>
          <p:cNvPr id="17" name="Content Placeholder 3" descr="RMMLF logo.tiff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5" r="706"/>
          <a:stretch/>
        </p:blipFill>
        <p:spPr bwMode="auto">
          <a:xfrm>
            <a:off x="4876800" y="5943600"/>
            <a:ext cx="4097867" cy="80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3501550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3175" y="1017588"/>
            <a:ext cx="9144000" cy="5834062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3175" y="990600"/>
            <a:ext cx="9144000" cy="269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8132" name="TextBox 13"/>
          <p:cNvSpPr txBox="1">
            <a:spLocks noChangeArrowheads="1"/>
          </p:cNvSpPr>
          <p:nvPr/>
        </p:nvSpPr>
        <p:spPr bwMode="auto">
          <a:xfrm>
            <a:off x="152400" y="2133600"/>
            <a:ext cx="8153400" cy="572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/>
            <a:r>
              <a:rPr lang="en-US" dirty="0" smtClean="0"/>
              <a:t>Browse the websites at: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hlinkClick r:id="rId3"/>
              </a:rPr>
              <a:t>www.oilandgasbmps.org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dirty="0" smtClean="0"/>
              <a:t>and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hlinkClick r:id="rId4"/>
              </a:rPr>
              <a:t>www.lawatlas.org/oilandgas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 lvl="1"/>
            <a:endParaRPr lang="en-US" sz="1400" dirty="0" smtClean="0"/>
          </a:p>
          <a:p>
            <a:pPr lvl="1"/>
            <a:r>
              <a:rPr lang="en-US" dirty="0" smtClean="0"/>
              <a:t>Contact </a:t>
            </a:r>
            <a:r>
              <a:rPr lang="en-US" dirty="0"/>
              <a:t>Kathryn Mutz  </a:t>
            </a:r>
          </a:p>
          <a:p>
            <a:pPr lvl="1"/>
            <a:r>
              <a:rPr lang="en-US" dirty="0" smtClean="0">
                <a:hlinkClick r:id="rId5"/>
              </a:rPr>
              <a:t>kathryn.Mutz</a:t>
            </a:r>
            <a:r>
              <a:rPr lang="en-US" dirty="0">
                <a:hlinkClick r:id="rId5"/>
              </a:rPr>
              <a:t>@</a:t>
            </a:r>
            <a:r>
              <a:rPr lang="en-US" dirty="0" smtClean="0">
                <a:hlinkClick r:id="rId5"/>
              </a:rPr>
              <a:t>colorado.edu</a:t>
            </a:r>
            <a:r>
              <a:rPr lang="en-US" dirty="0" smtClean="0"/>
              <a:t>; </a:t>
            </a:r>
          </a:p>
          <a:p>
            <a:pPr lvl="1"/>
            <a:r>
              <a:rPr lang="en-US" dirty="0" smtClean="0"/>
              <a:t>303</a:t>
            </a:r>
            <a:r>
              <a:rPr lang="en-US" dirty="0"/>
              <a:t>-</a:t>
            </a:r>
            <a:r>
              <a:rPr lang="en-US" dirty="0" smtClean="0"/>
              <a:t>499-1092 </a:t>
            </a:r>
            <a:endParaRPr lang="en-US" dirty="0"/>
          </a:p>
          <a:p>
            <a:pPr lvl="1"/>
            <a:r>
              <a:rPr lang="en-US" dirty="0"/>
              <a:t>for questions related to the BMP project. </a:t>
            </a:r>
          </a:p>
          <a:p>
            <a:pPr lvl="1"/>
            <a:endParaRPr lang="en-US" sz="1400" dirty="0" smtClean="0"/>
          </a:p>
          <a:p>
            <a:pPr lvl="1"/>
            <a:r>
              <a:rPr lang="en-US" dirty="0" smtClean="0"/>
              <a:t>Contact Matt Samelson</a:t>
            </a:r>
          </a:p>
          <a:p>
            <a:pPr lvl="1"/>
            <a:r>
              <a:rPr lang="en-US" dirty="0" smtClean="0">
                <a:hlinkClick r:id="rId6"/>
              </a:rPr>
              <a:t>matthewsamelson@gmail.com</a:t>
            </a:r>
            <a:r>
              <a:rPr lang="en-US" dirty="0" smtClean="0"/>
              <a:t>   </a:t>
            </a:r>
          </a:p>
          <a:p>
            <a:pPr lvl="1"/>
            <a:r>
              <a:rPr lang="en-US" dirty="0" smtClean="0"/>
              <a:t>303-519-5769</a:t>
            </a:r>
          </a:p>
          <a:p>
            <a:pPr lvl="1"/>
            <a:r>
              <a:rPr lang="en-US" dirty="0" smtClean="0"/>
              <a:t>for questions related to the </a:t>
            </a:r>
            <a:r>
              <a:rPr lang="en-US" dirty="0" err="1" smtClean="0"/>
              <a:t>LawAtlas</a:t>
            </a:r>
            <a:r>
              <a:rPr lang="en-US" dirty="0" smtClean="0"/>
              <a:t> database. </a:t>
            </a:r>
          </a:p>
          <a:p>
            <a:pPr lvl="1"/>
            <a:endParaRPr lang="en-US" sz="1400" dirty="0"/>
          </a:p>
          <a:p>
            <a:pPr lvl="1"/>
            <a:r>
              <a:rPr lang="en-US" dirty="0" smtClean="0"/>
              <a:t>Contact </a:t>
            </a:r>
            <a:r>
              <a:rPr lang="en-US" dirty="0" err="1" smtClean="0"/>
              <a:t>Kelleigh</a:t>
            </a:r>
            <a:r>
              <a:rPr lang="en-US" dirty="0" smtClean="0"/>
              <a:t> Helm</a:t>
            </a:r>
          </a:p>
          <a:p>
            <a:pPr lvl="1"/>
            <a:r>
              <a:rPr lang="en-US" dirty="0">
                <a:hlinkClick r:id="rId7"/>
              </a:rPr>
              <a:t>k</a:t>
            </a:r>
            <a:r>
              <a:rPr lang="en-US" dirty="0" smtClean="0">
                <a:hlinkClick r:id="rId7"/>
              </a:rPr>
              <a:t>elleigh.helm@colorado.edu</a:t>
            </a:r>
            <a:endParaRPr lang="en-US" dirty="0" smtClean="0"/>
          </a:p>
          <a:p>
            <a:pPr lvl="1"/>
            <a:r>
              <a:rPr lang="en-US" dirty="0" smtClean="0"/>
              <a:t>303-492-1293</a:t>
            </a:r>
          </a:p>
          <a:p>
            <a:pPr lvl="1"/>
            <a:r>
              <a:rPr lang="en-US" dirty="0"/>
              <a:t>for questions related to the </a:t>
            </a:r>
            <a:r>
              <a:rPr lang="en-US" dirty="0" smtClean="0"/>
              <a:t>GWC energy program. </a:t>
            </a:r>
            <a:endParaRPr lang="en-US" dirty="0"/>
          </a:p>
          <a:p>
            <a:pPr lvl="1"/>
            <a:endParaRPr lang="en-US" sz="2400" dirty="0" smtClean="0"/>
          </a:p>
          <a:p>
            <a:pPr eaLnBrk="1" hangingPunct="1"/>
            <a:endParaRPr lang="en-US" b="1" dirty="0" smtClean="0">
              <a:latin typeface="Calibri" charset="0"/>
            </a:endParaRPr>
          </a:p>
          <a:p>
            <a:pPr eaLnBrk="1" hangingPunct="1"/>
            <a:endParaRPr lang="en-US" b="1" dirty="0">
              <a:latin typeface="Calibri" charset="0"/>
            </a:endParaRPr>
          </a:p>
        </p:txBody>
      </p:sp>
      <p:sp>
        <p:nvSpPr>
          <p:cNvPr id="48133" name="TextBox 14"/>
          <p:cNvSpPr txBox="1">
            <a:spLocks noChangeArrowheads="1"/>
          </p:cNvSpPr>
          <p:nvPr/>
        </p:nvSpPr>
        <p:spPr bwMode="auto">
          <a:xfrm>
            <a:off x="457200" y="1524000"/>
            <a:ext cx="784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1" dirty="0" smtClean="0">
                <a:latin typeface="Calibri" charset="0"/>
              </a:rPr>
              <a:t> For more information</a:t>
            </a:r>
            <a:endParaRPr lang="en-US" sz="2400" dirty="0">
              <a:latin typeface="Calibri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09600" y="1981200"/>
            <a:ext cx="7391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8135" name="Picture 4" descr="http://www.aldnanosolutions.com/wp-content/uploads/2011/05/CU-Boulder-Logo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252"/>
          <a:stretch>
            <a:fillRect/>
          </a:stretch>
        </p:blipFill>
        <p:spPr bwMode="auto">
          <a:xfrm>
            <a:off x="8534400" y="6297613"/>
            <a:ext cx="4333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6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5" t="56619" r="8980" b="20905"/>
          <a:stretch>
            <a:fillRect/>
          </a:stretch>
        </p:blipFill>
        <p:spPr bwMode="auto">
          <a:xfrm>
            <a:off x="-12700" y="-31750"/>
            <a:ext cx="9164638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-13479" y="-31689"/>
            <a:ext cx="9144000" cy="955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50" dirty="0" smtClean="0">
                <a:ln w="13500">
                  <a:solidFill>
                    <a:schemeClr val="accent1">
                      <a:shade val="2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Project Contacts</a:t>
            </a:r>
            <a:endParaRPr lang="en-US" sz="4400" b="1" spc="50" dirty="0">
              <a:ln w="13500">
                <a:solidFill>
                  <a:schemeClr val="accent1">
                    <a:shade val="2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3175" y="923925"/>
            <a:ext cx="9166225" cy="2047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5" t="56619" r="8980" b="20905"/>
          <a:stretch>
            <a:fillRect/>
          </a:stretch>
        </p:blipFill>
        <p:spPr bwMode="auto">
          <a:xfrm>
            <a:off x="0" y="-31750"/>
            <a:ext cx="9147175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1017588"/>
            <a:ext cx="9144000" cy="5834062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447800"/>
            <a:ext cx="8504238" cy="45720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b="1" dirty="0" smtClean="0">
              <a:solidFill>
                <a:schemeClr val="tx2"/>
              </a:solidFill>
              <a:ea typeface="+mn-ea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b="1" dirty="0">
              <a:solidFill>
                <a:schemeClr val="tx2"/>
              </a:solidFill>
              <a:ea typeface="+mn-ea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b="1" dirty="0" smtClean="0">
              <a:solidFill>
                <a:schemeClr val="tx2"/>
              </a:solidFill>
              <a:ea typeface="+mn-ea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b="1" dirty="0">
              <a:solidFill>
                <a:schemeClr val="tx2"/>
              </a:solidFill>
              <a:ea typeface="+mn-ea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b="1" dirty="0" smtClean="0">
              <a:solidFill>
                <a:schemeClr val="tx2"/>
              </a:solidFill>
              <a:ea typeface="+mn-ea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b="1" dirty="0">
              <a:solidFill>
                <a:schemeClr val="tx2"/>
              </a:solidFill>
              <a:ea typeface="+mn-ea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b="1" dirty="0" smtClean="0">
              <a:solidFill>
                <a:schemeClr val="tx2"/>
              </a:solidFill>
              <a:ea typeface="+mn-ea"/>
            </a:endParaRPr>
          </a:p>
          <a:p>
            <a:pPr marL="45720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 smtClean="0">
              <a:ea typeface="+mn-ea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1945" y="1524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n>
                  <a:solidFill>
                    <a:schemeClr val="accent1">
                      <a:shade val="2500"/>
                    </a:schemeClr>
                  </a:solidFill>
                </a:ln>
                <a:solidFill>
                  <a:schemeClr val="bg1"/>
                </a:solidFill>
              </a:rPr>
              <a:t>BMP Definitions</a:t>
            </a:r>
            <a:endParaRPr lang="en-US" dirty="0">
              <a:ln>
                <a:solidFill>
                  <a:schemeClr val="accent1">
                    <a:shade val="2500"/>
                  </a:schemeClr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5126" name="Picture 4" descr="http://www.aldnanosolutions.com/wp-content/uploads/2011/05/CU-Boulder-Logo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252"/>
          <a:stretch>
            <a:fillRect/>
          </a:stretch>
        </p:blipFill>
        <p:spPr bwMode="auto">
          <a:xfrm>
            <a:off x="8534400" y="6297613"/>
            <a:ext cx="4333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923925"/>
            <a:ext cx="9163050" cy="2047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28" name="TextBox 8"/>
          <p:cNvSpPr txBox="1">
            <a:spLocks noChangeArrowheads="1"/>
          </p:cNvSpPr>
          <p:nvPr/>
        </p:nvSpPr>
        <p:spPr bwMode="auto">
          <a:xfrm>
            <a:off x="1501775" y="2413000"/>
            <a:ext cx="6324600" cy="52322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dirty="0" err="1" smtClean="0">
                <a:latin typeface="Calibri" charset="0"/>
              </a:rPr>
              <a:t>ble</a:t>
            </a:r>
            <a:r>
              <a:rPr lang="en-US" sz="2800" dirty="0" smtClean="0">
                <a:latin typeface="Calibri" charset="0"/>
              </a:rPr>
              <a:t> </a:t>
            </a:r>
            <a:r>
              <a:rPr lang="en-US" sz="2800" dirty="0">
                <a:latin typeface="Calibri" charset="0"/>
              </a:rPr>
              <a:t>manner.</a:t>
            </a:r>
            <a:r>
              <a:rPr lang="ja-JP" altLang="en-US" sz="2800" dirty="0">
                <a:latin typeface="Calibri" charset="0"/>
              </a:rPr>
              <a:t>”</a:t>
            </a:r>
            <a:endParaRPr lang="en-US" sz="2800" dirty="0">
              <a:latin typeface="Calibri" charset="0"/>
            </a:endParaRPr>
          </a:p>
        </p:txBody>
      </p:sp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457200" y="1295400"/>
            <a:ext cx="8001000" cy="5334000"/>
          </a:xfrm>
          <a:prstGeom prst="roundRect">
            <a:avLst>
              <a:gd name="adj" fmla="val 6222"/>
            </a:avLst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marL="228600" indent="-228600">
              <a:lnSpc>
                <a:spcPct val="150000"/>
              </a:lnSpc>
            </a:pPr>
            <a:r>
              <a:rPr lang="en-US" sz="3200" b="1" i="1" dirty="0" smtClean="0">
                <a:latin typeface="Calibri" charset="0"/>
                <a:cs typeface="Arial" charset="0"/>
              </a:rPr>
              <a:t>Bureau of Land Management / BMP Project</a:t>
            </a:r>
          </a:p>
          <a:p>
            <a:pPr marL="228600" indent="-228600">
              <a:lnSpc>
                <a:spcPct val="150000"/>
              </a:lnSpc>
            </a:pPr>
            <a:endParaRPr lang="en-US" sz="1200" b="1" i="1" dirty="0" smtClean="0">
              <a:latin typeface="Calibri" charset="0"/>
              <a:cs typeface="Arial" charset="0"/>
            </a:endParaRPr>
          </a:p>
          <a:p>
            <a:pPr lvl="1">
              <a:spcAft>
                <a:spcPts val="600"/>
              </a:spcAft>
            </a:pPr>
            <a:r>
              <a:rPr lang="en-US" sz="2800" dirty="0" smtClean="0">
                <a:latin typeface="Calibri" charset="0"/>
              </a:rPr>
              <a:t>State-of-the-art mitigation measures applied to oil and natural gas drilling and production to help ensure that energy development is conducted in an environmentally responsible manner.</a:t>
            </a:r>
          </a:p>
          <a:p>
            <a:pPr marL="228600" indent="-228600" algn="r"/>
            <a:endParaRPr lang="en-US" sz="1600" dirty="0"/>
          </a:p>
          <a:p>
            <a:pPr marL="228600"/>
            <a:r>
              <a:rPr lang="en-US" sz="2000" dirty="0" smtClean="0">
                <a:solidFill>
                  <a:schemeClr val="tx2"/>
                </a:solidFill>
                <a:latin typeface="Calibri" charset="0"/>
              </a:rPr>
              <a:t>http://www.blm.gov/wo/st/en/prog/energy/oil_and_gas/</a:t>
            </a:r>
            <a:br>
              <a:rPr lang="en-US" sz="2000" dirty="0" smtClean="0">
                <a:solidFill>
                  <a:schemeClr val="tx2"/>
                </a:solidFill>
                <a:latin typeface="Calibri" charset="0"/>
              </a:rPr>
            </a:br>
            <a:r>
              <a:rPr lang="en-US" sz="2000" dirty="0" smtClean="0">
                <a:solidFill>
                  <a:schemeClr val="tx2"/>
                </a:solidFill>
                <a:latin typeface="Calibri" charset="0"/>
              </a:rPr>
              <a:t>best_management_practices.html</a:t>
            </a:r>
          </a:p>
          <a:p>
            <a:pPr marL="228600"/>
            <a:endParaRPr lang="en-US" sz="2000" dirty="0" smtClean="0"/>
          </a:p>
          <a:p>
            <a:pPr marL="228600" indent="-228600">
              <a:lnSpc>
                <a:spcPct val="150000"/>
              </a:lnSpc>
            </a:pPr>
            <a:endParaRPr lang="en-US" sz="2800" b="1" i="1" dirty="0" smtClean="0">
              <a:latin typeface="Calibri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004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5" t="56619" r="8980" b="20905"/>
          <a:stretch>
            <a:fillRect/>
          </a:stretch>
        </p:blipFill>
        <p:spPr bwMode="auto">
          <a:xfrm>
            <a:off x="0" y="-31750"/>
            <a:ext cx="9147175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1017588"/>
            <a:ext cx="9144000" cy="5834062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447800"/>
            <a:ext cx="8504238" cy="45720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b="1" dirty="0" smtClean="0">
              <a:solidFill>
                <a:schemeClr val="tx2"/>
              </a:solidFill>
              <a:ea typeface="+mn-ea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b="1" dirty="0">
              <a:solidFill>
                <a:schemeClr val="tx2"/>
              </a:solidFill>
              <a:ea typeface="+mn-ea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b="1" dirty="0" smtClean="0">
              <a:solidFill>
                <a:schemeClr val="tx2"/>
              </a:solidFill>
              <a:ea typeface="+mn-ea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b="1" dirty="0">
              <a:solidFill>
                <a:schemeClr val="tx2"/>
              </a:solidFill>
              <a:ea typeface="+mn-ea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b="1" dirty="0" smtClean="0">
              <a:solidFill>
                <a:schemeClr val="tx2"/>
              </a:solidFill>
              <a:ea typeface="+mn-ea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b="1" dirty="0">
              <a:solidFill>
                <a:schemeClr val="tx2"/>
              </a:solidFill>
              <a:ea typeface="+mn-ea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b="1" dirty="0" smtClean="0">
              <a:solidFill>
                <a:schemeClr val="tx2"/>
              </a:solidFill>
              <a:ea typeface="+mn-ea"/>
            </a:endParaRPr>
          </a:p>
          <a:p>
            <a:pPr marL="45720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 smtClean="0">
              <a:ea typeface="+mn-ea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1945" y="152400"/>
            <a:ext cx="8229600" cy="11430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>
                <a:ln>
                  <a:solidFill>
                    <a:schemeClr val="accent1">
                      <a:shade val="2500"/>
                    </a:schemeClr>
                  </a:solidFill>
                </a:ln>
                <a:solidFill>
                  <a:schemeClr val="bg1"/>
                </a:solidFill>
              </a:rPr>
              <a:t>Intermountain Oil &amp; Gas BMP Project</a:t>
            </a:r>
          </a:p>
        </p:txBody>
      </p:sp>
      <p:pic>
        <p:nvPicPr>
          <p:cNvPr id="5126" name="Picture 4" descr="http://www.aldnanosolutions.com/wp-content/uploads/2011/05/CU-Boulder-Logo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252"/>
          <a:stretch>
            <a:fillRect/>
          </a:stretch>
        </p:blipFill>
        <p:spPr bwMode="auto">
          <a:xfrm>
            <a:off x="8534400" y="6297613"/>
            <a:ext cx="4333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923925"/>
            <a:ext cx="9163050" cy="2047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>
            <a:spLocks noChangeArrowheads="1"/>
          </p:cNvSpPr>
          <p:nvPr/>
        </p:nvSpPr>
        <p:spPr bwMode="auto">
          <a:xfrm>
            <a:off x="4114800" y="1371600"/>
            <a:ext cx="4876800" cy="5334000"/>
          </a:xfrm>
          <a:prstGeom prst="roundRect">
            <a:avLst>
              <a:gd name="adj" fmla="val 6222"/>
            </a:avLst>
          </a:prstGeo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libri" panose="020F0502020204030204" pitchFamily="34" charset="0"/>
              </a:rPr>
              <a:t>Geographic </a:t>
            </a:r>
            <a:r>
              <a:rPr lang="en-US" sz="2400" dirty="0">
                <a:latin typeface="Calibri" panose="020F0502020204030204" pitchFamily="34" charset="0"/>
              </a:rPr>
              <a:t>Scope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Calibri" panose="020F0502020204030204" pitchFamily="34" charset="0"/>
              </a:rPr>
              <a:t>CO, MT, NM, UT, WY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Calibri" panose="020F0502020204030204" pitchFamily="34" charset="0"/>
              </a:rPr>
              <a:t>Beyond the </a:t>
            </a:r>
            <a:r>
              <a:rPr lang="en-US" sz="2400" dirty="0" smtClean="0">
                <a:latin typeface="Calibri" panose="020F0502020204030204" pitchFamily="34" charset="0"/>
              </a:rPr>
              <a:t>Region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</a:rPr>
              <a:t>Databases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</a:rPr>
              <a:t>BMPs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</a:rPr>
              <a:t>Bibliography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</a:rPr>
              <a:t>Laws and Regulations (</a:t>
            </a:r>
            <a:r>
              <a:rPr lang="en-US" sz="2400" dirty="0" err="1">
                <a:solidFill>
                  <a:srgbClr val="FF0000"/>
                </a:solidFill>
                <a:latin typeface="Calibri" panose="020F0502020204030204" pitchFamily="34" charset="0"/>
              </a:rPr>
              <a:t>LawAtlas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</a:rPr>
              <a:t>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libri" panose="020F0502020204030204" pitchFamily="34" charset="0"/>
              </a:rPr>
              <a:t>Website </a:t>
            </a:r>
            <a:r>
              <a:rPr lang="en-US" sz="2400" dirty="0">
                <a:latin typeface="Calibri" panose="020F0502020204030204" pitchFamily="34" charset="0"/>
              </a:rPr>
              <a:t>Background Materials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Calibri" panose="020F0502020204030204" pitchFamily="34" charset="0"/>
              </a:rPr>
              <a:t>Resource Pages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Calibri" panose="020F0502020204030204" pitchFamily="34" charset="0"/>
              </a:rPr>
              <a:t>Law and Policy   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Calibri" panose="020F0502020204030204" pitchFamily="34" charset="0"/>
              </a:rPr>
              <a:t>    </a:t>
            </a:r>
            <a:r>
              <a:rPr lang="en-US" sz="2400" dirty="0" smtClean="0">
                <a:latin typeface="Calibri" panose="020F0502020204030204" pitchFamily="34" charset="0"/>
              </a:rPr>
              <a:t>(</a:t>
            </a:r>
            <a:r>
              <a:rPr lang="en-US" sz="2400" dirty="0">
                <a:latin typeface="Calibri" panose="020F0502020204030204" pitchFamily="34" charset="0"/>
              </a:rPr>
              <a:t>Federal, state, local, tribes)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libri" panose="020F0502020204030204" pitchFamily="34" charset="0"/>
              </a:rPr>
              <a:t>Research </a:t>
            </a:r>
            <a:r>
              <a:rPr lang="en-US" sz="2400" dirty="0">
                <a:latin typeface="Calibri" panose="020F0502020204030204" pitchFamily="34" charset="0"/>
              </a:rPr>
              <a:t>Services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Calibri" panose="020F0502020204030204" pitchFamily="34" charset="0"/>
              </a:rPr>
              <a:t>Workshops</a:t>
            </a:r>
          </a:p>
        </p:txBody>
      </p:sp>
      <p:pic>
        <p:nvPicPr>
          <p:cNvPr id="12" name="Snagit_PPT1583" descr="PPT1583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34829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4056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5" t="56619" r="8980" b="20905"/>
          <a:stretch>
            <a:fillRect/>
          </a:stretch>
        </p:blipFill>
        <p:spPr bwMode="auto">
          <a:xfrm>
            <a:off x="0" y="-22225"/>
            <a:ext cx="9163050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1049338"/>
            <a:ext cx="9159875" cy="5834062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Rounded Rectangle 1"/>
          <p:cNvSpPr>
            <a:spLocks noChangeArrowheads="1"/>
          </p:cNvSpPr>
          <p:nvPr/>
        </p:nvSpPr>
        <p:spPr bwMode="auto">
          <a:xfrm>
            <a:off x="228600" y="1524000"/>
            <a:ext cx="5051425" cy="5181600"/>
          </a:xfrm>
          <a:prstGeom prst="roundRect">
            <a:avLst>
              <a:gd name="adj" fmla="val 6222"/>
            </a:avLst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dk1"/>
              </a:solidFill>
              <a:latin typeface="+mn-lt"/>
              <a:ea typeface="+mn-ea"/>
            </a:endParaRPr>
          </a:p>
        </p:txBody>
      </p:sp>
      <p:pic>
        <p:nvPicPr>
          <p:cNvPr id="3077" name="Picture 4" descr="http://www.aldnanosolutions.com/wp-content/uploads/2011/05/CU-Boulder-Logo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252"/>
          <a:stretch>
            <a:fillRect/>
          </a:stretch>
        </p:blipFill>
        <p:spPr bwMode="auto">
          <a:xfrm>
            <a:off x="8534400" y="6297613"/>
            <a:ext cx="4333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0" y="923925"/>
            <a:ext cx="9163050" cy="2047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152400"/>
            <a:ext cx="9144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dirty="0" smtClean="0">
                <a:ln>
                  <a:solidFill>
                    <a:schemeClr val="accent1">
                      <a:shade val="2500"/>
                    </a:schemeClr>
                  </a:solidFill>
                </a:ln>
                <a:solidFill>
                  <a:schemeClr val="bg1"/>
                </a:solidFill>
              </a:rPr>
              <a:t>BMP Database</a:t>
            </a:r>
            <a:endParaRPr lang="en-US" sz="3600" dirty="0">
              <a:ln>
                <a:solidFill>
                  <a:schemeClr val="accent1">
                    <a:shade val="25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" y="1676400"/>
            <a:ext cx="4899024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lnSpc>
                <a:spcPct val="150000"/>
              </a:lnSpc>
              <a:defRPr/>
            </a:pPr>
            <a:r>
              <a:rPr lang="en-US" sz="2400" b="1" dirty="0" smtClean="0">
                <a:latin typeface="Calibri" charset="0"/>
                <a:cs typeface="Arial" charset="0"/>
              </a:rPr>
              <a:t>BMP Database</a:t>
            </a:r>
            <a:endParaRPr lang="en-US" sz="2400" b="1" dirty="0">
              <a:latin typeface="Calibri" charset="0"/>
              <a:cs typeface="Arial" charset="0"/>
            </a:endParaRPr>
          </a:p>
          <a:p>
            <a:pPr marL="228600" indent="-228600"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2400" dirty="0">
                <a:latin typeface="Calibri" charset="0"/>
              </a:rPr>
              <a:t>Create a free, online database documenting BMPs for responsible oil and gas development in the Intermountain West</a:t>
            </a:r>
          </a:p>
          <a:p>
            <a:pPr marL="228600" indent="-228600"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2400" dirty="0" smtClean="0">
                <a:latin typeface="Calibri" pitchFamily="34" charset="0"/>
              </a:rPr>
              <a:t>Wide audience</a:t>
            </a:r>
            <a:r>
              <a:rPr lang="en-US" sz="2400" dirty="0">
                <a:latin typeface="Calibri" pitchFamily="34" charset="0"/>
              </a:rPr>
              <a:t>, including industry, </a:t>
            </a:r>
            <a:r>
              <a:rPr lang="en-US" sz="2400" dirty="0" smtClean="0">
                <a:latin typeface="Calibri" pitchFamily="34" charset="0"/>
              </a:rPr>
              <a:t>communities, </a:t>
            </a:r>
            <a:r>
              <a:rPr lang="en-US" sz="2400" dirty="0">
                <a:latin typeface="Calibri" pitchFamily="34" charset="0"/>
              </a:rPr>
              <a:t>government, and environmental </a:t>
            </a:r>
            <a:r>
              <a:rPr lang="en-US" sz="2400" dirty="0" smtClean="0">
                <a:latin typeface="Calibri" pitchFamily="34" charset="0"/>
              </a:rPr>
              <a:t>advocates</a:t>
            </a:r>
          </a:p>
          <a:p>
            <a:pPr marL="228600" indent="-228600"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2400" dirty="0" smtClean="0">
                <a:latin typeface="Calibri" pitchFamily="34" charset="0"/>
              </a:rPr>
              <a:t>What is “the Best”?</a:t>
            </a:r>
          </a:p>
          <a:p>
            <a:pPr marL="685800" lvl="1" indent="-228600"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2400" dirty="0" smtClean="0">
                <a:latin typeface="Calibri" pitchFamily="34" charset="0"/>
              </a:rPr>
              <a:t>Effectiveness</a:t>
            </a:r>
            <a:endParaRPr lang="en-US" sz="2400" dirty="0" smtClean="0">
              <a:latin typeface="Calibri" pitchFamily="34" charset="0"/>
            </a:endParaRPr>
          </a:p>
          <a:p>
            <a:pPr marL="685800" lvl="1" indent="-228600"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2400" dirty="0" smtClean="0">
                <a:latin typeface="Calibri" pitchFamily="34" charset="0"/>
              </a:rPr>
              <a:t>Cost/benefit analysis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3" name="Rounded Rectangle 12"/>
          <p:cNvSpPr>
            <a:spLocks noChangeArrowheads="1"/>
          </p:cNvSpPr>
          <p:nvPr/>
        </p:nvSpPr>
        <p:spPr bwMode="auto">
          <a:xfrm>
            <a:off x="5486400" y="1219200"/>
            <a:ext cx="3481388" cy="5486400"/>
          </a:xfrm>
          <a:prstGeom prst="roundRect">
            <a:avLst>
              <a:gd name="adj" fmla="val 6222"/>
            </a:avLst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marL="228600" indent="-228600">
              <a:spcAft>
                <a:spcPts val="600"/>
              </a:spcAft>
              <a:buFont typeface="Arial" charset="0"/>
              <a:buChar char="•"/>
            </a:pPr>
            <a:endParaRPr lang="en-US" sz="3000" dirty="0" smtClean="0">
              <a:latin typeface="Calibri" charset="0"/>
            </a:endParaRPr>
          </a:p>
          <a:p>
            <a:pPr>
              <a:spcAft>
                <a:spcPts val="600"/>
              </a:spcAft>
            </a:pPr>
            <a:r>
              <a:rPr lang="en-US" sz="2400" b="1" dirty="0">
                <a:latin typeface="Calibri" charset="0"/>
              </a:rPr>
              <a:t>O</a:t>
            </a:r>
            <a:r>
              <a:rPr lang="en-US" sz="2400" b="1" dirty="0" smtClean="0">
                <a:latin typeface="Calibri" charset="0"/>
              </a:rPr>
              <a:t>ver 8,500 BMPs</a:t>
            </a:r>
          </a:p>
          <a:p>
            <a:pPr marL="228600" indent="-228600">
              <a:spcAft>
                <a:spcPts val="600"/>
              </a:spcAft>
              <a:buFont typeface="Arial" charset="0"/>
              <a:buChar char="•"/>
            </a:pPr>
            <a:r>
              <a:rPr lang="en-US" sz="2000" dirty="0" smtClean="0">
                <a:latin typeface="Calibri" charset="0"/>
              </a:rPr>
              <a:t>Air Quality</a:t>
            </a:r>
          </a:p>
          <a:p>
            <a:pPr marL="228600" indent="-228600">
              <a:spcAft>
                <a:spcPts val="600"/>
              </a:spcAft>
              <a:buFont typeface="Arial" charset="0"/>
              <a:buChar char="•"/>
            </a:pPr>
            <a:r>
              <a:rPr lang="en-US" sz="2000" dirty="0" smtClean="0">
                <a:latin typeface="Calibri" charset="0"/>
              </a:rPr>
              <a:t>Aquatic/Riparian</a:t>
            </a:r>
          </a:p>
          <a:p>
            <a:pPr marL="228600" indent="-228600">
              <a:spcAft>
                <a:spcPts val="600"/>
              </a:spcAft>
              <a:buFont typeface="Arial" charset="0"/>
              <a:buChar char="•"/>
            </a:pPr>
            <a:r>
              <a:rPr lang="en-US" sz="2000" dirty="0" smtClean="0">
                <a:latin typeface="Calibri" charset="0"/>
              </a:rPr>
              <a:t>Community</a:t>
            </a:r>
          </a:p>
          <a:p>
            <a:pPr marL="228600" indent="-228600">
              <a:spcAft>
                <a:spcPts val="600"/>
              </a:spcAft>
              <a:buFont typeface="Arial" charset="0"/>
              <a:buChar char="•"/>
            </a:pPr>
            <a:r>
              <a:rPr lang="en-US" sz="2000" dirty="0" smtClean="0">
                <a:latin typeface="Calibri" charset="0"/>
              </a:rPr>
              <a:t>Cultural/Historic</a:t>
            </a:r>
          </a:p>
          <a:p>
            <a:pPr marL="228600" indent="-228600">
              <a:spcAft>
                <a:spcPts val="600"/>
              </a:spcAft>
              <a:buFont typeface="Arial" charset="0"/>
              <a:buChar char="•"/>
            </a:pPr>
            <a:r>
              <a:rPr lang="en-US" sz="2000" dirty="0" smtClean="0">
                <a:latin typeface="Calibri" charset="0"/>
              </a:rPr>
              <a:t>Grazing/Agriculture</a:t>
            </a:r>
          </a:p>
          <a:p>
            <a:pPr marL="228600" indent="-228600">
              <a:spcAft>
                <a:spcPts val="600"/>
              </a:spcAft>
              <a:buFont typeface="Arial" charset="0"/>
              <a:buChar char="•"/>
            </a:pPr>
            <a:r>
              <a:rPr lang="en-US" sz="2000" dirty="0" smtClean="0">
                <a:latin typeface="Calibri" charset="0"/>
              </a:rPr>
              <a:t>Human Health/Safety</a:t>
            </a:r>
          </a:p>
          <a:p>
            <a:pPr marL="228600" indent="-228600">
              <a:spcAft>
                <a:spcPts val="600"/>
              </a:spcAft>
              <a:buFont typeface="Arial" charset="0"/>
              <a:buChar char="•"/>
            </a:pPr>
            <a:r>
              <a:rPr lang="en-US" sz="2000" dirty="0" smtClean="0">
                <a:latin typeface="Calibri" charset="0"/>
              </a:rPr>
              <a:t>Land Surface Disturbance</a:t>
            </a:r>
          </a:p>
          <a:p>
            <a:pPr marL="228600" indent="-228600">
              <a:spcAft>
                <a:spcPts val="600"/>
              </a:spcAft>
              <a:buFont typeface="Arial" charset="0"/>
              <a:buChar char="•"/>
            </a:pPr>
            <a:r>
              <a:rPr lang="en-US" sz="2000" dirty="0" smtClean="0">
                <a:latin typeface="Calibri" charset="0"/>
              </a:rPr>
              <a:t>Noise</a:t>
            </a:r>
          </a:p>
          <a:p>
            <a:pPr marL="228600" indent="-228600">
              <a:spcAft>
                <a:spcPts val="600"/>
              </a:spcAft>
              <a:buFont typeface="Arial" charset="0"/>
              <a:buChar char="•"/>
            </a:pPr>
            <a:r>
              <a:rPr lang="en-US" sz="2000" dirty="0" smtClean="0">
                <a:latin typeface="Calibri" charset="0"/>
              </a:rPr>
              <a:t>Soils</a:t>
            </a:r>
          </a:p>
          <a:p>
            <a:pPr marL="228600" indent="-228600">
              <a:spcAft>
                <a:spcPts val="600"/>
              </a:spcAft>
              <a:buFont typeface="Arial" charset="0"/>
              <a:buChar char="•"/>
            </a:pPr>
            <a:r>
              <a:rPr lang="en-US" sz="2000" dirty="0" smtClean="0">
                <a:latin typeface="Calibri" charset="0"/>
              </a:rPr>
              <a:t>Vegetation</a:t>
            </a:r>
          </a:p>
          <a:p>
            <a:pPr marL="228600" indent="-228600">
              <a:spcAft>
                <a:spcPts val="600"/>
              </a:spcAft>
              <a:buFont typeface="Arial" charset="0"/>
              <a:buChar char="•"/>
            </a:pPr>
            <a:r>
              <a:rPr lang="en-US" sz="2000" dirty="0" smtClean="0">
                <a:latin typeface="Calibri" charset="0"/>
              </a:rPr>
              <a:t>Visual</a:t>
            </a:r>
          </a:p>
          <a:p>
            <a:pPr marL="228600" indent="-228600">
              <a:spcAft>
                <a:spcPts val="600"/>
              </a:spcAft>
              <a:buFont typeface="Arial" charset="0"/>
              <a:buChar char="•"/>
            </a:pPr>
            <a:r>
              <a:rPr lang="en-US" sz="2000" dirty="0" smtClean="0">
                <a:latin typeface="Calibri" charset="0"/>
              </a:rPr>
              <a:t>Water Quality/Quantity</a:t>
            </a:r>
          </a:p>
          <a:p>
            <a:pPr marL="228600" indent="-228600">
              <a:spcAft>
                <a:spcPts val="600"/>
              </a:spcAft>
              <a:buFont typeface="Arial" charset="0"/>
              <a:buChar char="•"/>
            </a:pPr>
            <a:r>
              <a:rPr lang="en-US" sz="2000" dirty="0" smtClean="0">
                <a:latin typeface="Calibri" charset="0"/>
              </a:rPr>
              <a:t>Wildlife</a:t>
            </a:r>
          </a:p>
          <a:p>
            <a:pPr marL="228600" indent="-228600">
              <a:lnSpc>
                <a:spcPct val="150000"/>
              </a:lnSpc>
            </a:pPr>
            <a:endParaRPr lang="en-US" sz="2800" b="1" i="1" dirty="0" smtClean="0">
              <a:latin typeface="Calibri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7B7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22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648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7B7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0"/>
            <a:ext cx="8066314" cy="868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073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7B7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5572"/>
            <a:ext cx="8066314" cy="667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264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5" t="56619" r="8980" b="20905"/>
          <a:stretch>
            <a:fillRect/>
          </a:stretch>
        </p:blipFill>
        <p:spPr bwMode="auto">
          <a:xfrm>
            <a:off x="0" y="-22225"/>
            <a:ext cx="9163050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1049338"/>
            <a:ext cx="9159875" cy="5834062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Rounded Rectangle 1"/>
          <p:cNvSpPr>
            <a:spLocks noChangeArrowheads="1"/>
          </p:cNvSpPr>
          <p:nvPr/>
        </p:nvSpPr>
        <p:spPr bwMode="auto">
          <a:xfrm>
            <a:off x="228601" y="1524000"/>
            <a:ext cx="4267200" cy="4593431"/>
          </a:xfrm>
          <a:prstGeom prst="roundRect">
            <a:avLst>
              <a:gd name="adj" fmla="val 6222"/>
            </a:avLst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dk1"/>
              </a:solidFill>
              <a:latin typeface="+mn-lt"/>
              <a:ea typeface="+mn-ea"/>
            </a:endParaRPr>
          </a:p>
        </p:txBody>
      </p:sp>
      <p:pic>
        <p:nvPicPr>
          <p:cNvPr id="3077" name="Picture 4" descr="http://www.aldnanosolutions.com/wp-content/uploads/2011/05/CU-Boulder-Logo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252"/>
          <a:stretch>
            <a:fillRect/>
          </a:stretch>
        </p:blipFill>
        <p:spPr bwMode="auto">
          <a:xfrm>
            <a:off x="8534400" y="6297613"/>
            <a:ext cx="4333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0" y="923925"/>
            <a:ext cx="9163050" cy="2047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152400"/>
            <a:ext cx="9144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dirty="0" smtClean="0">
                <a:ln>
                  <a:solidFill>
                    <a:schemeClr val="accent1">
                      <a:shade val="2500"/>
                    </a:schemeClr>
                  </a:solidFill>
                </a:ln>
                <a:solidFill>
                  <a:schemeClr val="bg1"/>
                </a:solidFill>
              </a:rPr>
              <a:t>Bibliographic Database</a:t>
            </a:r>
            <a:endParaRPr lang="en-US" sz="3600" dirty="0">
              <a:ln>
                <a:solidFill>
                  <a:schemeClr val="accent1">
                    <a:shade val="25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" y="1676400"/>
            <a:ext cx="4191000" cy="26468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lnSpc>
                <a:spcPct val="150000"/>
              </a:lnSpc>
              <a:defRPr/>
            </a:pPr>
            <a:r>
              <a:rPr lang="en-US" sz="2400" b="1" dirty="0">
                <a:latin typeface="Calibri" charset="0"/>
                <a:cs typeface="Arial" charset="0"/>
              </a:rPr>
              <a:t>Bibliographic Database</a:t>
            </a:r>
          </a:p>
          <a:p>
            <a:pPr marL="228600" indent="-228600"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2400" dirty="0" smtClean="0">
                <a:latin typeface="Calibri" charset="0"/>
              </a:rPr>
              <a:t>Source </a:t>
            </a:r>
            <a:r>
              <a:rPr lang="en-US" sz="2400" dirty="0">
                <a:latin typeface="Calibri" charset="0"/>
              </a:rPr>
              <a:t>documents for BMPs</a:t>
            </a:r>
          </a:p>
          <a:p>
            <a:pPr marL="228600" indent="-228600"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2400" dirty="0">
                <a:latin typeface="Calibri" charset="0"/>
              </a:rPr>
              <a:t>Supplemental documents for Resource and Law &amp; Policy pages</a:t>
            </a:r>
          </a:p>
          <a:p>
            <a:pPr marL="228600" indent="-228600"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2400" dirty="0">
                <a:latin typeface="Calibri" charset="0"/>
              </a:rPr>
              <a:t>Web link and .</a:t>
            </a:r>
            <a:r>
              <a:rPr lang="en-US" sz="2400" dirty="0" err="1">
                <a:latin typeface="Calibri" charset="0"/>
              </a:rPr>
              <a:t>pdf</a:t>
            </a:r>
            <a:r>
              <a:rPr lang="en-US" sz="2400" dirty="0">
                <a:latin typeface="Calibri" charset="0"/>
              </a:rPr>
              <a:t> file</a:t>
            </a:r>
          </a:p>
        </p:txBody>
      </p:sp>
      <p:sp>
        <p:nvSpPr>
          <p:cNvPr id="13" name="Rounded Rectangle 12"/>
          <p:cNvSpPr>
            <a:spLocks noChangeArrowheads="1"/>
          </p:cNvSpPr>
          <p:nvPr/>
        </p:nvSpPr>
        <p:spPr bwMode="auto">
          <a:xfrm>
            <a:off x="4876800" y="1219200"/>
            <a:ext cx="4090988" cy="5486400"/>
          </a:xfrm>
          <a:prstGeom prst="roundRect">
            <a:avLst>
              <a:gd name="adj" fmla="val 6222"/>
            </a:avLst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marL="228600" indent="-228600">
              <a:spcAft>
                <a:spcPts val="600"/>
              </a:spcAft>
              <a:buFont typeface="Arial" charset="0"/>
              <a:buChar char="•"/>
            </a:pPr>
            <a:endParaRPr lang="en-US" sz="3000" dirty="0" smtClean="0">
              <a:latin typeface="Calibri" charset="0"/>
            </a:endParaRPr>
          </a:p>
          <a:p>
            <a:pPr>
              <a:spcAft>
                <a:spcPts val="600"/>
              </a:spcAft>
            </a:pPr>
            <a:endParaRPr lang="en-US" sz="2400" b="1" dirty="0" smtClean="0">
              <a:latin typeface="Calibri" charset="0"/>
            </a:endParaRPr>
          </a:p>
          <a:p>
            <a:pPr>
              <a:spcAft>
                <a:spcPts val="600"/>
              </a:spcAft>
            </a:pPr>
            <a:endParaRPr lang="en-US" sz="2400" b="1" dirty="0" smtClean="0">
              <a:latin typeface="Calibri" charset="0"/>
            </a:endParaRPr>
          </a:p>
          <a:p>
            <a:pPr>
              <a:spcAft>
                <a:spcPts val="600"/>
              </a:spcAft>
            </a:pPr>
            <a:r>
              <a:rPr lang="en-US" sz="2400" b="1" dirty="0" smtClean="0">
                <a:latin typeface="Calibri" charset="0"/>
              </a:rPr>
              <a:t>Over 800 Citations</a:t>
            </a:r>
            <a:endParaRPr lang="en-US" sz="2000" dirty="0" smtClean="0">
              <a:latin typeface="Calibri" charset="0"/>
            </a:endParaRPr>
          </a:p>
          <a:p>
            <a:pPr marL="228600" indent="-228600">
              <a:spcAft>
                <a:spcPts val="600"/>
              </a:spcAft>
              <a:buFont typeface="Arial" charset="0"/>
              <a:buChar char="•"/>
            </a:pPr>
            <a:r>
              <a:rPr lang="en-US" sz="2000" dirty="0">
                <a:latin typeface="Calibri" charset="0"/>
              </a:rPr>
              <a:t>Searchable </a:t>
            </a:r>
            <a:r>
              <a:rPr lang="en-US" sz="2000" dirty="0" smtClean="0">
                <a:latin typeface="Calibri" charset="0"/>
              </a:rPr>
              <a:t>on </a:t>
            </a:r>
            <a:r>
              <a:rPr lang="en-US" sz="2000" dirty="0">
                <a:latin typeface="Calibri" charset="0"/>
              </a:rPr>
              <a:t>author, title, </a:t>
            </a:r>
            <a:r>
              <a:rPr lang="en-US" sz="2000" dirty="0" smtClean="0">
                <a:latin typeface="Calibri" charset="0"/>
              </a:rPr>
              <a:t>and annotation</a:t>
            </a:r>
            <a:endParaRPr lang="en-US" sz="2000" dirty="0">
              <a:latin typeface="Calibri" charset="0"/>
            </a:endParaRPr>
          </a:p>
          <a:p>
            <a:pPr marL="228600" indent="-228600">
              <a:spcAft>
                <a:spcPts val="600"/>
              </a:spcAft>
              <a:buFont typeface="Arial" charset="0"/>
              <a:buChar char="•"/>
            </a:pPr>
            <a:r>
              <a:rPr lang="en-US" sz="2000" dirty="0" smtClean="0">
                <a:latin typeface="Calibri" charset="0"/>
              </a:rPr>
              <a:t>Authors include: </a:t>
            </a:r>
          </a:p>
          <a:p>
            <a:pPr marL="685800" lvl="1" indent="-228600">
              <a:spcAft>
                <a:spcPts val="600"/>
              </a:spcAft>
              <a:buFont typeface="Arial" charset="0"/>
              <a:buChar char="•"/>
            </a:pPr>
            <a:r>
              <a:rPr lang="en-US" sz="2000" dirty="0">
                <a:latin typeface="Calibri" charset="0"/>
              </a:rPr>
              <a:t>G</a:t>
            </a:r>
            <a:r>
              <a:rPr lang="en-US" sz="2000" dirty="0" smtClean="0">
                <a:latin typeface="Calibri" charset="0"/>
              </a:rPr>
              <a:t>overnment agencies</a:t>
            </a:r>
          </a:p>
          <a:p>
            <a:pPr marL="685800" lvl="1" indent="-228600">
              <a:spcAft>
                <a:spcPts val="600"/>
              </a:spcAft>
              <a:buFont typeface="Arial" charset="0"/>
              <a:buChar char="•"/>
            </a:pPr>
            <a:r>
              <a:rPr lang="en-US" sz="2000" dirty="0">
                <a:latin typeface="Calibri" charset="0"/>
              </a:rPr>
              <a:t>A</a:t>
            </a:r>
            <a:r>
              <a:rPr lang="en-US" sz="2000" dirty="0" smtClean="0">
                <a:latin typeface="Calibri" charset="0"/>
              </a:rPr>
              <a:t>dvocacy groups</a:t>
            </a:r>
          </a:p>
          <a:p>
            <a:pPr marL="685800" lvl="1" indent="-228600">
              <a:spcAft>
                <a:spcPts val="600"/>
              </a:spcAft>
              <a:buFont typeface="Arial" charset="0"/>
              <a:buChar char="•"/>
            </a:pPr>
            <a:r>
              <a:rPr lang="en-US" sz="2000" dirty="0">
                <a:latin typeface="Calibri" charset="0"/>
              </a:rPr>
              <a:t>I</a:t>
            </a:r>
            <a:r>
              <a:rPr lang="en-US" sz="2000" dirty="0" smtClean="0">
                <a:latin typeface="Calibri" charset="0"/>
              </a:rPr>
              <a:t>ndustry</a:t>
            </a:r>
          </a:p>
          <a:p>
            <a:pPr marL="685800" lvl="1" indent="-228600">
              <a:spcAft>
                <a:spcPts val="600"/>
              </a:spcAft>
              <a:buFont typeface="Arial" charset="0"/>
              <a:buChar char="•"/>
            </a:pPr>
            <a:r>
              <a:rPr lang="en-US" sz="2000" dirty="0">
                <a:latin typeface="Calibri" charset="0"/>
              </a:rPr>
              <a:t>A</a:t>
            </a:r>
            <a:r>
              <a:rPr lang="en-US" sz="2000" dirty="0" smtClean="0">
                <a:latin typeface="Calibri" charset="0"/>
              </a:rPr>
              <a:t>cademics</a:t>
            </a:r>
          </a:p>
          <a:p>
            <a:pPr marL="228600" indent="-228600">
              <a:spcAft>
                <a:spcPts val="600"/>
              </a:spcAft>
              <a:buFont typeface="Arial" charset="0"/>
              <a:buChar char="•"/>
            </a:pPr>
            <a:r>
              <a:rPr lang="en-US" sz="2000" dirty="0" smtClean="0">
                <a:latin typeface="Calibri" charset="0"/>
              </a:rPr>
              <a:t>Publications include: </a:t>
            </a:r>
          </a:p>
          <a:p>
            <a:pPr marL="685800" lvl="1" indent="-228600">
              <a:spcAft>
                <a:spcPts val="600"/>
              </a:spcAft>
              <a:buFont typeface="Arial" charset="0"/>
              <a:buChar char="•"/>
            </a:pPr>
            <a:r>
              <a:rPr lang="en-US" sz="2000" dirty="0" smtClean="0">
                <a:latin typeface="Calibri" charset="0"/>
              </a:rPr>
              <a:t>EISs</a:t>
            </a:r>
          </a:p>
          <a:p>
            <a:pPr marL="685800" lvl="1" indent="-228600">
              <a:spcAft>
                <a:spcPts val="600"/>
              </a:spcAft>
              <a:buFont typeface="Arial" charset="0"/>
              <a:buChar char="•"/>
            </a:pPr>
            <a:r>
              <a:rPr lang="en-US" sz="2000" dirty="0" smtClean="0">
                <a:latin typeface="Calibri" charset="0"/>
              </a:rPr>
              <a:t>Research reports, factsheets</a:t>
            </a:r>
          </a:p>
          <a:p>
            <a:pPr marL="685800" lvl="1" indent="-228600">
              <a:spcAft>
                <a:spcPts val="600"/>
              </a:spcAft>
              <a:buFont typeface="Arial" charset="0"/>
              <a:buChar char="•"/>
            </a:pPr>
            <a:r>
              <a:rPr lang="en-US" sz="2000" dirty="0" smtClean="0">
                <a:latin typeface="Calibri" charset="0"/>
              </a:rPr>
              <a:t>Media articles</a:t>
            </a:r>
          </a:p>
          <a:p>
            <a:pPr marL="685800" lvl="1" indent="-228600">
              <a:spcAft>
                <a:spcPts val="600"/>
              </a:spcAft>
              <a:buFont typeface="Arial" charset="0"/>
              <a:buChar char="•"/>
            </a:pPr>
            <a:r>
              <a:rPr lang="en-US" sz="2000" dirty="0" smtClean="0">
                <a:latin typeface="Calibri" charset="0"/>
              </a:rPr>
              <a:t>Books, Journals, PPTs</a:t>
            </a:r>
          </a:p>
          <a:p>
            <a:pPr marL="685800" lvl="1" indent="-228600">
              <a:spcAft>
                <a:spcPts val="600"/>
              </a:spcAft>
              <a:buFont typeface="Arial" charset="0"/>
              <a:buChar char="•"/>
            </a:pPr>
            <a:r>
              <a:rPr lang="en-US" sz="2000" dirty="0" smtClean="0">
                <a:latin typeface="Calibri" charset="0"/>
              </a:rPr>
              <a:t>Websites </a:t>
            </a:r>
          </a:p>
          <a:p>
            <a:pPr marL="228600" indent="-228600">
              <a:spcAft>
                <a:spcPts val="600"/>
              </a:spcAft>
              <a:buFont typeface="Arial" charset="0"/>
              <a:buChar char="•"/>
            </a:pPr>
            <a:endParaRPr lang="en-US" sz="2000" dirty="0" smtClean="0">
              <a:latin typeface="Calibri" charset="0"/>
            </a:endParaRPr>
          </a:p>
          <a:p>
            <a:pPr marL="228600" indent="-228600">
              <a:spcAft>
                <a:spcPts val="600"/>
              </a:spcAft>
              <a:buFont typeface="Arial" charset="0"/>
              <a:buChar char="•"/>
            </a:pPr>
            <a:endParaRPr lang="en-US" sz="2000" dirty="0" smtClean="0">
              <a:latin typeface="Calibri" charset="0"/>
            </a:endParaRPr>
          </a:p>
          <a:p>
            <a:pPr marL="228600" indent="-228600">
              <a:lnSpc>
                <a:spcPct val="150000"/>
              </a:lnSpc>
            </a:pPr>
            <a:endParaRPr lang="en-US" sz="2800" b="1" i="1" dirty="0" smtClean="0">
              <a:latin typeface="Calibri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872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43982</TotalTime>
  <Words>650</Words>
  <Application>Microsoft Macintosh PowerPoint</Application>
  <PresentationFormat>On-screen Show (4:3)</PresentationFormat>
  <Paragraphs>202</Paragraphs>
  <Slides>20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Colorado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Best Management Practices</dc:title>
  <dc:creator>apalomaki</dc:creator>
  <cp:lastModifiedBy>Kathryn Mutz</cp:lastModifiedBy>
  <cp:revision>371</cp:revision>
  <dcterms:created xsi:type="dcterms:W3CDTF">2012-03-24T18:46:08Z</dcterms:created>
  <dcterms:modified xsi:type="dcterms:W3CDTF">2015-05-12T20:56:08Z</dcterms:modified>
</cp:coreProperties>
</file>