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4" r:id="rId2"/>
    <p:sldId id="385" r:id="rId3"/>
    <p:sldId id="416" r:id="rId4"/>
    <p:sldId id="421" r:id="rId5"/>
    <p:sldId id="430" r:id="rId6"/>
    <p:sldId id="422" r:id="rId7"/>
    <p:sldId id="29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ber Ward" initials="TW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3" autoAdjust="0"/>
    <p:restoredTop sz="75441" autoAdjust="0"/>
  </p:normalViewPr>
  <p:slideViewPr>
    <p:cSldViewPr>
      <p:cViewPr>
        <p:scale>
          <a:sx n="100" d="100"/>
          <a:sy n="100" d="100"/>
        </p:scale>
        <p:origin x="172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607EB5F-E23D-504D-B0C2-382169C7B3A6}" type="datetimeFigureOut">
              <a:rPr lang="en-US"/>
              <a:pPr/>
              <a:t>12/4/17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8BEFB12-F2C0-C744-99CA-D00207E800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4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E45FA5-870E-DF48-A9AC-795615DEE3AD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C2FE9E-E7DD-3548-807A-9731CC6BBA6B}" type="slidenum">
              <a:rPr lang="en-US">
                <a:latin typeface="Calibri" charset="0"/>
              </a:rPr>
              <a:pPr eaLnBrk="1" hangingPunct="1"/>
              <a:t>2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6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MOUs: Contractual “non-Regulatory” Tool for Communities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Reduce Conflict between Communities and Operators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Protect Communities and the </a:t>
            </a:r>
            <a:r>
              <a:rPr lang="en-US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Environment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Learning from survey</a:t>
            </a:r>
            <a:r>
              <a:rPr lang="en-US" sz="1200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and workshop p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articipants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Providing Information to local</a:t>
            </a:r>
            <a:r>
              <a:rPr lang="en-US" sz="1200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governments, industry, and the public</a:t>
            </a:r>
            <a:endParaRPr lang="en-US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Opportunity for AWGSRN researchers to contribute to MOU Negotiations with additional communities (Summer and beyond)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C2FE9E-E7DD-3548-807A-9731CC6BBA6B}" type="slidenum">
              <a:rPr lang="en-US">
                <a:latin typeface="Calibri" charset="0"/>
              </a:rPr>
              <a:pPr eaLnBrk="1" hangingPunct="1"/>
              <a:t>3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64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C2FE9E-E7DD-3548-807A-9731CC6BBA6B}" type="slidenum">
              <a:rPr lang="en-US">
                <a:latin typeface="Calibri" charset="0"/>
              </a:rPr>
              <a:pPr eaLnBrk="1" hangingPunct="1"/>
              <a:t>4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64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FB12-F2C0-C744-99CA-D00207E800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68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C2FE9E-E7DD-3548-807A-9731CC6BBA6B}" type="slidenum">
              <a:rPr lang="en-US">
                <a:latin typeface="Calibri" charset="0"/>
              </a:rPr>
              <a:pPr eaLnBrk="1" hangingPunct="1"/>
              <a:t>6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64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03837A-E746-F747-9CBE-5BA138CA84A5}" type="slidenum">
              <a:rPr lang="en-US">
                <a:latin typeface="Calibri" charset="0"/>
              </a:rPr>
              <a:pPr eaLnBrk="1" hangingPunct="1"/>
              <a:t>7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445170-D527-0B46-BC26-EFEADD565F5C}" type="datetimeFigureOut">
              <a:rPr lang="en-US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9CB25-D812-FB48-A676-39F636DB84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8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14C594-374C-3C44-90D8-7B60B6D68351}" type="datetimeFigureOut">
              <a:rPr lang="en-US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EAA73-4249-8844-9C4A-BC84FF041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6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1A0DC-6AA7-A345-BDB8-E9C9EFFD5726}" type="datetimeFigureOut">
              <a:rPr lang="en-US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3508F-088B-6845-A4E6-B1B44BF26C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8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826AB8-29D6-CB40-899D-4E1A2F38E26A}" type="datetimeFigureOut">
              <a:rPr lang="en-US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9B864-DA1E-2449-9368-3BB94550F9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0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416D2-8389-664F-9D06-423C6FD1D352}" type="datetimeFigureOut">
              <a:rPr lang="en-US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E5774-A9DE-FE41-9DFE-9D0E812EFA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9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5F2D6-DAED-6444-8A26-0650F3240E88}" type="datetimeFigureOut">
              <a:rPr lang="en-US"/>
              <a:pPr/>
              <a:t>12/4/17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1C538-DEC7-F845-A7AA-1307D4316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35627-1A81-1043-AC22-CB8E16CD66A6}" type="datetimeFigureOut">
              <a:rPr lang="en-US"/>
              <a:pPr/>
              <a:t>12/4/17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5C187-BD5F-854D-8F48-AD6D4D25A5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8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81E424-6706-E143-BD9E-7771A856E56E}" type="datetimeFigureOut">
              <a:rPr lang="en-US"/>
              <a:pPr/>
              <a:t>12/4/17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99B3F-FF0B-2B4D-85FA-E3A4A03975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3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5F2B2-84A3-5043-965B-BF1697462ADA}" type="datetimeFigureOut">
              <a:rPr lang="en-US"/>
              <a:pPr/>
              <a:t>12/4/17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568D3-7BD9-1B4D-96CA-3F93F19D4B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2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0FD8CD-061E-124B-8354-8CE4EB386CAE}" type="datetimeFigureOut">
              <a:rPr lang="en-US"/>
              <a:pPr/>
              <a:t>12/4/17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BF7E7-4A97-E648-A433-4A1FDC7CF6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6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7E3CBF-9191-774E-97AF-B4D4530DE568}" type="datetimeFigureOut">
              <a:rPr lang="en-US"/>
              <a:pPr/>
              <a:t>12/4/17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9BAD1-3A38-5645-8E33-571A75EEB2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6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3F4DD4B-1B9D-064E-8077-BA5AD290014F}" type="datetimeFigureOut">
              <a:rPr lang="en-US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DE482B1-88A6-B94C-80F8-5990BA81D1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tiff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tiff"/><Relationship Id="rId8" Type="http://schemas.openxmlformats.org/officeDocument/2006/relationships/image" Target="../media/image10.tiff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ilandgasbmps.org/resources/MOU.php" TargetMode="External"/><Relationship Id="rId4" Type="http://schemas.openxmlformats.org/officeDocument/2006/relationships/hyperlink" Target="http://www.oilandgasbmps.org/bibliosearch.php" TargetMode="External"/><Relationship Id="rId5" Type="http://schemas.openxmlformats.org/officeDocument/2006/relationships/hyperlink" Target="http://www.oilandgasbmps.org/bmpadvsearch.php" TargetMode="External"/><Relationship Id="rId6" Type="http://schemas.openxmlformats.org/officeDocument/2006/relationships/hyperlink" Target="mailto:Kathryn.mutz@colorado.edu" TargetMode="External"/><Relationship Id="rId7" Type="http://schemas.openxmlformats.org/officeDocument/2006/relationships/image" Target="../media/image14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954213" y="1092200"/>
            <a:ext cx="7189787" cy="37084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54213" y="5715000"/>
            <a:ext cx="7200900" cy="1146175"/>
          </a:xfrm>
          <a:prstGeom prst="rect">
            <a:avLst/>
          </a:prstGeom>
          <a:solidFill>
            <a:schemeClr val="bg1">
              <a:lumMod val="5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Kathryn Mutz, Natural Resources, LLC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4288" y="5018088"/>
            <a:ext cx="1730376" cy="18399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4495800"/>
            <a:ext cx="152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2044700" y="1524000"/>
            <a:ext cx="70866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Memorandum of Understanding (MOU): </a:t>
            </a:r>
            <a:endParaRPr lang="en-US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 Non-Regulatory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Tool for Local Governments and Industry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Managing Oil and Gas for Local Priorities: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MOUs and Regulatory Options</a:t>
            </a:r>
            <a:r>
              <a:rPr lang="en-US" sz="2000" b="1" dirty="0" smtClean="0"/>
              <a:t> 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</a:rPr>
              <a:t>December 7, 2017 </a:t>
            </a:r>
            <a:r>
              <a:rPr lang="en-US" sz="1600" b="1" dirty="0"/>
              <a:t>Gas for Local Priorities: MOUs and Regulatory Options</a:t>
            </a:r>
            <a:endParaRPr lang="en-US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Managing </a:t>
            </a:r>
            <a:r>
              <a:rPr lang="en-US" sz="1600" b="1" dirty="0"/>
              <a:t>Oil and Gas for Local Priorities: MOUs and Regulatory </a:t>
            </a:r>
            <a:r>
              <a:rPr lang="en-US" sz="1600" b="1" dirty="0" smtClean="0"/>
              <a:t>: </a:t>
            </a:r>
            <a:r>
              <a:rPr lang="en-US" sz="1600" b="1" dirty="0"/>
              <a:t>MOUs and Regulatory Options</a:t>
            </a:r>
            <a:endParaRPr lang="en-US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en-US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54213" y="0"/>
            <a:ext cx="7570787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spc="50" dirty="0">
              <a:ln w="13500">
                <a:solidFill>
                  <a:schemeClr val="accent1">
                    <a:shade val="2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9" name="Picture 18" descr="CU commercial_se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lum bright="100000" contrast="100000"/>
          </a:blip>
          <a:stretch>
            <a:fillRect/>
          </a:stretch>
        </p:blipFill>
        <p:spPr>
          <a:xfrm>
            <a:off x="216776" y="5310127"/>
            <a:ext cx="1219200" cy="1255155"/>
          </a:xfrm>
          <a:prstGeom prst="rect">
            <a:avLst/>
          </a:prstGeom>
          <a:noFill/>
        </p:spPr>
      </p:pic>
      <p:pic>
        <p:nvPicPr>
          <p:cNvPr id="205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40"/>
          <a:stretch>
            <a:fillRect/>
          </a:stretch>
        </p:blipFill>
        <p:spPr bwMode="auto">
          <a:xfrm>
            <a:off x="-63500" y="-4763"/>
            <a:ext cx="1779588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16088" y="0"/>
            <a:ext cx="238125" cy="6861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2734" y="-25400"/>
            <a:ext cx="7162799" cy="1117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1750"/>
            <a:ext cx="9144001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17588"/>
            <a:ext cx="9144000" cy="583406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447800"/>
            <a:ext cx="8504238" cy="4572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2"/>
              </a:solidFill>
              <a:ea typeface="+mn-ea"/>
            </a:endParaRPr>
          </a:p>
          <a:p>
            <a:pPr marL="4572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ea typeface="+mn-e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MOUs in the BMP Project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23925"/>
            <a:ext cx="9163050" cy="204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4411467" y="1222376"/>
            <a:ext cx="4503933" cy="5559424"/>
          </a:xfrm>
          <a:prstGeom prst="roundRect">
            <a:avLst>
              <a:gd name="adj" fmla="val 6222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Geographic </a:t>
            </a:r>
            <a:r>
              <a:rPr lang="en-US" sz="2400" dirty="0">
                <a:latin typeface="Calibri" panose="020F0502020204030204" pitchFamily="34" charset="0"/>
              </a:rPr>
              <a:t>Scope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CO, </a:t>
            </a:r>
            <a:r>
              <a:rPr lang="en-US" sz="2400" dirty="0">
                <a:latin typeface="Calibri" panose="020F0502020204030204" pitchFamily="34" charset="0"/>
              </a:rPr>
              <a:t>MT, NM, UT, WY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</a:rPr>
              <a:t>Beyond the </a:t>
            </a:r>
            <a:r>
              <a:rPr lang="en-US" sz="2400" dirty="0" smtClean="0">
                <a:latin typeface="Calibri" panose="020F0502020204030204" pitchFamily="34" charset="0"/>
              </a:rPr>
              <a:t>Region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Databases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Documents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BMPs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</a:rPr>
              <a:t>Laws and Regulations (</a:t>
            </a:r>
            <a:r>
              <a:rPr lang="en-US" sz="2400" dirty="0" err="1">
                <a:latin typeface="Calibri" panose="020F0502020204030204" pitchFamily="34" charset="0"/>
              </a:rPr>
              <a:t>LawAtlas</a:t>
            </a:r>
            <a:r>
              <a:rPr lang="en-US" sz="2400" dirty="0">
                <a:latin typeface="Calibri" panose="020F0502020204030204" pitchFamily="34" charset="0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Website </a:t>
            </a:r>
            <a:r>
              <a:rPr lang="en-US" sz="2400" dirty="0">
                <a:latin typeface="Calibri" panose="020F0502020204030204" pitchFamily="34" charset="0"/>
              </a:rPr>
              <a:t>Background Materials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Resource Pages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Law and Policy   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libri" panose="020F0502020204030204" pitchFamily="34" charset="0"/>
              </a:rPr>
              <a:t>    </a:t>
            </a:r>
            <a:r>
              <a:rPr lang="en-US" sz="2400" dirty="0" smtClean="0">
                <a:latin typeface="Calibri" panose="020F0502020204030204" pitchFamily="34" charset="0"/>
              </a:rPr>
              <a:t>(</a:t>
            </a:r>
            <a:r>
              <a:rPr lang="en-US" sz="2400" dirty="0">
                <a:latin typeface="Calibri" panose="020F0502020204030204" pitchFamily="34" charset="0"/>
              </a:rPr>
              <a:t>Federal, state,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 local</a:t>
            </a:r>
            <a:r>
              <a:rPr lang="en-US" sz="2400" dirty="0">
                <a:latin typeface="Calibri" panose="020F0502020204030204" pitchFamily="34" charset="0"/>
              </a:rPr>
              <a:t>, tribes)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Workshops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Research Assistance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12" name="Snagit_PPT15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219200"/>
            <a:ext cx="3965715" cy="528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0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1750"/>
            <a:ext cx="9144001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17588"/>
            <a:ext cx="9144000" cy="583406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447800"/>
            <a:ext cx="8504238" cy="4572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2"/>
              </a:solidFill>
              <a:ea typeface="+mn-ea"/>
            </a:endParaRPr>
          </a:p>
          <a:p>
            <a:pPr marL="4572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ea typeface="+mn-e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MOU Project Webpage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23925"/>
            <a:ext cx="9163050" cy="204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Snagit_PPT15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1088" y="1222376"/>
            <a:ext cx="5486400" cy="555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EFD 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r="1460"/>
          <a:stretch>
            <a:fillRect/>
          </a:stretch>
        </p:blipFill>
        <p:spPr>
          <a:xfrm>
            <a:off x="1408459" y="5178646"/>
            <a:ext cx="1052945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050" y="4356180"/>
            <a:ext cx="3907965" cy="5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EO logo.tif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8" y="2654229"/>
            <a:ext cx="2936789" cy="1231288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337" y="1355725"/>
            <a:ext cx="115503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ttp://www.aldnanosolutions.com/wp-content/uploads/2011/05/CU-Boulder-Logo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52"/>
          <a:stretch>
            <a:fillRect/>
          </a:stretch>
        </p:blipFill>
        <p:spPr bwMode="auto">
          <a:xfrm>
            <a:off x="153600" y="1343458"/>
            <a:ext cx="1213638" cy="125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EO logo.tif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8" y="2847927"/>
            <a:ext cx="2936789" cy="123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8100" y="1143000"/>
            <a:ext cx="9144000" cy="583406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Snagit_PPT15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8521069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4800600" y="3200400"/>
            <a:ext cx="4343400" cy="3657600"/>
          </a:xfrm>
          <a:prstGeom prst="roundRect">
            <a:avLst>
              <a:gd name="adj" fmla="val 6222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Catalog of MOUs – updating and adding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Searchable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by local government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by operator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How-to guide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PDF documents of all MOUs (historic &amp; current)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Elements </a:t>
            </a:r>
            <a:r>
              <a:rPr lang="en-US" sz="2400" dirty="0">
                <a:latin typeface="Calibri" panose="020F0502020204030204" pitchFamily="34" charset="0"/>
              </a:rPr>
              <a:t>Comparison </a:t>
            </a:r>
            <a:r>
              <a:rPr lang="en-US" sz="2400" dirty="0" smtClean="0">
                <a:latin typeface="Calibri" panose="020F0502020204030204" pitchFamily="34" charset="0"/>
              </a:rPr>
              <a:t>Table </a:t>
            </a:r>
          </a:p>
        </p:txBody>
      </p:sp>
    </p:spTree>
    <p:extLst>
      <p:ext uri="{BB962C8B-B14F-4D97-AF65-F5344CB8AC3E}">
        <p14:creationId xmlns:p14="http://schemas.microsoft.com/office/powerpoint/2010/main" val="20658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MOU Structure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4114800" cy="5410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5992788"/>
              </p:ext>
            </p:extLst>
          </p:nvPr>
        </p:nvGraphicFramePr>
        <p:xfrm>
          <a:off x="228600" y="1371600"/>
          <a:ext cx="43434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844"/>
                <a:gridCol w="1831556"/>
              </a:tblGrid>
              <a:tr h="5160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Dates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983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Adams Co.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- 2015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Arapahoe Co.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Brighton 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2015 - 2017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Broomfield Co.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2013, 2015, 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2017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Elbert 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Co.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Erie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- 2015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Ft. Collins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Hudson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2012 - 2015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LaPlata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Co.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2005 - 2015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Longmont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Timnath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5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Who and When?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23925"/>
            <a:ext cx="9163050" cy="204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4876800" y="1371600"/>
            <a:ext cx="4267200" cy="4953000"/>
          </a:xfrm>
          <a:prstGeom prst="roundRect">
            <a:avLst>
              <a:gd name="adj" fmla="val 6222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numCol="2" anchor="ctr"/>
          <a:lstStyle/>
          <a:p>
            <a:pPr marL="0" indent="0">
              <a:buNone/>
            </a:pPr>
            <a:r>
              <a:rPr lang="en-US" sz="2400" b="1" dirty="0" smtClean="0"/>
              <a:t>Operators</a:t>
            </a:r>
          </a:p>
          <a:p>
            <a:endParaRPr lang="en-US" sz="1600" dirty="0" smtClean="0"/>
          </a:p>
          <a:p>
            <a:r>
              <a:rPr lang="en-US" sz="2000" dirty="0" smtClean="0"/>
              <a:t>Agave</a:t>
            </a:r>
            <a:endParaRPr lang="en-US" sz="2000" dirty="0"/>
          </a:p>
          <a:p>
            <a:r>
              <a:rPr lang="en-US" sz="2000" dirty="0"/>
              <a:t>Anadarko</a:t>
            </a:r>
          </a:p>
          <a:p>
            <a:r>
              <a:rPr lang="en-US" sz="2000" dirty="0"/>
              <a:t>Black Hills </a:t>
            </a:r>
          </a:p>
          <a:p>
            <a:r>
              <a:rPr lang="en-US" sz="2000" dirty="0"/>
              <a:t>BP</a:t>
            </a:r>
          </a:p>
          <a:p>
            <a:r>
              <a:rPr lang="en-US" sz="2000" dirty="0"/>
              <a:t>Chevron </a:t>
            </a:r>
          </a:p>
          <a:p>
            <a:r>
              <a:rPr lang="en-US" sz="2000" dirty="0"/>
              <a:t>Coleman </a:t>
            </a:r>
          </a:p>
          <a:p>
            <a:r>
              <a:rPr lang="en-US" sz="2000" dirty="0" err="1"/>
              <a:t>ConocoPhilips</a:t>
            </a:r>
            <a:endParaRPr lang="en-US" sz="2000" dirty="0"/>
          </a:p>
          <a:p>
            <a:r>
              <a:rPr lang="en-US" sz="2000" dirty="0"/>
              <a:t>Elm Ridge </a:t>
            </a:r>
          </a:p>
          <a:p>
            <a:r>
              <a:rPr lang="en-US" sz="2000" dirty="0" err="1"/>
              <a:t>Encana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Energen</a:t>
            </a:r>
            <a:endParaRPr lang="en-US" sz="2000" dirty="0"/>
          </a:p>
          <a:p>
            <a:r>
              <a:rPr lang="en-US" sz="2000" dirty="0"/>
              <a:t>Extraction</a:t>
            </a:r>
          </a:p>
          <a:p>
            <a:r>
              <a:rPr lang="en-US" sz="2000" dirty="0"/>
              <a:t>Four Star </a:t>
            </a:r>
          </a:p>
          <a:p>
            <a:r>
              <a:rPr lang="en-US" sz="2000" dirty="0"/>
              <a:t>Great Western 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Kerr</a:t>
            </a:r>
            <a:r>
              <a:rPr lang="en-US" sz="2000" dirty="0"/>
              <a:t>-McGee </a:t>
            </a:r>
          </a:p>
          <a:p>
            <a:r>
              <a:rPr lang="en-US" sz="2000" dirty="0" err="1"/>
              <a:t>Maralex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McElvain</a:t>
            </a:r>
            <a:endParaRPr lang="en-US" sz="2000" dirty="0"/>
          </a:p>
          <a:p>
            <a:r>
              <a:rPr lang="en-US" sz="2000" dirty="0"/>
              <a:t>Pablo </a:t>
            </a:r>
          </a:p>
          <a:p>
            <a:r>
              <a:rPr lang="en-US" sz="2000" dirty="0"/>
              <a:t>Petersen </a:t>
            </a:r>
            <a:r>
              <a:rPr lang="en-US" sz="2000" dirty="0" smtClean="0"/>
              <a:t>Energy</a:t>
            </a:r>
            <a:endParaRPr lang="en-US" sz="2000" dirty="0"/>
          </a:p>
          <a:p>
            <a:r>
              <a:rPr lang="en-US" sz="2000" dirty="0" smtClean="0"/>
              <a:t>Petro Operating</a:t>
            </a:r>
          </a:p>
          <a:p>
            <a:r>
              <a:rPr lang="en-US" sz="2000" dirty="0" err="1" smtClean="0"/>
              <a:t>Petrogulf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Samson </a:t>
            </a:r>
          </a:p>
          <a:p>
            <a:r>
              <a:rPr lang="en-US" sz="2000" dirty="0"/>
              <a:t>Sovereign</a:t>
            </a:r>
          </a:p>
          <a:p>
            <a:r>
              <a:rPr lang="en-US" sz="2000" dirty="0"/>
              <a:t>Swift </a:t>
            </a:r>
          </a:p>
          <a:p>
            <a:r>
              <a:rPr lang="en-US" sz="2000" dirty="0"/>
              <a:t>Synergy</a:t>
            </a:r>
          </a:p>
          <a:p>
            <a:r>
              <a:rPr lang="en-US" sz="2000" dirty="0"/>
              <a:t>TOP Operating </a:t>
            </a:r>
          </a:p>
          <a:p>
            <a:r>
              <a:rPr lang="en-US" sz="2000" dirty="0"/>
              <a:t>XTO </a:t>
            </a:r>
          </a:p>
          <a:p>
            <a:pPr mar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059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83406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Snagit_PPT15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1561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5321300" y="3581400"/>
            <a:ext cx="3810000" cy="3200400"/>
          </a:xfrm>
          <a:prstGeom prst="roundRect">
            <a:avLst>
              <a:gd name="adj" fmla="val 6222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Catalog of BMPs in MOUs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Searchable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by keyword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by category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Guide to searching the DB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BMP Comparison </a:t>
            </a:r>
            <a:r>
              <a:rPr lang="en-US" sz="2400" dirty="0">
                <a:latin typeface="Calibri" panose="020F0502020204030204" pitchFamily="34" charset="0"/>
              </a:rPr>
              <a:t>T</a:t>
            </a:r>
            <a:r>
              <a:rPr lang="en-US" sz="2400" dirty="0" smtClean="0">
                <a:latin typeface="Calibri" panose="020F0502020204030204" pitchFamily="34" charset="0"/>
              </a:rPr>
              <a:t>able: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</a:rPr>
              <a:t>a</a:t>
            </a:r>
            <a:r>
              <a:rPr lang="en-US" sz="2400" dirty="0" smtClean="0">
                <a:latin typeface="Calibri" panose="020F0502020204030204" pitchFamily="34" charset="0"/>
              </a:rPr>
              <a:t>mong MOUs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to COGCC </a:t>
            </a:r>
            <a:r>
              <a:rPr lang="en-US" sz="2400" dirty="0" err="1" smtClean="0">
                <a:latin typeface="Calibri" panose="020F0502020204030204" pitchFamily="34" charset="0"/>
              </a:rPr>
              <a:t>regs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175" y="1017588"/>
            <a:ext cx="9144000" cy="583406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175" y="990600"/>
            <a:ext cx="9144000" cy="26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132" name="TextBox 13"/>
          <p:cNvSpPr txBox="1">
            <a:spLocks noChangeArrowheads="1"/>
          </p:cNvSpPr>
          <p:nvPr/>
        </p:nvSpPr>
        <p:spPr bwMode="auto">
          <a:xfrm>
            <a:off x="381000" y="1295400"/>
            <a:ext cx="815340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/>
            <a:r>
              <a:rPr lang="en-US" sz="2400" b="1" dirty="0"/>
              <a:t>S</a:t>
            </a:r>
            <a:r>
              <a:rPr lang="en-US" sz="2400" b="1" dirty="0" smtClean="0"/>
              <a:t>ee the Conference Handouts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Browse the MOU webpage at: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://www.oilandgasbmps.org/resources/</a:t>
            </a:r>
            <a:r>
              <a:rPr lang="en-US" sz="2000" dirty="0" smtClean="0">
                <a:hlinkClick r:id="rId3"/>
              </a:rPr>
              <a:t>MOU.php</a:t>
            </a:r>
            <a:r>
              <a:rPr lang="en-US" sz="2000" dirty="0" smtClean="0"/>
              <a:t>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Bibliographic search </a:t>
            </a:r>
            <a:r>
              <a:rPr lang="en-US" sz="2000" dirty="0"/>
              <a:t>at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>
                <a:hlinkClick r:id="rId4"/>
              </a:rPr>
              <a:t>http://www.oilandgasbmps.org/</a:t>
            </a:r>
            <a:r>
              <a:rPr lang="en-US" sz="2000" dirty="0" smtClean="0">
                <a:hlinkClick r:id="rId4"/>
              </a:rPr>
              <a:t>bibliosearch.php</a:t>
            </a:r>
            <a:r>
              <a:rPr lang="en-US" sz="2000" dirty="0" smtClean="0"/>
              <a:t> - include MOU as a search term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BMP Database search </a:t>
            </a:r>
            <a:r>
              <a:rPr lang="en-US" sz="2000" dirty="0"/>
              <a:t>at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>
                <a:hlinkClick r:id="rId5"/>
              </a:rPr>
              <a:t>http://www.oilandgasbmps.org/</a:t>
            </a:r>
            <a:r>
              <a:rPr lang="en-US" sz="2000" dirty="0" smtClean="0">
                <a:hlinkClick r:id="rId5"/>
              </a:rPr>
              <a:t>bmpadvsearch.php</a:t>
            </a:r>
            <a:r>
              <a:rPr lang="en-US" sz="2000" dirty="0" smtClean="0"/>
              <a:t> </a:t>
            </a:r>
            <a:r>
              <a:rPr lang="en-US" sz="2000" dirty="0"/>
              <a:t>- include MOU as a search </a:t>
            </a:r>
            <a:r>
              <a:rPr lang="en-US" sz="2000" dirty="0" smtClean="0"/>
              <a:t>term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b="1" dirty="0" smtClean="0"/>
              <a:t>Contact: </a:t>
            </a:r>
          </a:p>
          <a:p>
            <a:pPr lvl="1"/>
            <a:r>
              <a:rPr lang="en-US" sz="2000" dirty="0"/>
              <a:t>Kathryn Mutz  </a:t>
            </a:r>
          </a:p>
          <a:p>
            <a:pPr lvl="1"/>
            <a:r>
              <a:rPr lang="en-US" sz="2000" dirty="0" smtClean="0"/>
              <a:t>Natural </a:t>
            </a:r>
            <a:r>
              <a:rPr lang="en-US" sz="2000" dirty="0"/>
              <a:t>Resources, LLC</a:t>
            </a:r>
          </a:p>
          <a:p>
            <a:pPr lvl="1"/>
            <a:r>
              <a:rPr lang="en-US" sz="2000" dirty="0" smtClean="0">
                <a:hlinkClick r:id="rId6"/>
              </a:rPr>
              <a:t>Kathryn.mutz</a:t>
            </a:r>
            <a:r>
              <a:rPr lang="en-US" sz="2000" dirty="0">
                <a:hlinkClick r:id="rId6"/>
              </a:rPr>
              <a:t>@</a:t>
            </a:r>
            <a:r>
              <a:rPr lang="en-US" sz="2000" dirty="0" smtClean="0">
                <a:hlinkClick r:id="rId6"/>
              </a:rPr>
              <a:t>colorado.edu</a:t>
            </a:r>
            <a:r>
              <a:rPr lang="en-US" sz="2000" dirty="0" smtClean="0"/>
              <a:t>; 303</a:t>
            </a:r>
            <a:r>
              <a:rPr lang="en-US" sz="2000" dirty="0"/>
              <a:t>-</a:t>
            </a:r>
            <a:r>
              <a:rPr lang="en-US" sz="2000" dirty="0" smtClean="0"/>
              <a:t>499-1092 </a:t>
            </a:r>
            <a:endParaRPr lang="en-US" sz="2000" dirty="0"/>
          </a:p>
          <a:p>
            <a:pPr lvl="1"/>
            <a:endParaRPr lang="en-US" sz="2400" dirty="0" smtClean="0"/>
          </a:p>
          <a:p>
            <a:pPr eaLnBrk="1" hangingPunct="1"/>
            <a:endParaRPr lang="en-US" b="1" dirty="0" smtClean="0">
              <a:latin typeface="Calibri" charset="0"/>
            </a:endParaRPr>
          </a:p>
          <a:p>
            <a:pPr eaLnBrk="1" hangingPunct="1"/>
            <a:endParaRPr lang="en-US" b="1" dirty="0">
              <a:latin typeface="Calibri" charset="0"/>
            </a:endParaRPr>
          </a:p>
        </p:txBody>
      </p:sp>
      <p:pic>
        <p:nvPicPr>
          <p:cNvPr id="48135" name="Picture 4" descr="http://www.aldnanosolutions.com/wp-content/uploads/2011/05/CU-Boulder-Logo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52"/>
          <a:stretch>
            <a:fillRect/>
          </a:stretch>
        </p:blipFill>
        <p:spPr bwMode="auto">
          <a:xfrm>
            <a:off x="8534400" y="6297613"/>
            <a:ext cx="4333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1750"/>
            <a:ext cx="91440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13479" y="-31689"/>
            <a:ext cx="9144000" cy="955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More Information: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175" y="923925"/>
            <a:ext cx="9166225" cy="204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51285</TotalTime>
  <Words>379</Words>
  <Application>Microsoft Macintosh PowerPoint</Application>
  <PresentationFormat>On-screen Show (4:3)</PresentationFormat>
  <Paragraphs>148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ＭＳ Ｐゴシック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MOU Structure</vt:lpstr>
      <vt:lpstr>PowerPoint Presentation</vt:lpstr>
      <vt:lpstr>PowerPoint Presentation</vt:lpstr>
    </vt:vector>
  </TitlesOfParts>
  <Company>University of Colorado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Management Practices</dc:title>
  <dc:creator>apalomaki</dc:creator>
  <cp:lastModifiedBy>Kathryn Marie Mutz</cp:lastModifiedBy>
  <cp:revision>532</cp:revision>
  <dcterms:created xsi:type="dcterms:W3CDTF">2012-03-24T18:46:08Z</dcterms:created>
  <dcterms:modified xsi:type="dcterms:W3CDTF">2017-12-04T18:06:13Z</dcterms:modified>
</cp:coreProperties>
</file>