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69" r:id="rId3"/>
    <p:sldId id="257" r:id="rId4"/>
    <p:sldId id="260" r:id="rId5"/>
    <p:sldId id="259" r:id="rId6"/>
    <p:sldId id="261" r:id="rId7"/>
    <p:sldId id="284" r:id="rId8"/>
    <p:sldId id="271" r:id="rId9"/>
    <p:sldId id="272" r:id="rId10"/>
    <p:sldId id="273" r:id="rId11"/>
    <p:sldId id="276" r:id="rId12"/>
    <p:sldId id="277" r:id="rId13"/>
    <p:sldId id="264" r:id="rId14"/>
    <p:sldId id="270" r:id="rId15"/>
    <p:sldId id="275" r:id="rId16"/>
    <p:sldId id="281" r:id="rId17"/>
    <p:sldId id="282" r:id="rId18"/>
    <p:sldId id="283" r:id="rId19"/>
    <p:sldId id="280" r:id="rId20"/>
    <p:sldId id="28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paranhos" initials="ep"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41" autoAdjust="0"/>
    <p:restoredTop sz="94660"/>
  </p:normalViewPr>
  <p:slideViewPr>
    <p:cSldViewPr snapToGrid="0">
      <p:cViewPr>
        <p:scale>
          <a:sx n="152" d="100"/>
          <a:sy n="152" d="100"/>
        </p:scale>
        <p:origin x="144" y="-11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D3312-3F19-6A43-BB24-71B75CD93AC1}" type="datetimeFigureOut">
              <a:rPr lang="en-US" smtClean="0"/>
              <a:t>12/7/17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E10100-89D8-774B-8E08-B3AC142A62DD}" type="slidenum">
              <a:rPr lang="en-US" smtClean="0"/>
              <a:t>‹#›</a:t>
            </a:fld>
            <a:endParaRPr lang="en-US"/>
          </a:p>
        </p:txBody>
      </p:sp>
    </p:spTree>
    <p:extLst>
      <p:ext uri="{BB962C8B-B14F-4D97-AF65-F5344CB8AC3E}">
        <p14:creationId xmlns:p14="http://schemas.microsoft.com/office/powerpoint/2010/main" val="1262713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1492205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58173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99805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1940571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9142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4207671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2159044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53106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136912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8AE01-3270-445D-8F66-6A7DDCCF38EF}"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417297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38AE01-3270-445D-8F66-6A7DDCCF38EF}"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225450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38AE01-3270-445D-8F66-6A7DDCCF38EF}" type="datetimeFigureOut">
              <a:rPr lang="en-US" smtClean="0"/>
              <a:t>12/7/17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98248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38AE01-3270-445D-8F66-6A7DDCCF38EF}" type="datetimeFigureOut">
              <a:rPr lang="en-US" smtClean="0"/>
              <a:t>12/7/17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267047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8AE01-3270-445D-8F66-6A7DDCCF38EF}" type="datetimeFigureOut">
              <a:rPr lang="en-US" smtClean="0"/>
              <a:t>12/7/17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262927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38AE01-3270-445D-8F66-6A7DDCCF38EF}"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3820579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938AE01-3270-445D-8F66-6A7DDCCF38EF}"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C7B42-ADE7-4666-8774-D01D14B64266}" type="slidenum">
              <a:rPr lang="en-US" smtClean="0"/>
              <a:t>‹#›</a:t>
            </a:fld>
            <a:endParaRPr lang="en-US"/>
          </a:p>
        </p:txBody>
      </p:sp>
    </p:spTree>
    <p:extLst>
      <p:ext uri="{BB962C8B-B14F-4D97-AF65-F5344CB8AC3E}">
        <p14:creationId xmlns:p14="http://schemas.microsoft.com/office/powerpoint/2010/main" val="1015773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38AE01-3270-445D-8F66-6A7DDCCF38EF}" type="datetimeFigureOut">
              <a:rPr lang="en-US" smtClean="0"/>
              <a:t>12/7/17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FC7B42-ADE7-4666-8774-D01D14B64266}" type="slidenum">
              <a:rPr lang="en-US" smtClean="0"/>
              <a:t>‹#›</a:t>
            </a:fld>
            <a:endParaRPr lang="en-US"/>
          </a:p>
        </p:txBody>
      </p:sp>
    </p:spTree>
    <p:extLst>
      <p:ext uri="{BB962C8B-B14F-4D97-AF65-F5344CB8AC3E}">
        <p14:creationId xmlns:p14="http://schemas.microsoft.com/office/powerpoint/2010/main" val="2531816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1B0ABB-A307-4272-9825-63C6A7569DD3}"/>
              </a:ext>
            </a:extLst>
          </p:cNvPr>
          <p:cNvSpPr>
            <a:spLocks noGrp="1"/>
          </p:cNvSpPr>
          <p:nvPr>
            <p:ph type="ctrTitle"/>
          </p:nvPr>
        </p:nvSpPr>
        <p:spPr/>
        <p:txBody>
          <a:bodyPr>
            <a:normAutofit fontScale="90000"/>
          </a:bodyPr>
          <a:lstStyle/>
          <a:p>
            <a:r>
              <a:rPr lang="en-US" dirty="0"/>
              <a:t>Managing Oil and Gas for Local Priorities: MOUs and Regulatory Options</a:t>
            </a:r>
          </a:p>
        </p:txBody>
      </p:sp>
      <p:sp>
        <p:nvSpPr>
          <p:cNvPr id="3" name="Subtitle 2">
            <a:extLst>
              <a:ext uri="{FF2B5EF4-FFF2-40B4-BE49-F238E27FC236}">
                <a16:creationId xmlns="" xmlns:a16="http://schemas.microsoft.com/office/drawing/2014/main" id="{2458C99C-047A-4752-B633-B4ECA4533B5F}"/>
              </a:ext>
            </a:extLst>
          </p:cNvPr>
          <p:cNvSpPr>
            <a:spLocks noGrp="1"/>
          </p:cNvSpPr>
          <p:nvPr>
            <p:ph type="subTitle" idx="1"/>
          </p:nvPr>
        </p:nvSpPr>
        <p:spPr/>
        <p:txBody>
          <a:bodyPr>
            <a:normAutofit fontScale="92500" lnSpcReduction="10000"/>
          </a:bodyPr>
          <a:lstStyle/>
          <a:p>
            <a:r>
              <a:rPr lang="en-US" dirty="0" smtClean="0"/>
              <a:t>Elizabeth Paranhos</a:t>
            </a:r>
          </a:p>
          <a:p>
            <a:r>
              <a:rPr lang="en-US" dirty="0" err="1" smtClean="0"/>
              <a:t>elizabethparanhos@delonelaw.com</a:t>
            </a:r>
            <a:endParaRPr lang="en-US" dirty="0" smtClean="0"/>
          </a:p>
          <a:p>
            <a:r>
              <a:rPr lang="en-US" dirty="0" smtClean="0"/>
              <a:t>December </a:t>
            </a:r>
            <a:r>
              <a:rPr lang="en-US" dirty="0"/>
              <a:t>7, 2017</a:t>
            </a:r>
          </a:p>
        </p:txBody>
      </p:sp>
    </p:spTree>
    <p:extLst>
      <p:ext uri="{BB962C8B-B14F-4D97-AF65-F5344CB8AC3E}">
        <p14:creationId xmlns:p14="http://schemas.microsoft.com/office/powerpoint/2010/main" val="3583067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4DAE75-9901-4149-879D-64736D288465}"/>
              </a:ext>
            </a:extLst>
          </p:cNvPr>
          <p:cNvSpPr>
            <a:spLocks noGrp="1"/>
          </p:cNvSpPr>
          <p:nvPr>
            <p:ph type="title"/>
          </p:nvPr>
        </p:nvSpPr>
        <p:spPr/>
        <p:txBody>
          <a:bodyPr/>
          <a:lstStyle/>
          <a:p>
            <a:r>
              <a:rPr lang="en-US" dirty="0"/>
              <a:t>PG&amp;E’s Continuous Methane Monitor</a:t>
            </a:r>
          </a:p>
        </p:txBody>
      </p:sp>
      <p:sp>
        <p:nvSpPr>
          <p:cNvPr id="3" name="Content Placeholder 2">
            <a:extLst>
              <a:ext uri="{FF2B5EF4-FFF2-40B4-BE49-F238E27FC236}">
                <a16:creationId xmlns="" xmlns:a16="http://schemas.microsoft.com/office/drawing/2014/main" id="{70AC243A-6759-4C11-B34A-7ECFCFAB72CD}"/>
              </a:ext>
            </a:extLst>
          </p:cNvPr>
          <p:cNvSpPr>
            <a:spLocks noGrp="1"/>
          </p:cNvSpPr>
          <p:nvPr>
            <p:ph idx="1"/>
          </p:nvPr>
        </p:nvSpPr>
        <p:spPr/>
        <p:txBody>
          <a:bodyPr>
            <a:normAutofit/>
          </a:bodyPr>
          <a:lstStyle/>
          <a:p>
            <a:r>
              <a:rPr lang="en-US" dirty="0"/>
              <a:t>In November 2016, PG&amp;E installed a </a:t>
            </a:r>
            <a:r>
              <a:rPr lang="en-US" dirty="0" smtClean="0"/>
              <a:t>solar-powered continuous </a:t>
            </a:r>
            <a:r>
              <a:rPr lang="en-US" dirty="0"/>
              <a:t>methane monitor at a natural gas storage facility in northern California that is being tested as a tool to continuously monitor for unplanned releases of methane</a:t>
            </a:r>
          </a:p>
          <a:p>
            <a:r>
              <a:rPr lang="en-US" dirty="0"/>
              <a:t>Continuous 24-hour monitoring offered by this technology could cut the time it takes to detect leaks from months to hours. This would lead to improved environmental performance and operational efficiency of gas infrastructure</a:t>
            </a:r>
          </a:p>
          <a:p>
            <a:r>
              <a:rPr lang="en-US" dirty="0"/>
              <a:t>This low-cost laser technology was developed by </a:t>
            </a:r>
            <a:r>
              <a:rPr lang="en-US" dirty="0" err="1"/>
              <a:t>Acutect</a:t>
            </a:r>
            <a:r>
              <a:rPr lang="en-US" dirty="0"/>
              <a:t> Inc., a San-Francisco-based startup company</a:t>
            </a:r>
          </a:p>
          <a:p>
            <a:r>
              <a:rPr lang="en-US" dirty="0" err="1"/>
              <a:t>Acutect</a:t>
            </a:r>
            <a:r>
              <a:rPr lang="en-US" dirty="0"/>
              <a:t> technology was selected as one of 20 submissions received as part of the Methane Detectors Challenge. By working with EDF’s oil, gas and utility partners, </a:t>
            </a:r>
            <a:r>
              <a:rPr lang="en-US" dirty="0" err="1"/>
              <a:t>Acutect</a:t>
            </a:r>
            <a:r>
              <a:rPr lang="en-US" dirty="0"/>
              <a:t> will gain insight and data about how its solar-powered design performs under field conditions</a:t>
            </a:r>
          </a:p>
        </p:txBody>
      </p:sp>
    </p:spTree>
    <p:extLst>
      <p:ext uri="{BB962C8B-B14F-4D97-AF65-F5344CB8AC3E}">
        <p14:creationId xmlns:p14="http://schemas.microsoft.com/office/powerpoint/2010/main" val="425987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B8BDA5-7E0B-4852-A59F-AE54B662D9E9}"/>
              </a:ext>
            </a:extLst>
          </p:cNvPr>
          <p:cNvSpPr>
            <a:spLocks noGrp="1"/>
          </p:cNvSpPr>
          <p:nvPr>
            <p:ph type="title"/>
          </p:nvPr>
        </p:nvSpPr>
        <p:spPr/>
        <p:txBody>
          <a:bodyPr/>
          <a:lstStyle/>
          <a:p>
            <a:r>
              <a:rPr lang="en-US" dirty="0"/>
              <a:t>Other Methane Monitoring Programs</a:t>
            </a:r>
          </a:p>
        </p:txBody>
      </p:sp>
      <p:sp>
        <p:nvSpPr>
          <p:cNvPr id="3" name="Content Placeholder 2">
            <a:extLst>
              <a:ext uri="{FF2B5EF4-FFF2-40B4-BE49-F238E27FC236}">
                <a16:creationId xmlns="" xmlns:a16="http://schemas.microsoft.com/office/drawing/2014/main" id="{5F666154-E737-42E2-8DF3-A542F11649C7}"/>
              </a:ext>
            </a:extLst>
          </p:cNvPr>
          <p:cNvSpPr>
            <a:spLocks noGrp="1"/>
          </p:cNvSpPr>
          <p:nvPr>
            <p:ph idx="1"/>
          </p:nvPr>
        </p:nvSpPr>
        <p:spPr/>
        <p:txBody>
          <a:bodyPr>
            <a:normAutofit/>
          </a:bodyPr>
          <a:lstStyle/>
          <a:p>
            <a:r>
              <a:rPr lang="en-US" dirty="0"/>
              <a:t>In August 2017, Shell announced a new technology trial at a wellsite in Alberta, Canada, where it is piloting a specially designed laser to continuously monitor emissions of methane. The device provides real-time data via mobile devices or web portals.</a:t>
            </a:r>
          </a:p>
          <a:p>
            <a:r>
              <a:rPr lang="en-US" dirty="0"/>
              <a:t>Norwegian producer Statoil has a similar field test ongoing in Texas</a:t>
            </a:r>
          </a:p>
          <a:p>
            <a:r>
              <a:rPr lang="en-US" dirty="0" err="1"/>
              <a:t>Picarro</a:t>
            </a:r>
            <a:r>
              <a:rPr lang="en-US" dirty="0"/>
              <a:t> is a technology used to detect pipeline leaks and is up to a thousand times more sensitive and faster-scanning than incumbent technologies typically used on foot patrol. The </a:t>
            </a:r>
            <a:r>
              <a:rPr lang="en-US" dirty="0" err="1"/>
              <a:t>Picarro</a:t>
            </a:r>
            <a:r>
              <a:rPr lang="en-US" dirty="0"/>
              <a:t> Surveyor allows natural gas operators to survey for leaks at speeds previously impossible, while automatically mapping and displaying results in real time in a web browser for faster, more accurate leak detection. </a:t>
            </a:r>
          </a:p>
        </p:txBody>
      </p:sp>
    </p:spTree>
    <p:extLst>
      <p:ext uri="{BB962C8B-B14F-4D97-AF65-F5344CB8AC3E}">
        <p14:creationId xmlns:p14="http://schemas.microsoft.com/office/powerpoint/2010/main" val="3876189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417B70-BF17-4A79-A2B9-09001D07301D}"/>
              </a:ext>
            </a:extLst>
          </p:cNvPr>
          <p:cNvSpPr>
            <a:spLocks noGrp="1"/>
          </p:cNvSpPr>
          <p:nvPr>
            <p:ph type="title"/>
          </p:nvPr>
        </p:nvSpPr>
        <p:spPr/>
        <p:txBody>
          <a:bodyPr/>
          <a:lstStyle/>
          <a:p>
            <a:r>
              <a:rPr lang="en-US" dirty="0"/>
              <a:t>Other Methane Monitoring Programs (Cont.)</a:t>
            </a:r>
          </a:p>
        </p:txBody>
      </p:sp>
      <p:sp>
        <p:nvSpPr>
          <p:cNvPr id="3" name="Content Placeholder 2">
            <a:extLst>
              <a:ext uri="{FF2B5EF4-FFF2-40B4-BE49-F238E27FC236}">
                <a16:creationId xmlns="" xmlns:a16="http://schemas.microsoft.com/office/drawing/2014/main" id="{4AA07988-FF34-48A5-8F0C-3C19A602AFAC}"/>
              </a:ext>
            </a:extLst>
          </p:cNvPr>
          <p:cNvSpPr>
            <a:spLocks noGrp="1"/>
          </p:cNvSpPr>
          <p:nvPr>
            <p:ph idx="1"/>
          </p:nvPr>
        </p:nvSpPr>
        <p:spPr/>
        <p:txBody>
          <a:bodyPr>
            <a:normAutofit/>
          </a:bodyPr>
          <a:lstStyle/>
          <a:p>
            <a:r>
              <a:rPr lang="en-US" dirty="0" err="1"/>
              <a:t>Sansit</a:t>
            </a:r>
            <a:r>
              <a:rPr lang="en-US" dirty="0"/>
              <a:t> is a portable methane detector used in aboveground gas leak surveys, mobile gas leak surveys, below ground gas leak pinpointing, and gas leak mapping</a:t>
            </a:r>
          </a:p>
          <a:p>
            <a:r>
              <a:rPr lang="en-US" dirty="0"/>
              <a:t>Vanguard Methane Detector</a:t>
            </a:r>
          </a:p>
          <a:p>
            <a:pPr lvl="1"/>
            <a:r>
              <a:rPr lang="en-US" dirty="0"/>
              <a:t>Used in detection of fugitive methane emissions at wellheads.</a:t>
            </a:r>
          </a:p>
          <a:p>
            <a:pPr lvl="1"/>
            <a:r>
              <a:rPr lang="en-US" dirty="0"/>
              <a:t>self-powered wireless methane detector enables more pervasive identification of leaks even in remote locations, at a fraction of the overall cost compared to wired detectors. </a:t>
            </a:r>
          </a:p>
          <a:p>
            <a:pPr lvl="1"/>
            <a:r>
              <a:rPr lang="en-US" dirty="0"/>
              <a:t>The </a:t>
            </a:r>
            <a:r>
              <a:rPr lang="en-US" dirty="0" err="1"/>
              <a:t>WirelessHART</a:t>
            </a:r>
            <a:r>
              <a:rPr lang="en-US" dirty="0"/>
              <a:t> Vanguard  monitors methane emissions  accurately for 5 years without battery replacement</a:t>
            </a:r>
          </a:p>
          <a:p>
            <a:pPr lvl="1"/>
            <a:r>
              <a:rPr lang="en-US" dirty="0"/>
              <a:t>In a test of the unit, accurately reported the concentration of a passing methane plume which was verified by the optical imaging cameras</a:t>
            </a:r>
          </a:p>
        </p:txBody>
      </p:sp>
    </p:spTree>
    <p:extLst>
      <p:ext uri="{BB962C8B-B14F-4D97-AF65-F5344CB8AC3E}">
        <p14:creationId xmlns:p14="http://schemas.microsoft.com/office/powerpoint/2010/main" val="1912254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44751C-714E-45AC-838A-1C3614CAFD1B}"/>
              </a:ext>
            </a:extLst>
          </p:cNvPr>
          <p:cNvSpPr>
            <a:spLocks noGrp="1"/>
          </p:cNvSpPr>
          <p:nvPr>
            <p:ph type="title"/>
          </p:nvPr>
        </p:nvSpPr>
        <p:spPr/>
        <p:txBody>
          <a:bodyPr/>
          <a:lstStyle/>
          <a:p>
            <a:r>
              <a:rPr lang="en-US" dirty="0"/>
              <a:t>CARB Requirements for Storage Sites</a:t>
            </a:r>
          </a:p>
        </p:txBody>
      </p:sp>
      <p:sp>
        <p:nvSpPr>
          <p:cNvPr id="3" name="Content Placeholder 2">
            <a:extLst>
              <a:ext uri="{FF2B5EF4-FFF2-40B4-BE49-F238E27FC236}">
                <a16:creationId xmlns="" xmlns:a16="http://schemas.microsoft.com/office/drawing/2014/main" id="{848E11DA-49A7-4C9C-A766-BC28652015AA}"/>
              </a:ext>
            </a:extLst>
          </p:cNvPr>
          <p:cNvSpPr>
            <a:spLocks noGrp="1"/>
          </p:cNvSpPr>
          <p:nvPr>
            <p:ph idx="1"/>
          </p:nvPr>
        </p:nvSpPr>
        <p:spPr/>
        <p:txBody>
          <a:bodyPr>
            <a:normAutofit fontScale="92500" lnSpcReduction="10000"/>
          </a:bodyPr>
          <a:lstStyle/>
          <a:p>
            <a:r>
              <a:rPr lang="en-US" dirty="0"/>
              <a:t>In March 2017, California Air Resources Board approved a new regulation aimed at curbing methane emissions that regularly escape from oil and gas operations</a:t>
            </a:r>
          </a:p>
          <a:p>
            <a:r>
              <a:rPr lang="en-US" dirty="0"/>
              <a:t>The regulations require continuous air monitoring at natural gas underground storage facilities </a:t>
            </a:r>
          </a:p>
          <a:p>
            <a:r>
              <a:rPr lang="en-US" dirty="0"/>
              <a:t>Must measure upwind and downwind ambient concentrations of methane at sufficient locations throughout the facility to identify methane emissions in the atmosphere</a:t>
            </a:r>
          </a:p>
          <a:p>
            <a:r>
              <a:rPr lang="en-US" dirty="0"/>
              <a:t>The monitoring system must the have the ability to store at least 24 months of continuous instrument data and the ability to generate hourly, daily, weekly, monthly, and annual reports</a:t>
            </a:r>
          </a:p>
          <a:p>
            <a:r>
              <a:rPr lang="en-US" dirty="0"/>
              <a:t>The monitoring system must have an integrated alarm system that is audible &amp; visible continuously in the control room at the facility and in remote control centers</a:t>
            </a:r>
          </a:p>
        </p:txBody>
      </p:sp>
    </p:spTree>
    <p:extLst>
      <p:ext uri="{BB962C8B-B14F-4D97-AF65-F5344CB8AC3E}">
        <p14:creationId xmlns:p14="http://schemas.microsoft.com/office/powerpoint/2010/main" val="1272623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CCEF74-F123-483C-BA3E-2D68D7BA4BF8}"/>
              </a:ext>
            </a:extLst>
          </p:cNvPr>
          <p:cNvSpPr>
            <a:spLocks noGrp="1"/>
          </p:cNvSpPr>
          <p:nvPr>
            <p:ph type="ctrTitle"/>
          </p:nvPr>
        </p:nvSpPr>
        <p:spPr/>
        <p:txBody>
          <a:bodyPr/>
          <a:lstStyle/>
          <a:p>
            <a:pPr algn="ctr"/>
            <a:r>
              <a:rPr lang="en-US" dirty="0"/>
              <a:t>Part III: Overview of Air Regulations in Boulder Country and in the Broomfield MOU</a:t>
            </a:r>
          </a:p>
        </p:txBody>
      </p:sp>
    </p:spTree>
    <p:extLst>
      <p:ext uri="{BB962C8B-B14F-4D97-AF65-F5344CB8AC3E}">
        <p14:creationId xmlns:p14="http://schemas.microsoft.com/office/powerpoint/2010/main" val="3584541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4B2225-208E-4F9F-A2E1-A6955E71D838}"/>
              </a:ext>
            </a:extLst>
          </p:cNvPr>
          <p:cNvSpPr>
            <a:spLocks noGrp="1"/>
          </p:cNvSpPr>
          <p:nvPr>
            <p:ph type="title"/>
          </p:nvPr>
        </p:nvSpPr>
        <p:spPr/>
        <p:txBody>
          <a:bodyPr/>
          <a:lstStyle/>
          <a:p>
            <a:r>
              <a:rPr lang="en-US" dirty="0" smtClean="0"/>
              <a:t>APCA</a:t>
            </a:r>
            <a:endParaRPr lang="en-US" dirty="0"/>
          </a:p>
        </p:txBody>
      </p:sp>
      <p:sp>
        <p:nvSpPr>
          <p:cNvPr id="3" name="Content Placeholder 2">
            <a:extLst>
              <a:ext uri="{FF2B5EF4-FFF2-40B4-BE49-F238E27FC236}">
                <a16:creationId xmlns="" xmlns:a16="http://schemas.microsoft.com/office/drawing/2014/main" id="{B4F61244-8581-458A-9151-DC1344C78858}"/>
              </a:ext>
            </a:extLst>
          </p:cNvPr>
          <p:cNvSpPr>
            <a:spLocks noGrp="1"/>
          </p:cNvSpPr>
          <p:nvPr>
            <p:ph idx="1"/>
          </p:nvPr>
        </p:nvSpPr>
        <p:spPr>
          <a:xfrm>
            <a:off x="677334" y="1378634"/>
            <a:ext cx="8596668" cy="4869765"/>
          </a:xfrm>
        </p:spPr>
        <p:txBody>
          <a:bodyPr>
            <a:normAutofit/>
          </a:bodyPr>
          <a:lstStyle/>
          <a:p>
            <a:pPr lvl="1"/>
            <a:r>
              <a:rPr lang="en-US" dirty="0" smtClean="0"/>
              <a:t>Legislature </a:t>
            </a:r>
            <a:r>
              <a:rPr lang="en-US" dirty="0"/>
              <a:t>explicitly has authorized local regulation of air resources, including those that are more stringent than state requirements, and local regulation of sources not covered by state rules. C.R.S. § 25-7-128. </a:t>
            </a:r>
            <a:endParaRPr lang="en-US" dirty="0" smtClean="0"/>
          </a:p>
          <a:p>
            <a:pPr lvl="2"/>
            <a:r>
              <a:rPr lang="en-US" dirty="0"/>
              <a:t>(1) Home rule cities, cities, towns, counties, and cities and counties are hereby authorized to enact local air pollution resolutions or ordinances. Every such resolution or ordinance shall provide for hearings, judicial review, and injunctions consistent with section 25-7-118 to 25-7- 121 and shall include emission control regulations which are at least the same as, or may be more restrictive than, the emission control regulations adopted pursuant to this article</a:t>
            </a:r>
            <a:r>
              <a:rPr lang="en-US" dirty="0" smtClean="0"/>
              <a:t>; </a:t>
            </a:r>
          </a:p>
          <a:p>
            <a:pPr lvl="3"/>
            <a:r>
              <a:rPr lang="en-US" dirty="0" smtClean="0"/>
              <a:t>Except:</a:t>
            </a:r>
          </a:p>
          <a:p>
            <a:pPr lvl="4"/>
            <a:r>
              <a:rPr lang="en-US" dirty="0" smtClean="0"/>
              <a:t>Cannot be “more </a:t>
            </a:r>
            <a:r>
              <a:rPr lang="en-US" dirty="0"/>
              <a:t>stringent than a corresponding state provision with respect to hazardous air pollutants; except that this paragraph (c) shall not limit local zoning powers and ordinances enacted pursuant to other authorities under state </a:t>
            </a:r>
            <a:r>
              <a:rPr lang="en-US" dirty="0" smtClean="0"/>
              <a:t>law”</a:t>
            </a:r>
          </a:p>
          <a:p>
            <a:pPr lvl="4"/>
            <a:r>
              <a:rPr lang="en-US" dirty="0" smtClean="0"/>
              <a:t>Must “contain </a:t>
            </a:r>
            <a:r>
              <a:rPr lang="en-US" dirty="0"/>
              <a:t>provisions to ensure adequate reimbursement of state compliance and administrative </a:t>
            </a:r>
            <a:r>
              <a:rPr lang="en-US" dirty="0" smtClean="0"/>
              <a:t>expenses” </a:t>
            </a:r>
          </a:p>
          <a:p>
            <a:pPr lvl="4"/>
            <a:r>
              <a:rPr lang="en-US" dirty="0" smtClean="0"/>
              <a:t>If not included in SIP, caps civil penalty at $300 a day for violation.</a:t>
            </a:r>
          </a:p>
          <a:p>
            <a:pPr lvl="3"/>
            <a:endParaRPr lang="en-US" dirty="0"/>
          </a:p>
          <a:p>
            <a:endParaRPr lang="en-US" dirty="0"/>
          </a:p>
        </p:txBody>
      </p:sp>
    </p:spTree>
    <p:extLst>
      <p:ext uri="{BB962C8B-B14F-4D97-AF65-F5344CB8AC3E}">
        <p14:creationId xmlns:p14="http://schemas.microsoft.com/office/powerpoint/2010/main" val="4255311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Boulder Air </a:t>
            </a:r>
            <a:r>
              <a:rPr lang="en-US" dirty="0" err="1" smtClean="0"/>
              <a:t>Regs</a:t>
            </a:r>
            <a:endParaRPr lang="en-US" dirty="0"/>
          </a:p>
        </p:txBody>
      </p:sp>
      <p:sp>
        <p:nvSpPr>
          <p:cNvPr id="3" name="Content Placeholder 2"/>
          <p:cNvSpPr>
            <a:spLocks noGrp="1"/>
          </p:cNvSpPr>
          <p:nvPr>
            <p:ph idx="1"/>
          </p:nvPr>
        </p:nvSpPr>
        <p:spPr/>
        <p:txBody>
          <a:bodyPr/>
          <a:lstStyle/>
          <a:p>
            <a:r>
              <a:rPr lang="en-US" dirty="0" smtClean="0"/>
              <a:t>Operators must submit air quality plan demonstrating installation and operation shall to the maximum extent practicable avoid causing degradation to air quality</a:t>
            </a:r>
          </a:p>
          <a:p>
            <a:r>
              <a:rPr lang="en-US" dirty="0" smtClean="0"/>
              <a:t>Plan must include the following, unless Board determines unnecessary</a:t>
            </a:r>
          </a:p>
          <a:p>
            <a:pPr lvl="1"/>
            <a:r>
              <a:rPr lang="en-US" dirty="0"/>
              <a:t>Hydrocarbon LDAR + 2 day repair time</a:t>
            </a:r>
          </a:p>
          <a:p>
            <a:pPr lvl="1"/>
            <a:r>
              <a:rPr lang="en-US" dirty="0"/>
              <a:t>Leak detection for pipelines and flowlines &amp; annual pressure testing unless leak detection is continuous; monthly visual corrosion inspections </a:t>
            </a:r>
          </a:p>
          <a:p>
            <a:pPr lvl="1"/>
            <a:r>
              <a:rPr lang="en-US" dirty="0"/>
              <a:t>Flare and combustion devices </a:t>
            </a:r>
            <a:r>
              <a:rPr lang="en-US" dirty="0" smtClean="0"/>
              <a:t>specifications, </a:t>
            </a:r>
            <a:r>
              <a:rPr lang="en-US" dirty="0"/>
              <a:t>including use of </a:t>
            </a:r>
            <a:r>
              <a:rPr lang="en-US" dirty="0" smtClean="0"/>
              <a:t>auto-igniter</a:t>
            </a:r>
          </a:p>
          <a:p>
            <a:pPr lvl="1"/>
            <a:r>
              <a:rPr lang="en-US" dirty="0" smtClean="0"/>
              <a:t>24 hour notification of leaks </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903179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Boulder Air </a:t>
            </a:r>
            <a:r>
              <a:rPr lang="en-US" dirty="0" err="1" smtClean="0"/>
              <a:t>regs</a:t>
            </a:r>
            <a:r>
              <a:rPr lang="en-US" dirty="0" smtClean="0"/>
              <a:t>-Site Specific Measures</a:t>
            </a:r>
            <a:endParaRPr lang="en-US" dirty="0"/>
          </a:p>
        </p:txBody>
      </p:sp>
      <p:sp>
        <p:nvSpPr>
          <p:cNvPr id="3" name="Content Placeholder 2"/>
          <p:cNvSpPr>
            <a:spLocks noGrp="1"/>
          </p:cNvSpPr>
          <p:nvPr>
            <p:ph idx="1"/>
          </p:nvPr>
        </p:nvSpPr>
        <p:spPr/>
        <p:txBody>
          <a:bodyPr/>
          <a:lstStyle/>
          <a:p>
            <a:r>
              <a:rPr lang="en-US" dirty="0" smtClean="0"/>
              <a:t>Electric production equipment</a:t>
            </a:r>
          </a:p>
          <a:p>
            <a:r>
              <a:rPr lang="en-US" dirty="0" smtClean="0"/>
              <a:t>Pipelines in lieu of trucks</a:t>
            </a:r>
          </a:p>
          <a:p>
            <a:r>
              <a:rPr lang="en-US" dirty="0" err="1" smtClean="0"/>
              <a:t>Tankless</a:t>
            </a:r>
            <a:r>
              <a:rPr lang="en-US" dirty="0" smtClean="0"/>
              <a:t> facilities</a:t>
            </a:r>
          </a:p>
          <a:p>
            <a:r>
              <a:rPr lang="en-US" dirty="0" smtClean="0"/>
              <a:t>Closed loop drilling, completion and operation of wells</a:t>
            </a:r>
          </a:p>
          <a:p>
            <a:r>
              <a:rPr lang="en-US" dirty="0" smtClean="0"/>
              <a:t>Bleed and vent restrictions for pneumatics</a:t>
            </a:r>
          </a:p>
          <a:p>
            <a:r>
              <a:rPr lang="en-US" dirty="0" smtClean="0"/>
              <a:t>90% control of liquids unloading</a:t>
            </a:r>
          </a:p>
          <a:p>
            <a:r>
              <a:rPr lang="en-US" dirty="0" smtClean="0"/>
              <a:t>Pipeline maintenance venting controls</a:t>
            </a:r>
          </a:p>
          <a:p>
            <a:r>
              <a:rPr lang="en-US" dirty="0" smtClean="0"/>
              <a:t>LDAR including continuous monitoring</a:t>
            </a:r>
          </a:p>
        </p:txBody>
      </p:sp>
    </p:spTree>
    <p:extLst>
      <p:ext uri="{BB962C8B-B14F-4D97-AF65-F5344CB8AC3E}">
        <p14:creationId xmlns:p14="http://schemas.microsoft.com/office/powerpoint/2010/main" val="182124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Boulder Air Quality Monitoring</a:t>
            </a:r>
            <a:endParaRPr lang="en-US" dirty="0"/>
          </a:p>
        </p:txBody>
      </p:sp>
      <p:sp>
        <p:nvSpPr>
          <p:cNvPr id="3" name="Content Placeholder 2"/>
          <p:cNvSpPr>
            <a:spLocks noGrp="1"/>
          </p:cNvSpPr>
          <p:nvPr>
            <p:ph idx="1"/>
          </p:nvPr>
        </p:nvSpPr>
        <p:spPr/>
        <p:txBody>
          <a:bodyPr/>
          <a:lstStyle/>
          <a:p>
            <a:r>
              <a:rPr lang="en-US" dirty="0" smtClean="0"/>
              <a:t>Continuous atmospheric monitoring of ozone precursors, methane and benzene at stationary monitor </a:t>
            </a:r>
          </a:p>
          <a:p>
            <a:r>
              <a:rPr lang="en-US" dirty="0" smtClean="0"/>
              <a:t>Authority to require continuous monitoring of oil and gas sites</a:t>
            </a:r>
          </a:p>
          <a:p>
            <a:r>
              <a:rPr lang="en-US" dirty="0" smtClean="0"/>
              <a:t>IR inspection program </a:t>
            </a:r>
          </a:p>
          <a:p>
            <a:pPr lvl="1"/>
            <a:r>
              <a:rPr lang="en-US" dirty="0" smtClean="0"/>
              <a:t>2014-2016 conducted nearly 500 inspections</a:t>
            </a:r>
          </a:p>
          <a:p>
            <a:pPr lvl="1"/>
            <a:r>
              <a:rPr lang="en-US" dirty="0" smtClean="0"/>
              <a:t>Leaks detected at about 2/3 of sites</a:t>
            </a:r>
          </a:p>
          <a:p>
            <a:pPr lvl="1"/>
            <a:r>
              <a:rPr lang="en-US" dirty="0" smtClean="0"/>
              <a:t>Recurrent leaks found at about 1/3 of sites </a:t>
            </a:r>
            <a:endParaRPr lang="en-US" dirty="0"/>
          </a:p>
        </p:txBody>
      </p:sp>
    </p:spTree>
    <p:extLst>
      <p:ext uri="{BB962C8B-B14F-4D97-AF65-F5344CB8AC3E}">
        <p14:creationId xmlns:p14="http://schemas.microsoft.com/office/powerpoint/2010/main" val="215630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29E553-164D-487C-A252-4A3B55E796FB}"/>
              </a:ext>
            </a:extLst>
          </p:cNvPr>
          <p:cNvSpPr>
            <a:spLocks noGrp="1"/>
          </p:cNvSpPr>
          <p:nvPr>
            <p:ph type="title"/>
          </p:nvPr>
        </p:nvSpPr>
        <p:spPr>
          <a:xfrm>
            <a:off x="677334" y="609600"/>
            <a:ext cx="8596668" cy="769034"/>
          </a:xfrm>
        </p:spPr>
        <p:txBody>
          <a:bodyPr>
            <a:normAutofit fontScale="90000"/>
          </a:bodyPr>
          <a:lstStyle/>
          <a:p>
            <a:r>
              <a:rPr lang="en-US" dirty="0"/>
              <a:t>Broomfield Memorandum Of Understanding</a:t>
            </a:r>
          </a:p>
        </p:txBody>
      </p:sp>
      <p:sp>
        <p:nvSpPr>
          <p:cNvPr id="3" name="Content Placeholder 2">
            <a:extLst>
              <a:ext uri="{FF2B5EF4-FFF2-40B4-BE49-F238E27FC236}">
                <a16:creationId xmlns="" xmlns:a16="http://schemas.microsoft.com/office/drawing/2014/main" id="{9261E902-0D1B-4F95-A985-C85EBE7949EE}"/>
              </a:ext>
            </a:extLst>
          </p:cNvPr>
          <p:cNvSpPr>
            <a:spLocks noGrp="1"/>
          </p:cNvSpPr>
          <p:nvPr>
            <p:ph idx="1"/>
          </p:nvPr>
        </p:nvSpPr>
        <p:spPr>
          <a:xfrm>
            <a:off x="677334" y="1195754"/>
            <a:ext cx="8596668" cy="4845609"/>
          </a:xfrm>
        </p:spPr>
        <p:txBody>
          <a:bodyPr>
            <a:normAutofit/>
          </a:bodyPr>
          <a:lstStyle/>
          <a:p>
            <a:r>
              <a:rPr lang="en-US" dirty="0"/>
              <a:t>In October 2017, city leaders approved an agreement </a:t>
            </a:r>
            <a:r>
              <a:rPr lang="en-US" dirty="0" smtClean="0"/>
              <a:t>with </a:t>
            </a:r>
            <a:r>
              <a:rPr lang="en-US" dirty="0"/>
              <a:t>Extraction Oil &amp; Gas Inc. that </a:t>
            </a:r>
            <a:r>
              <a:rPr lang="en-US" dirty="0" smtClean="0"/>
              <a:t>includes the following air quality provisions: </a:t>
            </a:r>
            <a:endParaRPr lang="en-US" dirty="0"/>
          </a:p>
          <a:p>
            <a:pPr lvl="2"/>
            <a:r>
              <a:rPr lang="en-US" dirty="0" smtClean="0"/>
              <a:t>use </a:t>
            </a:r>
            <a:r>
              <a:rPr lang="en-US" dirty="0"/>
              <a:t>of </a:t>
            </a:r>
            <a:r>
              <a:rPr lang="en-US" dirty="0" smtClean="0"/>
              <a:t>electric drilling equipment and electrification during production</a:t>
            </a:r>
            <a:endParaRPr lang="en-US" dirty="0"/>
          </a:p>
          <a:p>
            <a:pPr lvl="2"/>
            <a:r>
              <a:rPr lang="en-US" dirty="0" smtClean="0"/>
              <a:t>Use pipelines to transport fluids to and from sites</a:t>
            </a:r>
            <a:endParaRPr lang="en-US" dirty="0"/>
          </a:p>
          <a:p>
            <a:pPr lvl="2"/>
            <a:r>
              <a:rPr lang="en-US" dirty="0" err="1" smtClean="0"/>
              <a:t>Tankless</a:t>
            </a:r>
            <a:r>
              <a:rPr lang="en-US" dirty="0" smtClean="0"/>
              <a:t> facilities &amp; </a:t>
            </a:r>
            <a:r>
              <a:rPr lang="en-US" dirty="0"/>
              <a:t>no glycol dehydrators </a:t>
            </a:r>
            <a:endParaRPr lang="en-US" dirty="0" smtClean="0"/>
          </a:p>
          <a:p>
            <a:pPr lvl="2"/>
            <a:r>
              <a:rPr lang="en-US" dirty="0" smtClean="0"/>
              <a:t>BMPs </a:t>
            </a:r>
            <a:r>
              <a:rPr lang="en-US" dirty="0"/>
              <a:t>for liquids unloading </a:t>
            </a:r>
          </a:p>
          <a:p>
            <a:pPr lvl="2"/>
            <a:r>
              <a:rPr lang="en-US" dirty="0"/>
              <a:t>Reduction or elimination of emissions from maintenance activities such as pigging or </a:t>
            </a:r>
            <a:r>
              <a:rPr lang="en-US" dirty="0" smtClean="0"/>
              <a:t>blowdowns and notice re: maintenance activities</a:t>
            </a:r>
            <a:endParaRPr lang="en-US" dirty="0"/>
          </a:p>
          <a:p>
            <a:pPr lvl="2"/>
            <a:r>
              <a:rPr lang="en-US" dirty="0" smtClean="0"/>
              <a:t>Baseline and subsequent ambient air quality monitoring paid for by operator</a:t>
            </a:r>
            <a:endParaRPr lang="en-US" dirty="0"/>
          </a:p>
          <a:p>
            <a:pPr lvl="2"/>
            <a:r>
              <a:rPr lang="en-US" dirty="0" smtClean="0"/>
              <a:t>Quarterly LDAR for 1</a:t>
            </a:r>
            <a:r>
              <a:rPr lang="en-US" baseline="30000" dirty="0" smtClean="0"/>
              <a:t>st</a:t>
            </a:r>
            <a:r>
              <a:rPr lang="en-US" dirty="0" smtClean="0"/>
              <a:t> 5 years  &amp; continuous pressure monitoring &amp; 2 day repair timeframe</a:t>
            </a:r>
          </a:p>
          <a:p>
            <a:pPr lvl="2"/>
            <a:r>
              <a:rPr lang="en-US" dirty="0" smtClean="0"/>
              <a:t>BMPs during high ozone days</a:t>
            </a:r>
            <a:endParaRPr lang="en-US" dirty="0"/>
          </a:p>
          <a:p>
            <a:pPr lvl="2"/>
            <a:r>
              <a:rPr lang="en-US" dirty="0" smtClean="0"/>
              <a:t>Flowlines/pipelines</a:t>
            </a:r>
          </a:p>
          <a:p>
            <a:pPr lvl="3"/>
            <a:r>
              <a:rPr lang="en-US" dirty="0" smtClean="0"/>
              <a:t>2x yearly gas leak detection</a:t>
            </a:r>
          </a:p>
          <a:p>
            <a:pPr lvl="3"/>
            <a:r>
              <a:rPr lang="en-US" dirty="0" smtClean="0"/>
              <a:t>Annual pressure testing </a:t>
            </a:r>
          </a:p>
        </p:txBody>
      </p:sp>
    </p:spTree>
    <p:extLst>
      <p:ext uri="{BB962C8B-B14F-4D97-AF65-F5344CB8AC3E}">
        <p14:creationId xmlns:p14="http://schemas.microsoft.com/office/powerpoint/2010/main" val="394219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3929A4-7B35-4339-9BDD-AEDD34290064}"/>
              </a:ext>
            </a:extLst>
          </p:cNvPr>
          <p:cNvSpPr>
            <a:spLocks noGrp="1"/>
          </p:cNvSpPr>
          <p:nvPr>
            <p:ph type="ctrTitle"/>
          </p:nvPr>
        </p:nvSpPr>
        <p:spPr/>
        <p:txBody>
          <a:bodyPr/>
          <a:lstStyle/>
          <a:p>
            <a:pPr algn="ctr"/>
            <a:r>
              <a:rPr lang="en-US" dirty="0"/>
              <a:t>Part I: Current Rules – CDPHE &amp; COGCC </a:t>
            </a:r>
          </a:p>
        </p:txBody>
      </p:sp>
    </p:spTree>
    <p:extLst>
      <p:ext uri="{BB962C8B-B14F-4D97-AF65-F5344CB8AC3E}">
        <p14:creationId xmlns:p14="http://schemas.microsoft.com/office/powerpoint/2010/main" val="2861616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3263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65303B-6D8D-420C-8C30-5EB138EF0CF0}"/>
              </a:ext>
            </a:extLst>
          </p:cNvPr>
          <p:cNvSpPr>
            <a:spLocks noGrp="1"/>
          </p:cNvSpPr>
          <p:nvPr>
            <p:ph type="title"/>
          </p:nvPr>
        </p:nvSpPr>
        <p:spPr>
          <a:xfrm>
            <a:off x="677334" y="609600"/>
            <a:ext cx="8596668" cy="846221"/>
          </a:xfrm>
        </p:spPr>
        <p:txBody>
          <a:bodyPr>
            <a:normAutofit/>
          </a:bodyPr>
          <a:lstStyle/>
          <a:p>
            <a:r>
              <a:rPr lang="en-US" dirty="0"/>
              <a:t>Current CDPHE Rules</a:t>
            </a:r>
          </a:p>
        </p:txBody>
      </p:sp>
      <p:sp>
        <p:nvSpPr>
          <p:cNvPr id="3" name="Content Placeholder 2">
            <a:extLst>
              <a:ext uri="{FF2B5EF4-FFF2-40B4-BE49-F238E27FC236}">
                <a16:creationId xmlns="" xmlns:a16="http://schemas.microsoft.com/office/drawing/2014/main" id="{CB216443-0F69-47A4-98A0-30ABEDE5FDED}"/>
              </a:ext>
            </a:extLst>
          </p:cNvPr>
          <p:cNvSpPr>
            <a:spLocks noGrp="1"/>
          </p:cNvSpPr>
          <p:nvPr>
            <p:ph idx="1"/>
          </p:nvPr>
        </p:nvSpPr>
        <p:spPr>
          <a:xfrm>
            <a:off x="677334" y="1280160"/>
            <a:ext cx="8596668" cy="5345723"/>
          </a:xfrm>
        </p:spPr>
        <p:txBody>
          <a:bodyPr>
            <a:normAutofit fontScale="92500" lnSpcReduction="20000"/>
          </a:bodyPr>
          <a:lstStyle/>
          <a:p>
            <a:r>
              <a:rPr lang="en-US" dirty="0"/>
              <a:t>Tiered LDAR:</a:t>
            </a:r>
          </a:p>
          <a:p>
            <a:pPr lvl="1"/>
            <a:r>
              <a:rPr lang="en-US" dirty="0"/>
              <a:t> NG Compressor Station Component Inspections are required annually, quarterly or monthly, depending on the amount of fugitive VOC emissions</a:t>
            </a:r>
          </a:p>
          <a:p>
            <a:pPr lvl="1"/>
            <a:r>
              <a:rPr lang="en-US" dirty="0"/>
              <a:t>Well Production Facility Component Inspections</a:t>
            </a:r>
          </a:p>
          <a:p>
            <a:pPr lvl="2"/>
            <a:r>
              <a:rPr lang="en-US" dirty="0"/>
              <a:t>Approved instrument monitoring method inspection frequency: one time, annually, quarterly or monthly, depending on the amount of fugitive VOC emissions and whether or not the facility has a storage </a:t>
            </a:r>
            <a:r>
              <a:rPr lang="en-US" dirty="0" smtClean="0"/>
              <a:t>tank; more frequent inspections for smaller sources in NAA</a:t>
            </a:r>
            <a:endParaRPr lang="en-US" dirty="0"/>
          </a:p>
          <a:p>
            <a:pPr lvl="2"/>
            <a:r>
              <a:rPr lang="en-US" dirty="0"/>
              <a:t>Monthly AVO inspections for emissions greater than 0 and less than 20 </a:t>
            </a:r>
            <a:r>
              <a:rPr lang="en-US" dirty="0" err="1"/>
              <a:t>tpy</a:t>
            </a:r>
            <a:endParaRPr lang="en-US" dirty="0"/>
          </a:p>
          <a:p>
            <a:pPr lvl="1">
              <a:tabLst>
                <a:tab pos="3376613" algn="l"/>
              </a:tabLst>
            </a:pPr>
            <a:r>
              <a:rPr lang="en-US" dirty="0"/>
              <a:t>More stringent requirements in the Denver Ozone Nonattainment Area</a:t>
            </a:r>
          </a:p>
          <a:p>
            <a:pPr>
              <a:tabLst>
                <a:tab pos="3376613" algn="l"/>
              </a:tabLst>
            </a:pPr>
            <a:r>
              <a:rPr lang="en-US" dirty="0"/>
              <a:t>Equipment subject to 95% or better controls or limits</a:t>
            </a:r>
          </a:p>
          <a:p>
            <a:pPr lvl="1">
              <a:tabLst>
                <a:tab pos="3376613" algn="l"/>
              </a:tabLst>
            </a:pPr>
            <a:r>
              <a:rPr lang="en-US" dirty="0"/>
              <a:t>Storage tanks.  System-wide ozone controls and STEM to ensure capture</a:t>
            </a:r>
          </a:p>
          <a:p>
            <a:pPr lvl="1">
              <a:tabLst>
                <a:tab pos="3376613" algn="l"/>
              </a:tabLst>
            </a:pPr>
            <a:r>
              <a:rPr lang="en-US" dirty="0"/>
              <a:t>Glycol dehydrators</a:t>
            </a:r>
          </a:p>
          <a:p>
            <a:pPr lvl="1">
              <a:tabLst>
                <a:tab pos="3376613" algn="l"/>
              </a:tabLst>
            </a:pPr>
            <a:r>
              <a:rPr lang="en-US" dirty="0"/>
              <a:t>Compressors</a:t>
            </a:r>
          </a:p>
          <a:p>
            <a:pPr>
              <a:tabLst>
                <a:tab pos="3376613" algn="l"/>
              </a:tabLst>
            </a:pPr>
            <a:r>
              <a:rPr lang="en-US" dirty="0"/>
              <a:t>Venting </a:t>
            </a:r>
            <a:r>
              <a:rPr lang="en-US" dirty="0" smtClean="0"/>
              <a:t>limits/controls </a:t>
            </a:r>
            <a:endParaRPr lang="en-US" dirty="0"/>
          </a:p>
          <a:p>
            <a:pPr lvl="1">
              <a:tabLst>
                <a:tab pos="3376613" algn="l"/>
              </a:tabLst>
            </a:pPr>
            <a:r>
              <a:rPr lang="en-US" dirty="0"/>
              <a:t>Pneumatic controllers-continuous bleed</a:t>
            </a:r>
          </a:p>
          <a:p>
            <a:pPr lvl="2">
              <a:tabLst>
                <a:tab pos="3376613" algn="l"/>
              </a:tabLst>
            </a:pPr>
            <a:r>
              <a:rPr lang="en-US" dirty="0"/>
              <a:t>No bleed only for new where grid electricity is in use and it is feasible to use zero bleed</a:t>
            </a:r>
          </a:p>
          <a:p>
            <a:pPr lvl="1">
              <a:tabLst>
                <a:tab pos="3376613" algn="l"/>
              </a:tabLst>
            </a:pPr>
            <a:r>
              <a:rPr lang="en-US" dirty="0"/>
              <a:t>Liquids unloading</a:t>
            </a:r>
          </a:p>
          <a:p>
            <a:pPr lvl="1">
              <a:tabLst>
                <a:tab pos="3376613" algn="l"/>
              </a:tabLst>
            </a:pPr>
            <a:r>
              <a:rPr lang="en-US" dirty="0"/>
              <a:t>Associated gas from oil wells</a:t>
            </a:r>
          </a:p>
          <a:p>
            <a:pPr>
              <a:tabLst>
                <a:tab pos="3376613" algn="l"/>
              </a:tabLst>
            </a:pPr>
            <a:endParaRPr lang="en-US" dirty="0"/>
          </a:p>
          <a:p>
            <a:pPr lvl="2"/>
            <a:endParaRPr lang="en-US" dirty="0"/>
          </a:p>
          <a:p>
            <a:endParaRPr lang="en-US" dirty="0"/>
          </a:p>
          <a:p>
            <a:endParaRPr lang="en-US" dirty="0"/>
          </a:p>
          <a:p>
            <a:endParaRPr lang="en-US" dirty="0"/>
          </a:p>
          <a:p>
            <a:pPr marL="457200" lvl="1" indent="0">
              <a:buNone/>
            </a:pPr>
            <a:endParaRPr lang="en-US" dirty="0"/>
          </a:p>
          <a:p>
            <a:pPr marL="457200" lvl="1" indent="0">
              <a:buNone/>
            </a:pPr>
            <a:endParaRPr lang="en-US" dirty="0"/>
          </a:p>
          <a:p>
            <a:endParaRPr lang="en-US" dirty="0"/>
          </a:p>
          <a:p>
            <a:pPr lvl="1"/>
            <a:endParaRPr lang="en-US" dirty="0"/>
          </a:p>
        </p:txBody>
      </p:sp>
    </p:spTree>
    <p:extLst>
      <p:ext uri="{BB962C8B-B14F-4D97-AF65-F5344CB8AC3E}">
        <p14:creationId xmlns:p14="http://schemas.microsoft.com/office/powerpoint/2010/main" val="288775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E4A9DC-2843-4273-A14E-1616AF684884}"/>
              </a:ext>
            </a:extLst>
          </p:cNvPr>
          <p:cNvSpPr>
            <a:spLocks noGrp="1"/>
          </p:cNvSpPr>
          <p:nvPr>
            <p:ph type="title"/>
          </p:nvPr>
        </p:nvSpPr>
        <p:spPr>
          <a:xfrm>
            <a:off x="677334" y="609600"/>
            <a:ext cx="8596668" cy="712763"/>
          </a:xfrm>
        </p:spPr>
        <p:txBody>
          <a:bodyPr/>
          <a:lstStyle/>
          <a:p>
            <a:r>
              <a:rPr lang="en-US" dirty="0"/>
              <a:t>Current CDPHE Rules (Cont.)</a:t>
            </a:r>
          </a:p>
        </p:txBody>
      </p:sp>
      <p:sp>
        <p:nvSpPr>
          <p:cNvPr id="3" name="Content Placeholder 2">
            <a:extLst>
              <a:ext uri="{FF2B5EF4-FFF2-40B4-BE49-F238E27FC236}">
                <a16:creationId xmlns="" xmlns:a16="http://schemas.microsoft.com/office/drawing/2014/main" id="{784ED3D9-684F-41E5-8746-88DDDDDC9E0D}"/>
              </a:ext>
            </a:extLst>
          </p:cNvPr>
          <p:cNvSpPr>
            <a:spLocks noGrp="1"/>
          </p:cNvSpPr>
          <p:nvPr>
            <p:ph idx="1"/>
          </p:nvPr>
        </p:nvSpPr>
        <p:spPr>
          <a:xfrm>
            <a:off x="677334" y="1885071"/>
            <a:ext cx="8596668" cy="4156291"/>
          </a:xfrm>
        </p:spPr>
        <p:txBody>
          <a:bodyPr/>
          <a:lstStyle/>
          <a:p>
            <a:r>
              <a:rPr lang="en-US" dirty="0"/>
              <a:t>Find and fix program for pneumatics in the Denver Nonattainment </a:t>
            </a:r>
            <a:r>
              <a:rPr lang="en-US" dirty="0" smtClean="0"/>
              <a:t>Area</a:t>
            </a:r>
          </a:p>
          <a:p>
            <a:pPr marL="742950" lvl="2" indent="-342900"/>
            <a:r>
              <a:rPr lang="en-US" dirty="0"/>
              <a:t>Natural gas-driven pneumatic controllers at well production facilities and natural gas compressor stations in the Denver Metro/North Front Range Nonattainment Area must be inspected periodically to determine whether the pneumatic controller is operating properly</a:t>
            </a:r>
          </a:p>
          <a:p>
            <a:endParaRPr lang="en-US" dirty="0" smtClean="0"/>
          </a:p>
          <a:p>
            <a:r>
              <a:rPr lang="en-US" dirty="0" smtClean="0"/>
              <a:t>Statewide HC task force and pneumatics task force</a:t>
            </a:r>
          </a:p>
          <a:p>
            <a:pPr lvl="1"/>
            <a:r>
              <a:rPr lang="en-US" dirty="0" smtClean="0"/>
              <a:t>Purpose to identify additional opportunities for HC reductions statewide</a:t>
            </a:r>
          </a:p>
          <a:p>
            <a:pPr lvl="1"/>
            <a:r>
              <a:rPr lang="en-US" dirty="0" smtClean="0"/>
              <a:t>Purpose to study pneumatic controllers, reasons for improper operation, and solutions</a:t>
            </a:r>
            <a:endParaRPr lang="en-US" dirty="0"/>
          </a:p>
        </p:txBody>
      </p:sp>
    </p:spTree>
    <p:extLst>
      <p:ext uri="{BB962C8B-B14F-4D97-AF65-F5344CB8AC3E}">
        <p14:creationId xmlns:p14="http://schemas.microsoft.com/office/powerpoint/2010/main" val="116092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35AB5D-1BB1-4EE7-AC51-839C7DFB3CDC}"/>
              </a:ext>
            </a:extLst>
          </p:cNvPr>
          <p:cNvSpPr>
            <a:spLocks noGrp="1"/>
          </p:cNvSpPr>
          <p:nvPr>
            <p:ph type="title"/>
          </p:nvPr>
        </p:nvSpPr>
        <p:spPr>
          <a:xfrm>
            <a:off x="677334" y="609600"/>
            <a:ext cx="8596668" cy="774032"/>
          </a:xfrm>
        </p:spPr>
        <p:txBody>
          <a:bodyPr/>
          <a:lstStyle/>
          <a:p>
            <a:r>
              <a:rPr lang="en-US" dirty="0"/>
              <a:t>CDPHE Rules: What should be updated </a:t>
            </a:r>
          </a:p>
        </p:txBody>
      </p:sp>
      <p:sp>
        <p:nvSpPr>
          <p:cNvPr id="3" name="Content Placeholder 2">
            <a:extLst>
              <a:ext uri="{FF2B5EF4-FFF2-40B4-BE49-F238E27FC236}">
                <a16:creationId xmlns="" xmlns:a16="http://schemas.microsoft.com/office/drawing/2014/main" id="{523CA7BC-662C-4DD7-897C-6A5829BDDD89}"/>
              </a:ext>
            </a:extLst>
          </p:cNvPr>
          <p:cNvSpPr>
            <a:spLocks noGrp="1"/>
          </p:cNvSpPr>
          <p:nvPr>
            <p:ph idx="1"/>
          </p:nvPr>
        </p:nvSpPr>
        <p:spPr>
          <a:xfrm>
            <a:off x="677334" y="1600201"/>
            <a:ext cx="8596668" cy="4441162"/>
          </a:xfrm>
        </p:spPr>
        <p:txBody>
          <a:bodyPr/>
          <a:lstStyle/>
          <a:p>
            <a:r>
              <a:rPr lang="en-US" dirty="0"/>
              <a:t>1) increased LDAR </a:t>
            </a:r>
            <a:r>
              <a:rPr lang="en-US" dirty="0" smtClean="0"/>
              <a:t>frequency, including continuous monitoring, statewide</a:t>
            </a:r>
            <a:endParaRPr lang="en-US" dirty="0"/>
          </a:p>
          <a:p>
            <a:r>
              <a:rPr lang="en-US" dirty="0"/>
              <a:t>2) find and fix for pneumatics statewide; </a:t>
            </a:r>
          </a:p>
          <a:p>
            <a:r>
              <a:rPr lang="en-US" dirty="0"/>
              <a:t>3) </a:t>
            </a:r>
            <a:r>
              <a:rPr lang="en-US" dirty="0" smtClean="0"/>
              <a:t>transmission segment sources; </a:t>
            </a:r>
            <a:endParaRPr lang="en-US" dirty="0"/>
          </a:p>
          <a:p>
            <a:r>
              <a:rPr lang="en-US" dirty="0"/>
              <a:t>4) pipeline </a:t>
            </a:r>
            <a:r>
              <a:rPr lang="en-US" dirty="0" smtClean="0"/>
              <a:t>maintenance</a:t>
            </a:r>
          </a:p>
          <a:p>
            <a:r>
              <a:rPr lang="en-US" dirty="0" smtClean="0"/>
              <a:t>5) extend CTG requirements (e.g., control pumps, more R&amp;R)</a:t>
            </a:r>
          </a:p>
          <a:p>
            <a:r>
              <a:rPr lang="en-US" dirty="0" smtClean="0"/>
              <a:t>6) Zero bleed pneumatics </a:t>
            </a:r>
            <a:endParaRPr lang="en-US" dirty="0"/>
          </a:p>
          <a:p>
            <a:r>
              <a:rPr lang="en-US" dirty="0"/>
              <a:t>7</a:t>
            </a:r>
            <a:r>
              <a:rPr lang="en-US" dirty="0" smtClean="0"/>
              <a:t>) flowline monitoring </a:t>
            </a:r>
            <a:endParaRPr lang="en-US" dirty="0"/>
          </a:p>
        </p:txBody>
      </p:sp>
    </p:spTree>
    <p:extLst>
      <p:ext uri="{BB962C8B-B14F-4D97-AF65-F5344CB8AC3E}">
        <p14:creationId xmlns:p14="http://schemas.microsoft.com/office/powerpoint/2010/main" val="93541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66A107-FF69-4A58-B369-02598B0F5FB8}"/>
              </a:ext>
            </a:extLst>
          </p:cNvPr>
          <p:cNvSpPr>
            <a:spLocks noGrp="1"/>
          </p:cNvSpPr>
          <p:nvPr>
            <p:ph type="title"/>
          </p:nvPr>
        </p:nvSpPr>
        <p:spPr>
          <a:xfrm>
            <a:off x="677334" y="609600"/>
            <a:ext cx="8596668" cy="740898"/>
          </a:xfrm>
        </p:spPr>
        <p:txBody>
          <a:bodyPr/>
          <a:lstStyle/>
          <a:p>
            <a:r>
              <a:rPr lang="en-US" dirty="0"/>
              <a:t>Current COGCC Regulations</a:t>
            </a:r>
          </a:p>
        </p:txBody>
      </p:sp>
      <p:sp>
        <p:nvSpPr>
          <p:cNvPr id="3" name="Content Placeholder 2">
            <a:extLst>
              <a:ext uri="{FF2B5EF4-FFF2-40B4-BE49-F238E27FC236}">
                <a16:creationId xmlns="" xmlns:a16="http://schemas.microsoft.com/office/drawing/2014/main" id="{BE927B1C-5C7C-4EC0-A43A-09F9F810DBD0}"/>
              </a:ext>
            </a:extLst>
          </p:cNvPr>
          <p:cNvSpPr>
            <a:spLocks noGrp="1"/>
          </p:cNvSpPr>
          <p:nvPr>
            <p:ph idx="1"/>
          </p:nvPr>
        </p:nvSpPr>
        <p:spPr>
          <a:xfrm>
            <a:off x="677334" y="1603717"/>
            <a:ext cx="8596668" cy="4437645"/>
          </a:xfrm>
        </p:spPr>
        <p:txBody>
          <a:bodyPr/>
          <a:lstStyle/>
          <a:p>
            <a:r>
              <a:rPr lang="en-US" dirty="0"/>
              <a:t>Venting restrictions for tanks and dehydrators </a:t>
            </a:r>
          </a:p>
          <a:p>
            <a:pPr lvl="1"/>
            <a:r>
              <a:rPr lang="en-US" dirty="0"/>
              <a:t>All crude oil, condensate, and produced water tanks with uncontrolled actual emissions of VOC of 5 </a:t>
            </a:r>
            <a:r>
              <a:rPr lang="en-US" dirty="0" err="1"/>
              <a:t>tpy</a:t>
            </a:r>
            <a:r>
              <a:rPr lang="en-US" dirty="0"/>
              <a:t> or greater, located within 1,320 feet of a Building Unit, or a Designated Outside Activity Area shall use an emission control device capable of achieving 95% control efficiency of VOC </a:t>
            </a:r>
          </a:p>
          <a:p>
            <a:pPr lvl="1"/>
            <a:r>
              <a:rPr lang="en-US" dirty="0"/>
              <a:t>All glycol dehydrators with uncontrolled actual emissions of VOC of 5 </a:t>
            </a:r>
            <a:r>
              <a:rPr lang="en-US" dirty="0" err="1"/>
              <a:t>tpy</a:t>
            </a:r>
            <a:r>
              <a:rPr lang="en-US" dirty="0"/>
              <a:t> or greater, located within 1,320 feet of a Building Unit , or a Designated Outside Activity Area shall use an emission control device capable of achieving 90% control efficiency of VOC</a:t>
            </a:r>
          </a:p>
          <a:p>
            <a:r>
              <a:rPr lang="en-US" dirty="0"/>
              <a:t>Pneumatics: Low- or no-bleed pneumatic devices must be used when existing pneumatic devices are replaced or repaired, and when new pneumatic devices are installed</a:t>
            </a:r>
          </a:p>
          <a:p>
            <a:r>
              <a:rPr lang="en-US" dirty="0"/>
              <a:t>Green completions </a:t>
            </a:r>
            <a:r>
              <a:rPr lang="en-US" dirty="0" smtClean="0"/>
              <a:t>required</a:t>
            </a:r>
          </a:p>
          <a:p>
            <a:endParaRPr lang="en-US" dirty="0"/>
          </a:p>
        </p:txBody>
      </p:sp>
    </p:spTree>
    <p:extLst>
      <p:ext uri="{BB962C8B-B14F-4D97-AF65-F5344CB8AC3E}">
        <p14:creationId xmlns:p14="http://schemas.microsoft.com/office/powerpoint/2010/main" val="3373346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to COGCC rules</a:t>
            </a:r>
            <a:endParaRPr lang="en-US" dirty="0"/>
          </a:p>
        </p:txBody>
      </p:sp>
      <p:sp>
        <p:nvSpPr>
          <p:cNvPr id="3" name="Content Placeholder 2"/>
          <p:cNvSpPr>
            <a:spLocks noGrp="1"/>
          </p:cNvSpPr>
          <p:nvPr>
            <p:ph idx="1"/>
          </p:nvPr>
        </p:nvSpPr>
        <p:spPr>
          <a:xfrm>
            <a:off x="562062" y="1426129"/>
            <a:ext cx="8711940" cy="4615234"/>
          </a:xfrm>
        </p:spPr>
        <p:txBody>
          <a:bodyPr/>
          <a:lstStyle/>
          <a:p>
            <a:r>
              <a:rPr lang="en-US" dirty="0" smtClean="0"/>
              <a:t>Flowline </a:t>
            </a:r>
            <a:r>
              <a:rPr lang="en-US" dirty="0" smtClean="0"/>
              <a:t>rulemaking</a:t>
            </a:r>
          </a:p>
          <a:p>
            <a:pPr lvl="1"/>
            <a:r>
              <a:rPr lang="en-US" dirty="0"/>
              <a:t>COGCC draft removes exception from pressure testing for lines with less than 15 psi; Specifies operators can use continuous or periodic pressure testing; Adds leak monitoring for crude oil transfer lines; Adds requirement to report hazardous gas leaks to COGCC and local governments</a:t>
            </a:r>
          </a:p>
          <a:p>
            <a:pPr lvl="2"/>
            <a:r>
              <a:rPr lang="en-US" dirty="0"/>
              <a:t>Local governments pushing for more rigorous testing and other </a:t>
            </a:r>
            <a:r>
              <a:rPr lang="en-US" dirty="0" smtClean="0"/>
              <a:t>requirements</a:t>
            </a:r>
            <a:endParaRPr lang="en-US" dirty="0" smtClean="0"/>
          </a:p>
          <a:p>
            <a:r>
              <a:rPr lang="en-US" dirty="0" smtClean="0"/>
              <a:t>Update pre-production rules</a:t>
            </a:r>
          </a:p>
          <a:p>
            <a:pPr lvl="1"/>
            <a:r>
              <a:rPr lang="en-US" dirty="0"/>
              <a:t>Tighten green completion rule</a:t>
            </a:r>
          </a:p>
          <a:p>
            <a:pPr lvl="1"/>
            <a:r>
              <a:rPr lang="en-US" dirty="0"/>
              <a:t>Add drilling/construction </a:t>
            </a:r>
            <a:r>
              <a:rPr lang="en-US" dirty="0" smtClean="0"/>
              <a:t>requirements</a:t>
            </a:r>
          </a:p>
          <a:p>
            <a:r>
              <a:rPr lang="en-US" dirty="0" smtClean="0"/>
              <a:t>Strengthen flaring and venting rules</a:t>
            </a:r>
          </a:p>
          <a:p>
            <a:pPr lvl="1"/>
            <a:r>
              <a:rPr lang="en-US" dirty="0" smtClean="0"/>
              <a:t>Prohibit venting other than in emergencies/safety</a:t>
            </a:r>
          </a:p>
          <a:p>
            <a:pPr lvl="1"/>
            <a:r>
              <a:rPr lang="en-US" smtClean="0"/>
              <a:t>Flaring limits</a:t>
            </a:r>
            <a:endParaRPr lang="en-US" dirty="0" smtClean="0"/>
          </a:p>
          <a:p>
            <a:pPr lvl="1"/>
            <a:endParaRPr lang="en-US" dirty="0" smtClean="0"/>
          </a:p>
        </p:txBody>
      </p:sp>
    </p:spTree>
    <p:extLst>
      <p:ext uri="{BB962C8B-B14F-4D97-AF65-F5344CB8AC3E}">
        <p14:creationId xmlns:p14="http://schemas.microsoft.com/office/powerpoint/2010/main" val="180144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09AE92-C8AB-46D9-B8B2-AE0E58A6DF39}"/>
              </a:ext>
            </a:extLst>
          </p:cNvPr>
          <p:cNvSpPr>
            <a:spLocks noGrp="1"/>
          </p:cNvSpPr>
          <p:nvPr>
            <p:ph type="ctrTitle"/>
          </p:nvPr>
        </p:nvSpPr>
        <p:spPr/>
        <p:txBody>
          <a:bodyPr/>
          <a:lstStyle/>
          <a:p>
            <a:pPr algn="ctr"/>
            <a:r>
              <a:rPr lang="en-US" dirty="0"/>
              <a:t>Part II: Availability of Continuous Monitors </a:t>
            </a:r>
            <a:br>
              <a:rPr lang="en-US" dirty="0"/>
            </a:br>
            <a:r>
              <a:rPr lang="en-US" dirty="0"/>
              <a:t>(CH4 and VOCs)</a:t>
            </a:r>
          </a:p>
        </p:txBody>
      </p:sp>
    </p:spTree>
    <p:extLst>
      <p:ext uri="{BB962C8B-B14F-4D97-AF65-F5344CB8AC3E}">
        <p14:creationId xmlns:p14="http://schemas.microsoft.com/office/powerpoint/2010/main" val="1314528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A5C847-BC3B-42A3-8A0A-23B37D38359F}"/>
              </a:ext>
            </a:extLst>
          </p:cNvPr>
          <p:cNvSpPr>
            <a:spLocks noGrp="1"/>
          </p:cNvSpPr>
          <p:nvPr>
            <p:ph type="title"/>
          </p:nvPr>
        </p:nvSpPr>
        <p:spPr/>
        <p:txBody>
          <a:bodyPr/>
          <a:lstStyle/>
          <a:p>
            <a:r>
              <a:rPr lang="en-US" dirty="0" smtClean="0"/>
              <a:t>Technological Innovation</a:t>
            </a:r>
            <a:endParaRPr lang="en-US" dirty="0"/>
          </a:p>
        </p:txBody>
      </p:sp>
      <p:sp>
        <p:nvSpPr>
          <p:cNvPr id="3" name="Content Placeholder 2">
            <a:extLst>
              <a:ext uri="{FF2B5EF4-FFF2-40B4-BE49-F238E27FC236}">
                <a16:creationId xmlns="" xmlns:a16="http://schemas.microsoft.com/office/drawing/2014/main" id="{AD04AA94-65C2-457A-B0E6-939BADED2BF0}"/>
              </a:ext>
            </a:extLst>
          </p:cNvPr>
          <p:cNvSpPr>
            <a:spLocks noGrp="1"/>
          </p:cNvSpPr>
          <p:nvPr>
            <p:ph idx="1"/>
          </p:nvPr>
        </p:nvSpPr>
        <p:spPr/>
        <p:txBody>
          <a:bodyPr/>
          <a:lstStyle/>
          <a:p>
            <a:r>
              <a:rPr lang="en-US" dirty="0" smtClean="0"/>
              <a:t>EDF methane detectors challenge, DOE, others have spurred innovation in this rapidly developing area</a:t>
            </a:r>
          </a:p>
          <a:p>
            <a:pPr lvl="1"/>
            <a:r>
              <a:rPr lang="en-US" dirty="0" smtClean="0"/>
              <a:t>Various types of CH4 sensors using lasers, hydrocarbon sensors that can be placed at the facility or fitted on mobile sources, are being developed and piloted</a:t>
            </a:r>
          </a:p>
          <a:p>
            <a:r>
              <a:rPr lang="en-US" dirty="0" smtClean="0"/>
              <a:t>A number of state rules, EPA and BLM, allow for the use of CEMs</a:t>
            </a:r>
          </a:p>
          <a:p>
            <a:r>
              <a:rPr lang="en-US" dirty="0" smtClean="0"/>
              <a:t>CARB rules require the use of continuous monitoring of upwind and </a:t>
            </a:r>
            <a:r>
              <a:rPr lang="en-US" dirty="0" err="1" smtClean="0"/>
              <a:t>downind</a:t>
            </a:r>
            <a:r>
              <a:rPr lang="en-US" dirty="0" smtClean="0"/>
              <a:t> ambient concentrations of CH4 at various locations at underground NG storage sites</a:t>
            </a:r>
          </a:p>
          <a:p>
            <a:pPr lvl="1"/>
            <a:r>
              <a:rPr lang="en-US" dirty="0" smtClean="0"/>
              <a:t>Must be equipped with alarm that is audible and visible at site and in </a:t>
            </a:r>
            <a:r>
              <a:rPr lang="en-US" smtClean="0"/>
              <a:t>remote control room</a:t>
            </a:r>
            <a:endParaRPr lang="en-US" dirty="0" smtClean="0"/>
          </a:p>
          <a:p>
            <a:endParaRPr lang="en-US" dirty="0"/>
          </a:p>
        </p:txBody>
      </p:sp>
    </p:spTree>
    <p:extLst>
      <p:ext uri="{BB962C8B-B14F-4D97-AF65-F5344CB8AC3E}">
        <p14:creationId xmlns:p14="http://schemas.microsoft.com/office/powerpoint/2010/main" val="22455857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4862</TotalTime>
  <Words>1643</Words>
  <Application>Microsoft Macintosh PowerPoint</Application>
  <PresentationFormat>Widescreen</PresentationFormat>
  <Paragraphs>134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Trebuchet MS</vt:lpstr>
      <vt:lpstr>Wingdings 3</vt:lpstr>
      <vt:lpstr>Arial</vt:lpstr>
      <vt:lpstr>Facet</vt:lpstr>
      <vt:lpstr>Managing Oil and Gas for Local Priorities: MOUs and Regulatory Options</vt:lpstr>
      <vt:lpstr>Part I: Current Rules – CDPHE &amp; COGCC </vt:lpstr>
      <vt:lpstr>Current CDPHE Rules</vt:lpstr>
      <vt:lpstr>Current CDPHE Rules (Cont.)</vt:lpstr>
      <vt:lpstr>CDPHE Rules: What should be updated </vt:lpstr>
      <vt:lpstr>Current COGCC Regulations</vt:lpstr>
      <vt:lpstr>Updates to COGCC rules</vt:lpstr>
      <vt:lpstr>Part II: Availability of Continuous Monitors  (CH4 and VOCs)</vt:lpstr>
      <vt:lpstr>Technological Innovation</vt:lpstr>
      <vt:lpstr>PG&amp;E’s Continuous Methane Monitor</vt:lpstr>
      <vt:lpstr>Other Methane Monitoring Programs</vt:lpstr>
      <vt:lpstr>Other Methane Monitoring Programs (Cont.)</vt:lpstr>
      <vt:lpstr>CARB Requirements for Storage Sites</vt:lpstr>
      <vt:lpstr>Part III: Overview of Air Regulations in Boulder Country and in the Broomfield MOU</vt:lpstr>
      <vt:lpstr>APCA</vt:lpstr>
      <vt:lpstr>Boulder Air Regs</vt:lpstr>
      <vt:lpstr>Boulder Air regs-Site Specific Measures</vt:lpstr>
      <vt:lpstr>Boulder Air Quality Monitoring</vt:lpstr>
      <vt:lpstr>Broomfield Memorandum Of Understanding</vt:lpstr>
      <vt:lpstr>Questions?</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Oil and Gas for Local Priorities: MOUs and Regulatory Options</dc:title>
  <dc:creator>Tracy</dc:creator>
  <cp:lastModifiedBy>elizabeth paranhos</cp:lastModifiedBy>
  <cp:revision>50</cp:revision>
  <dcterms:created xsi:type="dcterms:W3CDTF">2017-11-27T20:27:33Z</dcterms:created>
  <dcterms:modified xsi:type="dcterms:W3CDTF">2017-12-07T19:02:20Z</dcterms:modified>
</cp:coreProperties>
</file>