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739" r:id="rId2"/>
    <p:sldId id="911" r:id="rId3"/>
    <p:sldId id="903" r:id="rId4"/>
    <p:sldId id="904" r:id="rId5"/>
    <p:sldId id="906" r:id="rId6"/>
    <p:sldId id="907" r:id="rId7"/>
    <p:sldId id="908" r:id="rId8"/>
    <p:sldId id="905" r:id="rId9"/>
    <p:sldId id="909" r:id="rId10"/>
    <p:sldId id="910" r:id="rId11"/>
    <p:sldId id="912" r:id="rId12"/>
    <p:sldId id="914" r:id="rId13"/>
    <p:sldId id="915" r:id="rId14"/>
    <p:sldId id="916" r:id="rId15"/>
    <p:sldId id="917" r:id="rId16"/>
    <p:sldId id="918" r:id="rId17"/>
    <p:sldId id="919" r:id="rId18"/>
    <p:sldId id="920" r:id="rId19"/>
    <p:sldId id="655" r:id="rId20"/>
    <p:sldId id="921" r:id="rId21"/>
    <p:sldId id="922" r:id="rId22"/>
    <p:sldId id="923" r:id="rId23"/>
    <p:sldId id="924" r:id="rId24"/>
    <p:sldId id="929" r:id="rId25"/>
    <p:sldId id="928" r:id="rId26"/>
    <p:sldId id="925" r:id="rId27"/>
    <p:sldId id="927" r:id="rId28"/>
    <p:sldId id="937" r:id="rId29"/>
    <p:sldId id="930" r:id="rId30"/>
    <p:sldId id="931" r:id="rId31"/>
    <p:sldId id="932" r:id="rId32"/>
    <p:sldId id="933" r:id="rId33"/>
    <p:sldId id="934" r:id="rId34"/>
    <p:sldId id="935"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pitchFamily="34" charset="0"/>
      </a:defRPr>
    </a:lvl1pPr>
    <a:lvl2pPr marL="457200" algn="l" rtl="0" fontAlgn="base">
      <a:spcBef>
        <a:spcPct val="0"/>
      </a:spcBef>
      <a:spcAft>
        <a:spcPct val="0"/>
      </a:spcAft>
      <a:defRPr kern="1200">
        <a:solidFill>
          <a:schemeClr val="tx1"/>
        </a:solidFill>
        <a:latin typeface="Lucida Sans Unicode" pitchFamily="34" charset="0"/>
        <a:ea typeface="+mn-ea"/>
        <a:cs typeface="Arial" pitchFamily="34" charset="0"/>
      </a:defRPr>
    </a:lvl2pPr>
    <a:lvl3pPr marL="914400" algn="l" rtl="0" fontAlgn="base">
      <a:spcBef>
        <a:spcPct val="0"/>
      </a:spcBef>
      <a:spcAft>
        <a:spcPct val="0"/>
      </a:spcAft>
      <a:defRPr kern="1200">
        <a:solidFill>
          <a:schemeClr val="tx1"/>
        </a:solidFill>
        <a:latin typeface="Lucida Sans Unicode" pitchFamily="34" charset="0"/>
        <a:ea typeface="+mn-ea"/>
        <a:cs typeface="Arial" pitchFamily="34"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pitchFamily="34"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pitchFamily="34" charset="0"/>
      </a:defRPr>
    </a:lvl5pPr>
    <a:lvl6pPr marL="2286000" algn="l" defTabSz="914400" rtl="0" eaLnBrk="1" latinLnBrk="0" hangingPunct="1">
      <a:defRPr kern="1200">
        <a:solidFill>
          <a:schemeClr val="tx1"/>
        </a:solidFill>
        <a:latin typeface="Lucida Sans Unicode" pitchFamily="34" charset="0"/>
        <a:ea typeface="+mn-ea"/>
        <a:cs typeface="Arial" pitchFamily="34" charset="0"/>
      </a:defRPr>
    </a:lvl6pPr>
    <a:lvl7pPr marL="2743200" algn="l" defTabSz="914400" rtl="0" eaLnBrk="1" latinLnBrk="0" hangingPunct="1">
      <a:defRPr kern="1200">
        <a:solidFill>
          <a:schemeClr val="tx1"/>
        </a:solidFill>
        <a:latin typeface="Lucida Sans Unicode" pitchFamily="34" charset="0"/>
        <a:ea typeface="+mn-ea"/>
        <a:cs typeface="Arial" pitchFamily="34" charset="0"/>
      </a:defRPr>
    </a:lvl7pPr>
    <a:lvl8pPr marL="3200400" algn="l" defTabSz="914400" rtl="0" eaLnBrk="1" latinLnBrk="0" hangingPunct="1">
      <a:defRPr kern="1200">
        <a:solidFill>
          <a:schemeClr val="tx1"/>
        </a:solidFill>
        <a:latin typeface="Lucida Sans Unicode" pitchFamily="34" charset="0"/>
        <a:ea typeface="+mn-ea"/>
        <a:cs typeface="Arial" pitchFamily="34" charset="0"/>
      </a:defRPr>
    </a:lvl8pPr>
    <a:lvl9pPr marL="3657600" algn="l" defTabSz="914400" rtl="0" eaLnBrk="1" latinLnBrk="0" hangingPunct="1">
      <a:defRPr kern="1200">
        <a:solidFill>
          <a:schemeClr val="tx1"/>
        </a:solidFill>
        <a:latin typeface="Lucida Sans Unicode"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94589"/>
  </p:normalViewPr>
  <p:slideViewPr>
    <p:cSldViewPr>
      <p:cViewPr varScale="1">
        <p:scale>
          <a:sx n="80" d="100"/>
          <a:sy n="80" d="100"/>
        </p:scale>
        <p:origin x="2024" y="17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8298"/>
    </p:cViewPr>
  </p:sorterViewPr>
  <p:notesViewPr>
    <p:cSldViewPr>
      <p:cViewPr varScale="1">
        <p:scale>
          <a:sx n="67" d="100"/>
          <a:sy n="67" d="100"/>
        </p:scale>
        <p:origin x="2748" y="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DE392140-95A2-4D02-8CCB-56F2470204FD}" type="datetimeFigureOut">
              <a:rPr lang="en-US" smtClean="0"/>
              <a:t>12/7/17</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309548C-5F6B-4386-81C0-84C5523DDB08}" type="slidenum">
              <a:rPr lang="en-US" smtClean="0"/>
              <a:t>‹#›</a:t>
            </a:fld>
            <a:endParaRPr lang="en-US" dirty="0"/>
          </a:p>
        </p:txBody>
      </p:sp>
    </p:spTree>
    <p:extLst>
      <p:ext uri="{BB962C8B-B14F-4D97-AF65-F5344CB8AC3E}">
        <p14:creationId xmlns:p14="http://schemas.microsoft.com/office/powerpoint/2010/main" val="3997102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EF93B4-567D-4F39-BA82-CB48E6A062F7}" type="datetimeFigureOut">
              <a:rPr lang="en-US"/>
              <a:pPr>
                <a:defRPr/>
              </a:pPr>
              <a:t>12/7/17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F8973E-CEC6-439E-92A8-BB86554F6BD1}" type="slidenum">
              <a:rPr lang="en-US"/>
              <a:pPr>
                <a:defRPr/>
              </a:pPr>
              <a:t>‹#›</a:t>
            </a:fld>
            <a:endParaRPr lang="en-US" dirty="0"/>
          </a:p>
        </p:txBody>
      </p:sp>
    </p:spTree>
    <p:extLst>
      <p:ext uri="{BB962C8B-B14F-4D97-AF65-F5344CB8AC3E}">
        <p14:creationId xmlns:p14="http://schemas.microsoft.com/office/powerpoint/2010/main" val="1077171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8973E-CEC6-439E-92A8-BB86554F6BD1}" type="slidenum">
              <a:rPr lang="en-US" smtClean="0"/>
              <a:pPr>
                <a:defRPr/>
              </a:pPr>
              <a:t>33</a:t>
            </a:fld>
            <a:endParaRPr lang="en-US"/>
          </a:p>
        </p:txBody>
      </p:sp>
    </p:spTree>
    <p:extLst>
      <p:ext uri="{BB962C8B-B14F-4D97-AF65-F5344CB8AC3E}">
        <p14:creationId xmlns:p14="http://schemas.microsoft.com/office/powerpoint/2010/main" val="400537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892009E-D65D-4ABA-AE96-55542828AC44}" type="datetimeFigureOut">
              <a:rPr lang="en-US"/>
              <a:pPr>
                <a:defRPr/>
              </a:pPr>
              <a:t>12/7/17</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0760C93-1160-49E7-A9B1-97B1175F51CD}" type="slidenum">
              <a:rPr lang="en-US"/>
              <a:pPr>
                <a:defRPr/>
              </a:pPr>
              <a:t>‹#›</a:t>
            </a:fld>
            <a:endParaRPr lang="en-US" dirty="0"/>
          </a:p>
        </p:txBody>
      </p:sp>
    </p:spTree>
    <p:extLst>
      <p:ext uri="{BB962C8B-B14F-4D97-AF65-F5344CB8AC3E}">
        <p14:creationId xmlns:p14="http://schemas.microsoft.com/office/powerpoint/2010/main" val="11787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1BBF7CC-3176-4FDC-B542-F31E4B283FDF}" type="datetimeFigureOut">
              <a:rPr lang="en-US"/>
              <a:pPr>
                <a:defRPr/>
              </a:pPr>
              <a:t>12/7/17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5A7C8C6-1C47-40DA-B5F0-B3DF444474D9}" type="slidenum">
              <a:rPr lang="en-US"/>
              <a:pPr>
                <a:defRPr/>
              </a:pPr>
              <a:t>‹#›</a:t>
            </a:fld>
            <a:endParaRPr lang="en-US" dirty="0"/>
          </a:p>
        </p:txBody>
      </p:sp>
    </p:spTree>
    <p:extLst>
      <p:ext uri="{BB962C8B-B14F-4D97-AF65-F5344CB8AC3E}">
        <p14:creationId xmlns:p14="http://schemas.microsoft.com/office/powerpoint/2010/main" val="190884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850C950-24FE-41D9-A001-88082F996F37}" type="datetimeFigureOut">
              <a:rPr lang="en-US"/>
              <a:pPr>
                <a:defRPr/>
              </a:pPr>
              <a:t>12/7/17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3133219-2DA6-4295-87C5-032AE88F50C0}" type="slidenum">
              <a:rPr lang="en-US"/>
              <a:pPr>
                <a:defRPr/>
              </a:pPr>
              <a:t>‹#›</a:t>
            </a:fld>
            <a:endParaRPr lang="en-US" dirty="0"/>
          </a:p>
        </p:txBody>
      </p:sp>
    </p:spTree>
    <p:extLst>
      <p:ext uri="{BB962C8B-B14F-4D97-AF65-F5344CB8AC3E}">
        <p14:creationId xmlns:p14="http://schemas.microsoft.com/office/powerpoint/2010/main" val="234491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42F6EA2-C4CC-40DD-B38A-B0F0CB455D16}" type="datetimeFigureOut">
              <a:rPr lang="en-US"/>
              <a:pPr>
                <a:defRPr/>
              </a:pPr>
              <a:t>12/7/17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B907F9D-7ED7-4BA9-AEA0-EB54FB61A10D}" type="slidenum">
              <a:rPr lang="en-US"/>
              <a:pPr>
                <a:defRPr/>
              </a:pPr>
              <a:t>‹#›</a:t>
            </a:fld>
            <a:endParaRPr lang="en-US" dirty="0"/>
          </a:p>
        </p:txBody>
      </p:sp>
    </p:spTree>
    <p:extLst>
      <p:ext uri="{BB962C8B-B14F-4D97-AF65-F5344CB8AC3E}">
        <p14:creationId xmlns:p14="http://schemas.microsoft.com/office/powerpoint/2010/main" val="292243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35A9739-3A90-4B71-BB8B-4AF8AC346259}" type="datetimeFigureOut">
              <a:rPr lang="en-US"/>
              <a:pPr>
                <a:defRPr/>
              </a:pPr>
              <a:t>12/7/17</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ED4116EC-C88B-4EE9-A7B0-94643CD30B6F}" type="slidenum">
              <a:rPr lang="en-US"/>
              <a:pPr>
                <a:defRPr/>
              </a:pPr>
              <a:t>‹#›</a:t>
            </a:fld>
            <a:endParaRPr lang="en-US" dirty="0"/>
          </a:p>
        </p:txBody>
      </p:sp>
    </p:spTree>
    <p:extLst>
      <p:ext uri="{BB962C8B-B14F-4D97-AF65-F5344CB8AC3E}">
        <p14:creationId xmlns:p14="http://schemas.microsoft.com/office/powerpoint/2010/main" val="25976175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2D7BA15C-696A-4767-AD67-FAC131797BE0}" type="datetimeFigureOut">
              <a:rPr lang="en-US"/>
              <a:pPr>
                <a:defRPr/>
              </a:pPr>
              <a:t>12/7/17</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542C1F6-F352-4356-A8D6-A026B2EAF26D}" type="slidenum">
              <a:rPr lang="en-US"/>
              <a:pPr>
                <a:defRPr/>
              </a:pPr>
              <a:t>‹#›</a:t>
            </a:fld>
            <a:endParaRPr lang="en-US" dirty="0"/>
          </a:p>
        </p:txBody>
      </p:sp>
    </p:spTree>
    <p:extLst>
      <p:ext uri="{BB962C8B-B14F-4D97-AF65-F5344CB8AC3E}">
        <p14:creationId xmlns:p14="http://schemas.microsoft.com/office/powerpoint/2010/main" val="306988546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12055F3D-39B2-4A77-A04F-ABE167B38A1F}" type="datetimeFigureOut">
              <a:rPr lang="en-US"/>
              <a:pPr>
                <a:defRPr/>
              </a:pPr>
              <a:t>12/7/17</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9C919F46-5877-4F12-85A0-3C6A91A4F70C}" type="slidenum">
              <a:rPr lang="en-US"/>
              <a:pPr>
                <a:defRPr/>
              </a:pPr>
              <a:t>‹#›</a:t>
            </a:fld>
            <a:endParaRPr lang="en-US" dirty="0"/>
          </a:p>
        </p:txBody>
      </p:sp>
    </p:spTree>
    <p:extLst>
      <p:ext uri="{BB962C8B-B14F-4D97-AF65-F5344CB8AC3E}">
        <p14:creationId xmlns:p14="http://schemas.microsoft.com/office/powerpoint/2010/main" val="10989793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D3A9D73C-BCC9-497E-8BE4-89A661776E7B}" type="datetimeFigureOut">
              <a:rPr lang="en-US"/>
              <a:pPr>
                <a:defRPr/>
              </a:pPr>
              <a:t>12/7/17</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1E97CDD3-D9FC-4AF1-9011-2C95E076E820}" type="slidenum">
              <a:rPr lang="en-US"/>
              <a:pPr>
                <a:defRPr/>
              </a:pPr>
              <a:t>‹#›</a:t>
            </a:fld>
            <a:endParaRPr lang="en-US" dirty="0"/>
          </a:p>
        </p:txBody>
      </p:sp>
    </p:spTree>
    <p:extLst>
      <p:ext uri="{BB962C8B-B14F-4D97-AF65-F5344CB8AC3E}">
        <p14:creationId xmlns:p14="http://schemas.microsoft.com/office/powerpoint/2010/main" val="218465056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9C7097B-F32E-4586-AD52-7E1CC4717089}" type="datetimeFigureOut">
              <a:rPr lang="en-US"/>
              <a:pPr>
                <a:defRPr/>
              </a:pPr>
              <a:t>12/7/17</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1A0C889-BE2A-4E89-936C-3A6684325882}" type="slidenum">
              <a:rPr lang="en-US"/>
              <a:pPr>
                <a:defRPr/>
              </a:pPr>
              <a:t>‹#›</a:t>
            </a:fld>
            <a:endParaRPr lang="en-US" dirty="0"/>
          </a:p>
        </p:txBody>
      </p:sp>
    </p:spTree>
    <p:extLst>
      <p:ext uri="{BB962C8B-B14F-4D97-AF65-F5344CB8AC3E}">
        <p14:creationId xmlns:p14="http://schemas.microsoft.com/office/powerpoint/2010/main" val="48898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D6B0AF3E-9724-4300-AA25-E4BF3A0AA41A}" type="datetimeFigureOut">
              <a:rPr lang="en-US"/>
              <a:pPr>
                <a:defRPr/>
              </a:pPr>
              <a:t>12/7/17</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6EE89E7E-ED1A-467C-AB4D-AB0BDB65161E}" type="slidenum">
              <a:rPr lang="en-US"/>
              <a:pPr>
                <a:defRPr/>
              </a:pPr>
              <a:t>‹#›</a:t>
            </a:fld>
            <a:endParaRPr lang="en-US" dirty="0"/>
          </a:p>
        </p:txBody>
      </p:sp>
    </p:spTree>
    <p:extLst>
      <p:ext uri="{BB962C8B-B14F-4D97-AF65-F5344CB8AC3E}">
        <p14:creationId xmlns:p14="http://schemas.microsoft.com/office/powerpoint/2010/main" val="235873968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9B8200D-3F35-4C1C-9161-19447E8A26F6}" type="datetimeFigureOut">
              <a:rPr lang="en-US"/>
              <a:pPr>
                <a:defRPr/>
              </a:pPr>
              <a:t>12/7/17</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CD5AE7E-BD6D-4595-B8EB-FB782E1139F6}" type="slidenum">
              <a:rPr lang="en-US"/>
              <a:pPr>
                <a:defRPr/>
              </a:pPr>
              <a:t>‹#›</a:t>
            </a:fld>
            <a:endParaRPr lang="en-US" dirty="0"/>
          </a:p>
        </p:txBody>
      </p:sp>
    </p:spTree>
    <p:extLst>
      <p:ext uri="{BB962C8B-B14F-4D97-AF65-F5344CB8AC3E}">
        <p14:creationId xmlns:p14="http://schemas.microsoft.com/office/powerpoint/2010/main" val="131539251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01A84690-FB07-4729-A087-124CCFF7C505}" type="datetimeFigureOut">
              <a:rPr lang="en-US"/>
              <a:pPr>
                <a:defRPr/>
              </a:pPr>
              <a:t>12/7/17</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8675D00A-1960-4ABC-9089-F43EBA4B6C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4" r:id="rId1"/>
    <p:sldLayoutId id="2147483780" r:id="rId2"/>
    <p:sldLayoutId id="2147483785" r:id="rId3"/>
    <p:sldLayoutId id="2147483786" r:id="rId4"/>
    <p:sldLayoutId id="2147483787" r:id="rId5"/>
    <p:sldLayoutId id="2147483788" r:id="rId6"/>
    <p:sldLayoutId id="2147483781" r:id="rId7"/>
    <p:sldLayoutId id="2147483789" r:id="rId8"/>
    <p:sldLayoutId id="2147483790" r:id="rId9"/>
    <p:sldLayoutId id="2147483782" r:id="rId10"/>
    <p:sldLayoutId id="214748378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388495" y="1295400"/>
            <a:ext cx="8382000" cy="2438400"/>
          </a:xfrm>
        </p:spPr>
        <p:txBody>
          <a:bodyPr anchorCtr="0">
            <a:normAutofit fontScale="90000"/>
          </a:bodyPr>
          <a:lstStyle/>
          <a:p>
            <a:pPr algn="ctr"/>
            <a:r>
              <a:rPr lang="en-US" sz="4800" dirty="0" smtClean="0">
                <a:solidFill>
                  <a:schemeClr val="accent1">
                    <a:lumMod val="50000"/>
                  </a:schemeClr>
                </a:solidFill>
                <a:effectLst>
                  <a:outerShdw blurRad="38100" dist="38100" dir="2700000" algn="tl">
                    <a:srgbClr val="000000">
                      <a:alpha val="43137"/>
                    </a:srgbClr>
                  </a:outerShdw>
                </a:effectLst>
              </a:rPr>
              <a:t>Local Government </a:t>
            </a:r>
            <a:br>
              <a:rPr lang="en-US" sz="4800" dirty="0" smtClean="0">
                <a:solidFill>
                  <a:schemeClr val="accent1">
                    <a:lumMod val="50000"/>
                  </a:schemeClr>
                </a:solidFill>
                <a:effectLst>
                  <a:outerShdw blurRad="38100" dist="38100" dir="2700000" algn="tl">
                    <a:srgbClr val="000000">
                      <a:alpha val="43137"/>
                    </a:srgbClr>
                  </a:outerShdw>
                </a:effectLst>
              </a:rPr>
            </a:br>
            <a:r>
              <a:rPr lang="en-US" sz="4800" dirty="0" smtClean="0">
                <a:solidFill>
                  <a:schemeClr val="accent1">
                    <a:lumMod val="50000"/>
                  </a:schemeClr>
                </a:solidFill>
                <a:effectLst>
                  <a:outerShdw blurRad="38100" dist="38100" dir="2700000" algn="tl">
                    <a:srgbClr val="000000">
                      <a:alpha val="43137"/>
                    </a:srgbClr>
                  </a:outerShdw>
                </a:effectLst>
              </a:rPr>
              <a:t>Land Use Tools</a:t>
            </a:r>
            <a:br>
              <a:rPr lang="en-US" sz="4800" dirty="0" smtClean="0">
                <a:solidFill>
                  <a:schemeClr val="accent1">
                    <a:lumMod val="50000"/>
                  </a:schemeClr>
                </a:solidFill>
                <a:effectLst>
                  <a:outerShdw blurRad="38100" dist="38100" dir="2700000" algn="tl">
                    <a:srgbClr val="000000">
                      <a:alpha val="43137"/>
                    </a:srgbClr>
                  </a:outerShdw>
                </a:effectLst>
              </a:rPr>
            </a:br>
            <a:r>
              <a:rPr lang="en-US" sz="4800" dirty="0" smtClean="0">
                <a:solidFill>
                  <a:schemeClr val="accent1">
                    <a:lumMod val="50000"/>
                  </a:schemeClr>
                </a:solidFill>
                <a:effectLst>
                  <a:outerShdw blurRad="38100" dist="38100" dir="2700000" algn="tl">
                    <a:srgbClr val="000000">
                      <a:alpha val="43137"/>
                    </a:srgbClr>
                  </a:outerShdw>
                </a:effectLst>
              </a:rPr>
              <a:t>for </a:t>
            </a:r>
            <a:r>
              <a:rPr lang="en-US" sz="4800" dirty="0">
                <a:solidFill>
                  <a:schemeClr val="accent1">
                    <a:lumMod val="50000"/>
                  </a:schemeClr>
                </a:solidFill>
                <a:effectLst>
                  <a:outerShdw blurRad="38100" dist="38100" dir="2700000" algn="tl">
                    <a:srgbClr val="000000">
                      <a:alpha val="43137"/>
                    </a:srgbClr>
                  </a:outerShdw>
                </a:effectLst>
              </a:rPr>
              <a:t>O</a:t>
            </a:r>
            <a:r>
              <a:rPr lang="en-US" sz="4800" dirty="0" smtClean="0">
                <a:solidFill>
                  <a:schemeClr val="accent1">
                    <a:lumMod val="50000"/>
                  </a:schemeClr>
                </a:solidFill>
                <a:effectLst>
                  <a:outerShdw blurRad="38100" dist="38100" dir="2700000" algn="tl">
                    <a:srgbClr val="000000">
                      <a:alpha val="43137"/>
                    </a:srgbClr>
                  </a:outerShdw>
                </a:effectLst>
              </a:rPr>
              <a:t>il </a:t>
            </a:r>
            <a:r>
              <a:rPr lang="en-US" sz="4800" dirty="0">
                <a:solidFill>
                  <a:schemeClr val="accent1">
                    <a:lumMod val="50000"/>
                  </a:schemeClr>
                </a:solidFill>
                <a:effectLst>
                  <a:outerShdw blurRad="38100" dist="38100" dir="2700000" algn="tl">
                    <a:srgbClr val="000000">
                      <a:alpha val="43137"/>
                    </a:srgbClr>
                  </a:outerShdw>
                </a:effectLst>
              </a:rPr>
              <a:t>and G</a:t>
            </a:r>
            <a:r>
              <a:rPr lang="en-US" sz="4800" dirty="0" smtClean="0">
                <a:solidFill>
                  <a:schemeClr val="accent1">
                    <a:lumMod val="50000"/>
                  </a:schemeClr>
                </a:solidFill>
                <a:effectLst>
                  <a:outerShdw blurRad="38100" dist="38100" dir="2700000" algn="tl">
                    <a:srgbClr val="000000">
                      <a:alpha val="43137"/>
                    </a:srgbClr>
                  </a:outerShdw>
                </a:effectLst>
              </a:rPr>
              <a:t>as</a:t>
            </a:r>
            <a:r>
              <a:rPr lang="en-US" sz="4400" dirty="0" smtClean="0">
                <a:solidFill>
                  <a:srgbClr val="3366FF"/>
                </a:solidFill>
              </a:rPr>
              <a:t/>
            </a:r>
            <a:br>
              <a:rPr lang="en-US" sz="4400" dirty="0" smtClean="0">
                <a:solidFill>
                  <a:srgbClr val="3366FF"/>
                </a:solidFill>
              </a:rPr>
            </a:br>
            <a:r>
              <a:rPr lang="en-US" sz="4400" dirty="0">
                <a:solidFill>
                  <a:srgbClr val="3366FF"/>
                </a:solidFill>
              </a:rPr>
              <a:t/>
            </a:r>
            <a:br>
              <a:rPr lang="en-US" sz="4400" dirty="0">
                <a:solidFill>
                  <a:srgbClr val="3366FF"/>
                </a:solidFill>
              </a:rPr>
            </a:br>
            <a:endParaRPr lang="en-US" sz="4400" dirty="0">
              <a:solidFill>
                <a:srgbClr val="3366FF"/>
              </a:solidFill>
            </a:endParaRPr>
          </a:p>
        </p:txBody>
      </p:sp>
      <p:sp>
        <p:nvSpPr>
          <p:cNvPr id="70659" name="Rectangle 3"/>
          <p:cNvSpPr>
            <a:spLocks noGrp="1" noChangeArrowheads="1"/>
          </p:cNvSpPr>
          <p:nvPr>
            <p:ph type="body" idx="4294967295"/>
          </p:nvPr>
        </p:nvSpPr>
        <p:spPr>
          <a:xfrm>
            <a:off x="1912495" y="4038600"/>
            <a:ext cx="6858000" cy="2286000"/>
          </a:xfrm>
        </p:spPr>
        <p:txBody>
          <a:bodyPr/>
          <a:lstStyle/>
          <a:p>
            <a:pPr algn="r" eaLnBrk="1" hangingPunct="1">
              <a:buFont typeface="Wingdings" pitchFamily="2" charset="2"/>
              <a:buNone/>
            </a:pPr>
            <a:r>
              <a:rPr lang="en-US" b="1" dirty="0" smtClean="0"/>
              <a:t>	</a:t>
            </a:r>
            <a:r>
              <a:rPr lang="en-US" sz="2000" b="1" dirty="0" smtClean="0"/>
              <a:t>Matthew Sura</a:t>
            </a:r>
          </a:p>
          <a:p>
            <a:pPr algn="r" eaLnBrk="1" hangingPunct="1">
              <a:buFont typeface="Wingdings" pitchFamily="2" charset="2"/>
              <a:buNone/>
            </a:pPr>
            <a:r>
              <a:rPr lang="en-US" sz="2000" b="1" dirty="0" smtClean="0"/>
              <a:t>Attorney at Law</a:t>
            </a:r>
          </a:p>
          <a:p>
            <a:pPr algn="r" eaLnBrk="1" hangingPunct="1">
              <a:buFont typeface="Wingdings" pitchFamily="2" charset="2"/>
              <a:buNone/>
            </a:pPr>
            <a:r>
              <a:rPr lang="en-US" sz="2000" b="1" dirty="0" smtClean="0">
                <a:latin typeface="Helvetica Neue" charset="0"/>
              </a:rPr>
              <a:t>(720) 563-1866 </a:t>
            </a:r>
          </a:p>
          <a:p>
            <a:pPr algn="r" eaLnBrk="1" hangingPunct="1">
              <a:buFont typeface="Wingdings" pitchFamily="2" charset="2"/>
              <a:buNone/>
            </a:pPr>
            <a:r>
              <a:rPr lang="en-US" sz="2000" b="1" dirty="0">
                <a:latin typeface="Helvetica Neue" charset="0"/>
              </a:rPr>
              <a:t>m</a:t>
            </a:r>
            <a:r>
              <a:rPr lang="en-US" sz="2000" b="1" dirty="0" smtClean="0">
                <a:latin typeface="Helvetica Neue" charset="0"/>
              </a:rPr>
              <a:t>attsura.law@gmail.com</a:t>
            </a:r>
          </a:p>
          <a:p>
            <a:pPr algn="ctr" eaLnBrk="1" hangingPunct="1">
              <a:buFont typeface="Wingdings" pitchFamily="2" charset="2"/>
              <a:buNone/>
            </a:pPr>
            <a:endParaRPr lang="en-US" sz="2000" b="1" dirty="0" smtClean="0">
              <a:latin typeface="Helvetica Neue" charset="0"/>
            </a:endParaRPr>
          </a:p>
          <a:p>
            <a:pPr algn="ctr" eaLnBrk="1" hangingPunct="1">
              <a:buFont typeface="Wingdings" pitchFamily="2" charset="2"/>
              <a:buNone/>
            </a:pPr>
            <a:r>
              <a:rPr lang="en-US" sz="2400" dirty="0" smtClean="0"/>
              <a:t>    </a:t>
            </a:r>
            <a:endParaRPr lang="en-US" sz="2400" b="1" dirty="0" smtClean="0">
              <a:latin typeface="Helvetica Neue" charset="0"/>
            </a:endParaRPr>
          </a:p>
        </p:txBody>
      </p:sp>
    </p:spTree>
    <p:extLst>
      <p:ext uri="{BB962C8B-B14F-4D97-AF65-F5344CB8AC3E}">
        <p14:creationId xmlns:p14="http://schemas.microsoft.com/office/powerpoint/2010/main" val="9736507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Soil </a:t>
            </a:r>
            <a:r>
              <a:rPr lang="en-US" dirty="0"/>
              <a:t>testing at plugged and abandoned locations prior to and following drilling and completion</a:t>
            </a:r>
          </a:p>
          <a:p>
            <a:pPr lvl="0"/>
            <a:r>
              <a:rPr lang="en-US" dirty="0"/>
              <a:t>Alternative site analysis</a:t>
            </a:r>
          </a:p>
          <a:p>
            <a:pPr lvl="0"/>
            <a:r>
              <a:rPr lang="en-US" dirty="0"/>
              <a:t>Report of any fires or explosions</a:t>
            </a:r>
          </a:p>
          <a:p>
            <a:pPr lvl="0"/>
            <a:r>
              <a:rPr lang="en-US" dirty="0"/>
              <a:t>Surface Safety Valve that can be operated remotely</a:t>
            </a:r>
          </a:p>
          <a:p>
            <a:pPr lvl="0"/>
            <a:r>
              <a:rPr lang="en-US" dirty="0"/>
              <a:t>Pipeline integrity </a:t>
            </a:r>
            <a:r>
              <a:rPr lang="en-US" dirty="0" smtClean="0"/>
              <a:t>standards</a:t>
            </a:r>
          </a:p>
          <a:p>
            <a:pPr lvl="0"/>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Broomfield Operator Agreement</a:t>
            </a:r>
            <a:endParaRPr lang="en-US" dirty="0"/>
          </a:p>
        </p:txBody>
      </p:sp>
    </p:spTree>
    <p:extLst>
      <p:ext uri="{BB962C8B-B14F-4D97-AF65-F5344CB8AC3E}">
        <p14:creationId xmlns:p14="http://schemas.microsoft.com/office/powerpoint/2010/main" val="1218523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64633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rPr>
              <a:t>Negotiating MOUs</a:t>
            </a:r>
            <a:r>
              <a:rPr lang="en-US" sz="3600" dirty="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4928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910" y="990600"/>
            <a:ext cx="8229600" cy="4525962"/>
          </a:xfrm>
        </p:spPr>
        <p:txBody>
          <a:bodyPr/>
          <a:lstStyle/>
          <a:p>
            <a:pPr lvl="1">
              <a:spcBef>
                <a:spcPts val="1200"/>
              </a:spcBef>
            </a:pPr>
            <a:r>
              <a:rPr lang="en-US" sz="2400" b="1" dirty="0"/>
              <a:t>Entry point – </a:t>
            </a:r>
            <a:r>
              <a:rPr lang="en-US" sz="2400" i="1" dirty="0"/>
              <a:t>what started process?</a:t>
            </a:r>
            <a:r>
              <a:rPr lang="en-US" sz="2400" dirty="0"/>
              <a:t> </a:t>
            </a:r>
            <a:endParaRPr lang="en-US" sz="2400" dirty="0" smtClean="0"/>
          </a:p>
          <a:p>
            <a:pPr lvl="1">
              <a:spcBef>
                <a:spcPts val="1200"/>
              </a:spcBef>
            </a:pPr>
            <a:r>
              <a:rPr lang="en-US" sz="2400" b="1" dirty="0" smtClean="0"/>
              <a:t>Parties </a:t>
            </a:r>
            <a:r>
              <a:rPr lang="en-US" sz="2400" b="1" dirty="0"/>
              <a:t>involved in </a:t>
            </a:r>
            <a:r>
              <a:rPr lang="en-US" sz="2400" b="1" dirty="0" smtClean="0"/>
              <a:t>discussion</a:t>
            </a:r>
          </a:p>
          <a:p>
            <a:pPr lvl="1">
              <a:spcBef>
                <a:spcPts val="1200"/>
              </a:spcBef>
            </a:pPr>
            <a:r>
              <a:rPr lang="en-US" sz="2400" b="1" dirty="0" smtClean="0"/>
              <a:t>Role </a:t>
            </a:r>
            <a:r>
              <a:rPr lang="en-US" sz="2400" b="1" dirty="0"/>
              <a:t>and authority of council board and staff </a:t>
            </a:r>
            <a:endParaRPr lang="en-US" sz="2400" dirty="0"/>
          </a:p>
          <a:p>
            <a:pPr lvl="1">
              <a:spcBef>
                <a:spcPts val="1200"/>
              </a:spcBef>
            </a:pPr>
            <a:r>
              <a:rPr lang="en-US" sz="2400" b="1" dirty="0"/>
              <a:t>Application of MOU to entire jurisdiction or certain well site locations</a:t>
            </a:r>
            <a:r>
              <a:rPr lang="en-US" sz="2400" dirty="0"/>
              <a:t>?</a:t>
            </a:r>
          </a:p>
          <a:p>
            <a:pPr lvl="1">
              <a:spcBef>
                <a:spcPts val="1200"/>
              </a:spcBef>
            </a:pPr>
            <a:r>
              <a:rPr lang="en-US" sz="2400" b="1" dirty="0" smtClean="0"/>
              <a:t>Leverage </a:t>
            </a:r>
          </a:p>
          <a:p>
            <a:pPr lvl="1">
              <a:spcBef>
                <a:spcPts val="1200"/>
              </a:spcBef>
            </a:pPr>
            <a:r>
              <a:rPr lang="en-US" sz="2400" b="1" dirty="0" smtClean="0"/>
              <a:t>Communications </a:t>
            </a:r>
            <a:r>
              <a:rPr lang="en-US" sz="2400" b="1" dirty="0"/>
              <a:t>and relationships in/due to negotiation process –</a:t>
            </a:r>
            <a:r>
              <a:rPr lang="en-US" sz="2400" i="1" dirty="0"/>
              <a:t> Is trust being built or lost?</a:t>
            </a:r>
            <a:r>
              <a:rPr lang="en-US" sz="2400" b="1" dirty="0"/>
              <a:t> </a:t>
            </a:r>
            <a:endParaRPr lang="en-US" sz="2400" dirty="0"/>
          </a:p>
          <a:p>
            <a:pPr lvl="1">
              <a:spcBef>
                <a:spcPts val="1200"/>
              </a:spcBef>
            </a:pPr>
            <a:r>
              <a:rPr lang="en-US" sz="2400" b="1" dirty="0"/>
              <a:t>Public participation and due process considerations or concerns </a:t>
            </a:r>
            <a:endParaRPr lang="en-US" sz="2400" dirty="0"/>
          </a:p>
          <a:p>
            <a:pPr lvl="1">
              <a:spcBef>
                <a:spcPts val="1200"/>
              </a:spcBef>
            </a:pPr>
            <a:r>
              <a:rPr lang="en-US" sz="2400" b="1" dirty="0"/>
              <a:t>L</a:t>
            </a:r>
            <a:r>
              <a:rPr lang="en-US" sz="2400" b="1" dirty="0" smtClean="0"/>
              <a:t>essons </a:t>
            </a:r>
            <a:r>
              <a:rPr lang="en-US" sz="2400" b="1" dirty="0"/>
              <a:t>learned.</a:t>
            </a:r>
            <a:r>
              <a:rPr lang="en-US" sz="2400" dirty="0"/>
              <a:t> </a:t>
            </a:r>
            <a:endParaRPr lang="en-US" dirty="0"/>
          </a:p>
        </p:txBody>
      </p:sp>
      <p:sp>
        <p:nvSpPr>
          <p:cNvPr id="3" name="Title 2"/>
          <p:cNvSpPr>
            <a:spLocks noGrp="1"/>
          </p:cNvSpPr>
          <p:nvPr>
            <p:ph type="title"/>
          </p:nvPr>
        </p:nvSpPr>
        <p:spPr>
          <a:xfrm>
            <a:off x="457200" y="-3810"/>
            <a:ext cx="8229600" cy="1143000"/>
          </a:xfrm>
        </p:spPr>
        <p:txBody>
          <a:bodyPr/>
          <a:lstStyle/>
          <a:p>
            <a:r>
              <a:rPr lang="en-US" dirty="0">
                <a:effectLst/>
              </a:rPr>
              <a:t>Negotiating MOUs </a:t>
            </a:r>
            <a:endParaRPr lang="en-US" dirty="0"/>
          </a:p>
        </p:txBody>
      </p:sp>
    </p:spTree>
    <p:extLst>
      <p:ext uri="{BB962C8B-B14F-4D97-AF65-F5344CB8AC3E}">
        <p14:creationId xmlns:p14="http://schemas.microsoft.com/office/powerpoint/2010/main" val="4007814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646331"/>
          </a:xfrm>
          <a:prstGeom prst="rect">
            <a:avLst/>
          </a:prstGeom>
        </p:spPr>
        <p:txBody>
          <a:bodyPr wrap="square">
            <a:spAutoFit/>
          </a:bodyPr>
          <a:lstStyle/>
          <a:p>
            <a:pPr algn="ctr"/>
            <a:r>
              <a:rPr lang="en-US" sz="3600" b="1" dirty="0"/>
              <a:t>Location, Location, Location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6659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2"/>
          </a:xfrm>
        </p:spPr>
        <p:txBody>
          <a:bodyPr/>
          <a:lstStyle/>
          <a:p>
            <a:pPr lvl="2">
              <a:buFont typeface="Wingdings" panose="05000000000000000000" pitchFamily="2" charset="2"/>
              <a:buChar char="§"/>
            </a:pPr>
            <a:endParaRPr lang="en-US" sz="2400" b="1" dirty="0" smtClean="0"/>
          </a:p>
          <a:p>
            <a:pPr lvl="2">
              <a:buFont typeface="Wingdings" panose="05000000000000000000" pitchFamily="2" charset="2"/>
              <a:buChar char="§"/>
            </a:pPr>
            <a:r>
              <a:rPr lang="en-US" sz="2400" b="1" dirty="0" smtClean="0"/>
              <a:t>COGCC </a:t>
            </a:r>
            <a:r>
              <a:rPr lang="en-US" sz="2400" b="1" dirty="0"/>
              <a:t>Rule 302.c – Registration and notice of five-year plans</a:t>
            </a:r>
          </a:p>
          <a:p>
            <a:pPr lvl="2">
              <a:buFont typeface="Wingdings" panose="05000000000000000000" pitchFamily="2" charset="2"/>
              <a:buChar char="§"/>
            </a:pPr>
            <a:endParaRPr lang="en-US" sz="2400" b="1" dirty="0" smtClean="0"/>
          </a:p>
          <a:p>
            <a:pPr lvl="2">
              <a:buFont typeface="Wingdings" panose="05000000000000000000" pitchFamily="2" charset="2"/>
              <a:buChar char="§"/>
            </a:pPr>
            <a:r>
              <a:rPr lang="en-US" sz="2400" b="1" dirty="0" smtClean="0"/>
              <a:t>COGCC </a:t>
            </a:r>
            <a:r>
              <a:rPr lang="en-US" sz="2400" b="1" dirty="0"/>
              <a:t>spacing </a:t>
            </a:r>
            <a:r>
              <a:rPr lang="en-US" sz="2400" b="1" dirty="0" smtClean="0"/>
              <a:t>applications</a:t>
            </a:r>
          </a:p>
          <a:p>
            <a:pPr lvl="2">
              <a:buFont typeface="Wingdings" panose="05000000000000000000" pitchFamily="2" charset="2"/>
              <a:buChar char="§"/>
            </a:pPr>
            <a:endParaRPr lang="en-US" sz="2400" b="1" dirty="0" smtClean="0"/>
          </a:p>
          <a:p>
            <a:pPr lvl="2">
              <a:buFont typeface="Wingdings" panose="05000000000000000000" pitchFamily="2" charset="2"/>
              <a:buChar char="§"/>
            </a:pPr>
            <a:r>
              <a:rPr lang="en-US" sz="2400" b="1" dirty="0" smtClean="0"/>
              <a:t>Pre-application </a:t>
            </a:r>
            <a:r>
              <a:rPr lang="en-US" sz="2400" b="1" dirty="0"/>
              <a:t>meetings</a:t>
            </a:r>
          </a:p>
          <a:p>
            <a:pPr lvl="2">
              <a:buFont typeface="Wingdings" panose="05000000000000000000" pitchFamily="2" charset="2"/>
              <a:buChar char="§"/>
            </a:pPr>
            <a:endParaRPr lang="en-US" sz="2400" b="1" dirty="0" smtClean="0"/>
          </a:p>
          <a:p>
            <a:pPr lvl="2">
              <a:buFont typeface="Wingdings" panose="05000000000000000000" pitchFamily="2" charset="2"/>
              <a:buChar char="§"/>
            </a:pPr>
            <a:r>
              <a:rPr lang="en-US" sz="2400" b="1" dirty="0" smtClean="0"/>
              <a:t>Code </a:t>
            </a:r>
            <a:r>
              <a:rPr lang="en-US" sz="2400" b="1" dirty="0"/>
              <a:t>requirements </a:t>
            </a:r>
            <a:r>
              <a:rPr lang="en-US" sz="2400" b="1" dirty="0" smtClean="0"/>
              <a:t>-- directing </a:t>
            </a:r>
            <a:r>
              <a:rPr lang="en-US" sz="2400" b="1" dirty="0"/>
              <a:t>location choices</a:t>
            </a:r>
          </a:p>
          <a:p>
            <a:pPr lvl="2">
              <a:buFont typeface="Wingdings" panose="05000000000000000000" pitchFamily="2" charset="2"/>
              <a:buChar char="§"/>
            </a:pPr>
            <a:endParaRPr lang="en-US" sz="2400" b="1" dirty="0" smtClean="0"/>
          </a:p>
          <a:p>
            <a:pPr lvl="2">
              <a:buFont typeface="Wingdings" panose="05000000000000000000" pitchFamily="2" charset="2"/>
              <a:buChar char="§"/>
            </a:pPr>
            <a:r>
              <a:rPr lang="en-US" sz="2400" b="1" dirty="0" smtClean="0"/>
              <a:t>Surface </a:t>
            </a:r>
            <a:r>
              <a:rPr lang="en-US" sz="2400" b="1" dirty="0"/>
              <a:t>use agreements</a:t>
            </a:r>
          </a:p>
          <a:p>
            <a:pPr marL="630238" lvl="2" indent="0">
              <a:buNone/>
            </a:pPr>
            <a:endParaRPr lang="en-US" dirty="0"/>
          </a:p>
          <a:p>
            <a:endParaRPr lang="en-US" dirty="0"/>
          </a:p>
        </p:txBody>
      </p:sp>
      <p:sp>
        <p:nvSpPr>
          <p:cNvPr id="3" name="Title 2"/>
          <p:cNvSpPr>
            <a:spLocks noGrp="1"/>
          </p:cNvSpPr>
          <p:nvPr>
            <p:ph type="title"/>
          </p:nvPr>
        </p:nvSpPr>
        <p:spPr>
          <a:xfrm>
            <a:off x="457200" y="533400"/>
            <a:ext cx="8229600" cy="1143000"/>
          </a:xfrm>
        </p:spPr>
        <p:txBody>
          <a:bodyPr>
            <a:normAutofit fontScale="90000"/>
          </a:bodyPr>
          <a:lstStyle/>
          <a:p>
            <a:pPr algn="ctr"/>
            <a:r>
              <a:rPr lang="en-US" dirty="0">
                <a:effectLst/>
              </a:rPr>
              <a:t>Informal discussions of location</a:t>
            </a:r>
            <a:br>
              <a:rPr lang="en-US" dirty="0">
                <a:effectLst/>
              </a:rPr>
            </a:br>
            <a:r>
              <a:rPr lang="en-US" sz="2700" i="1" dirty="0"/>
              <a:t>Early notification of operator’s plans</a:t>
            </a:r>
            <a:r>
              <a:rPr lang="en-US" dirty="0"/>
              <a:t/>
            </a:r>
            <a:br>
              <a:rPr lang="en-US" dirty="0"/>
            </a:br>
            <a:endParaRPr lang="en-US" dirty="0"/>
          </a:p>
        </p:txBody>
      </p:sp>
    </p:spTree>
    <p:extLst>
      <p:ext uri="{BB962C8B-B14F-4D97-AF65-F5344CB8AC3E}">
        <p14:creationId xmlns:p14="http://schemas.microsoft.com/office/powerpoint/2010/main" val="3578237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(3) </a:t>
            </a:r>
            <a:r>
              <a:rPr lang="en-US" b="1" u="sng" dirty="0"/>
              <a:t>A municipal </a:t>
            </a:r>
            <a:r>
              <a:rPr lang="en-US" dirty="0"/>
              <a:t>local jurisdiction may </a:t>
            </a:r>
            <a:r>
              <a:rPr lang="en-US" dirty="0" smtClean="0"/>
              <a:t>request…</a:t>
            </a:r>
          </a:p>
          <a:p>
            <a:pPr marL="109537" indent="0">
              <a:buNone/>
            </a:pPr>
            <a:endParaRPr lang="en-US" dirty="0"/>
          </a:p>
          <a:p>
            <a:pPr marL="623887" indent="-514350">
              <a:buClrTx/>
              <a:buSzPct val="100000"/>
              <a:buFont typeface="+mj-lt"/>
              <a:buAutoNum type="alphaUcPeriod"/>
            </a:pPr>
            <a:r>
              <a:rPr lang="en-US" b="1" dirty="0" smtClean="0"/>
              <a:t>…a </a:t>
            </a:r>
            <a:r>
              <a:rPr lang="en-US" b="1" dirty="0"/>
              <a:t>good faith estimate of the number of wells the operator intends to drill in the next five years in the local jurisdiction. </a:t>
            </a:r>
            <a:r>
              <a:rPr lang="en-US" sz="1600" dirty="0"/>
              <a:t>A publicly traded company’s well estimates may be based on reserves classified as “proved undeveloped” for SEC reporting purposes. </a:t>
            </a:r>
          </a:p>
          <a:p>
            <a:pPr marL="623887" indent="-514350">
              <a:buClrTx/>
              <a:buSzPct val="100000"/>
              <a:buFont typeface="+mj-lt"/>
              <a:buAutoNum type="alphaUcPeriod"/>
            </a:pPr>
            <a:r>
              <a:rPr lang="en-US" b="1" dirty="0" smtClean="0"/>
              <a:t>A </a:t>
            </a:r>
            <a:r>
              <a:rPr lang="en-US" b="1" dirty="0"/>
              <a:t>map </a:t>
            </a:r>
            <a:r>
              <a:rPr lang="en-US" dirty="0"/>
              <a:t>showing [</a:t>
            </a:r>
            <a:r>
              <a:rPr lang="en-US" dirty="0" smtClean="0"/>
              <a:t>existing and planned well sites] </a:t>
            </a:r>
            <a:endParaRPr lang="en-US" dirty="0"/>
          </a:p>
          <a:p>
            <a:pPr marL="623887" indent="-514350">
              <a:buClrTx/>
              <a:buSzPct val="100000"/>
              <a:buFont typeface="+mj-lt"/>
              <a:buAutoNum type="alphaUcPeriod"/>
            </a:pPr>
            <a:r>
              <a:rPr lang="en-US" dirty="0" smtClean="0"/>
              <a:t>…Well </a:t>
            </a:r>
            <a:r>
              <a:rPr lang="en-US" dirty="0"/>
              <a:t>estimates are </a:t>
            </a:r>
            <a:r>
              <a:rPr lang="en-US" b="1" dirty="0"/>
              <a:t>subject to change </a:t>
            </a:r>
            <a:r>
              <a:rPr lang="en-US" dirty="0"/>
              <a:t>at any time at the operator’s sole discretion.</a:t>
            </a:r>
          </a:p>
        </p:txBody>
      </p:sp>
      <p:sp>
        <p:nvSpPr>
          <p:cNvPr id="3" name="Title 2"/>
          <p:cNvSpPr>
            <a:spLocks noGrp="1"/>
          </p:cNvSpPr>
          <p:nvPr>
            <p:ph type="title"/>
          </p:nvPr>
        </p:nvSpPr>
        <p:spPr/>
        <p:txBody>
          <a:bodyPr>
            <a:normAutofit fontScale="90000"/>
          </a:bodyPr>
          <a:lstStyle/>
          <a:p>
            <a:r>
              <a:rPr lang="en-US" dirty="0"/>
              <a:t>COGCC Rule 302.c – Registration and notice of five-year plans</a:t>
            </a:r>
            <a:br>
              <a:rPr lang="en-US" dirty="0"/>
            </a:br>
            <a:endParaRPr lang="en-US" dirty="0"/>
          </a:p>
        </p:txBody>
      </p:sp>
    </p:spTree>
    <p:extLst>
      <p:ext uri="{BB962C8B-B14F-4D97-AF65-F5344CB8AC3E}">
        <p14:creationId xmlns:p14="http://schemas.microsoft.com/office/powerpoint/2010/main" val="1704328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COGCC spacing applications</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897464"/>
            <a:ext cx="9144000" cy="5945296"/>
          </a:xfrm>
          <a:prstGeom prst="rect">
            <a:avLst/>
          </a:prstGeom>
        </p:spPr>
      </p:pic>
    </p:spTree>
    <p:extLst>
      <p:ext uri="{BB962C8B-B14F-4D97-AF65-F5344CB8AC3E}">
        <p14:creationId xmlns:p14="http://schemas.microsoft.com/office/powerpoint/2010/main" val="3345816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 y="0"/>
            <a:ext cx="8827810" cy="6831330"/>
          </a:xfrm>
          <a:prstGeom prst="rect">
            <a:avLst/>
          </a:prstGeom>
        </p:spPr>
      </p:pic>
      <p:sp>
        <p:nvSpPr>
          <p:cNvPr id="4" name="TextBox 3"/>
          <p:cNvSpPr txBox="1"/>
          <p:nvPr/>
        </p:nvSpPr>
        <p:spPr>
          <a:xfrm>
            <a:off x="5029200" y="1737360"/>
            <a:ext cx="1219200" cy="369332"/>
          </a:xfrm>
          <a:prstGeom prst="rect">
            <a:avLst/>
          </a:prstGeom>
          <a:noFill/>
        </p:spPr>
        <p:txBody>
          <a:bodyPr wrap="square" rtlCol="0">
            <a:spAutoFit/>
          </a:bodyPr>
          <a:lstStyle/>
          <a:p>
            <a:r>
              <a:rPr lang="en-US" dirty="0" smtClean="0"/>
              <a:t>Greeley</a:t>
            </a:r>
            <a:endParaRPr lang="en-US" dirty="0"/>
          </a:p>
        </p:txBody>
      </p:sp>
      <p:sp>
        <p:nvSpPr>
          <p:cNvPr id="7" name="TextBox 6"/>
          <p:cNvSpPr txBox="1"/>
          <p:nvPr/>
        </p:nvSpPr>
        <p:spPr>
          <a:xfrm>
            <a:off x="5791200" y="4419600"/>
            <a:ext cx="1600200" cy="369332"/>
          </a:xfrm>
          <a:prstGeom prst="rect">
            <a:avLst/>
          </a:prstGeom>
          <a:noFill/>
        </p:spPr>
        <p:txBody>
          <a:bodyPr wrap="square" rtlCol="0">
            <a:spAutoFit/>
          </a:bodyPr>
          <a:lstStyle/>
          <a:p>
            <a:r>
              <a:rPr lang="en-US" dirty="0" err="1" smtClean="0"/>
              <a:t>Keenesburg</a:t>
            </a:r>
            <a:endParaRPr lang="en-US" dirty="0"/>
          </a:p>
        </p:txBody>
      </p:sp>
      <p:sp>
        <p:nvSpPr>
          <p:cNvPr id="8" name="TextBox 7"/>
          <p:cNvSpPr txBox="1"/>
          <p:nvPr/>
        </p:nvSpPr>
        <p:spPr>
          <a:xfrm>
            <a:off x="4956810" y="5105400"/>
            <a:ext cx="1219200" cy="369332"/>
          </a:xfrm>
          <a:prstGeom prst="rect">
            <a:avLst/>
          </a:prstGeom>
          <a:noFill/>
        </p:spPr>
        <p:txBody>
          <a:bodyPr wrap="square" rtlCol="0">
            <a:spAutoFit/>
          </a:bodyPr>
          <a:lstStyle/>
          <a:p>
            <a:r>
              <a:rPr lang="en-US" dirty="0" err="1" smtClean="0"/>
              <a:t>Lochbuie</a:t>
            </a:r>
            <a:endParaRPr lang="en-US" dirty="0"/>
          </a:p>
        </p:txBody>
      </p:sp>
      <p:sp>
        <p:nvSpPr>
          <p:cNvPr id="9" name="TextBox 8"/>
          <p:cNvSpPr txBox="1"/>
          <p:nvPr/>
        </p:nvSpPr>
        <p:spPr>
          <a:xfrm>
            <a:off x="4800600" y="5787390"/>
            <a:ext cx="1219200" cy="369332"/>
          </a:xfrm>
          <a:prstGeom prst="rect">
            <a:avLst/>
          </a:prstGeom>
          <a:noFill/>
        </p:spPr>
        <p:txBody>
          <a:bodyPr wrap="square" rtlCol="0">
            <a:spAutoFit/>
          </a:bodyPr>
          <a:lstStyle/>
          <a:p>
            <a:r>
              <a:rPr lang="en-US" dirty="0" smtClean="0"/>
              <a:t>Brighton</a:t>
            </a:r>
            <a:endParaRPr lang="en-US" dirty="0"/>
          </a:p>
        </p:txBody>
      </p:sp>
      <p:sp>
        <p:nvSpPr>
          <p:cNvPr id="10" name="TextBox 9"/>
          <p:cNvSpPr txBox="1"/>
          <p:nvPr/>
        </p:nvSpPr>
        <p:spPr>
          <a:xfrm>
            <a:off x="2514600" y="4050268"/>
            <a:ext cx="1371600" cy="369332"/>
          </a:xfrm>
          <a:prstGeom prst="rect">
            <a:avLst/>
          </a:prstGeom>
          <a:noFill/>
        </p:spPr>
        <p:txBody>
          <a:bodyPr wrap="square" rtlCol="0">
            <a:spAutoFit/>
          </a:bodyPr>
          <a:lstStyle/>
          <a:p>
            <a:r>
              <a:rPr lang="en-US" dirty="0" smtClean="0"/>
              <a:t>Longmont</a:t>
            </a:r>
            <a:endParaRPr lang="en-US" dirty="0"/>
          </a:p>
        </p:txBody>
      </p:sp>
      <p:sp>
        <p:nvSpPr>
          <p:cNvPr id="11" name="TextBox 10"/>
          <p:cNvSpPr txBox="1"/>
          <p:nvPr/>
        </p:nvSpPr>
        <p:spPr>
          <a:xfrm>
            <a:off x="2819400" y="5302299"/>
            <a:ext cx="1219200" cy="369332"/>
          </a:xfrm>
          <a:prstGeom prst="rect">
            <a:avLst/>
          </a:prstGeom>
          <a:noFill/>
        </p:spPr>
        <p:txBody>
          <a:bodyPr wrap="square" rtlCol="0">
            <a:spAutoFit/>
          </a:bodyPr>
          <a:lstStyle/>
          <a:p>
            <a:r>
              <a:rPr lang="en-US" dirty="0" smtClean="0"/>
              <a:t>Dacono</a:t>
            </a:r>
            <a:endParaRPr lang="en-US" dirty="0"/>
          </a:p>
        </p:txBody>
      </p:sp>
      <p:sp>
        <p:nvSpPr>
          <p:cNvPr id="14" name="TextBox 13"/>
          <p:cNvSpPr txBox="1"/>
          <p:nvPr/>
        </p:nvSpPr>
        <p:spPr>
          <a:xfrm>
            <a:off x="2819400" y="2412504"/>
            <a:ext cx="1219200" cy="369332"/>
          </a:xfrm>
          <a:prstGeom prst="rect">
            <a:avLst/>
          </a:prstGeom>
          <a:noFill/>
        </p:spPr>
        <p:txBody>
          <a:bodyPr wrap="square" rtlCol="0">
            <a:spAutoFit/>
          </a:bodyPr>
          <a:lstStyle/>
          <a:p>
            <a:r>
              <a:rPr lang="en-US" dirty="0" smtClean="0"/>
              <a:t>Windsor</a:t>
            </a:r>
            <a:endParaRPr lang="en-US" dirty="0"/>
          </a:p>
        </p:txBody>
      </p:sp>
      <p:sp>
        <p:nvSpPr>
          <p:cNvPr id="15" name="TextBox 14"/>
          <p:cNvSpPr txBox="1"/>
          <p:nvPr/>
        </p:nvSpPr>
        <p:spPr>
          <a:xfrm>
            <a:off x="838200" y="3046333"/>
            <a:ext cx="1219200" cy="369332"/>
          </a:xfrm>
          <a:prstGeom prst="rect">
            <a:avLst/>
          </a:prstGeom>
          <a:noFill/>
        </p:spPr>
        <p:txBody>
          <a:bodyPr wrap="square" rtlCol="0">
            <a:spAutoFit/>
          </a:bodyPr>
          <a:lstStyle/>
          <a:p>
            <a:r>
              <a:rPr lang="en-US" dirty="0" smtClean="0"/>
              <a:t>Berthoud</a:t>
            </a:r>
            <a:endParaRPr lang="en-US" dirty="0"/>
          </a:p>
        </p:txBody>
      </p:sp>
      <p:sp>
        <p:nvSpPr>
          <p:cNvPr id="16" name="TextBox 15"/>
          <p:cNvSpPr txBox="1"/>
          <p:nvPr/>
        </p:nvSpPr>
        <p:spPr>
          <a:xfrm>
            <a:off x="1438275" y="5302299"/>
            <a:ext cx="1219200" cy="369332"/>
          </a:xfrm>
          <a:prstGeom prst="rect">
            <a:avLst/>
          </a:prstGeom>
          <a:noFill/>
        </p:spPr>
        <p:txBody>
          <a:bodyPr wrap="square" rtlCol="0">
            <a:spAutoFit/>
          </a:bodyPr>
          <a:lstStyle/>
          <a:p>
            <a:r>
              <a:rPr lang="en-US" dirty="0" smtClean="0"/>
              <a:t>Erie</a:t>
            </a:r>
            <a:endParaRPr lang="en-US" dirty="0"/>
          </a:p>
        </p:txBody>
      </p:sp>
      <p:sp>
        <p:nvSpPr>
          <p:cNvPr id="17" name="TextBox 16"/>
          <p:cNvSpPr txBox="1"/>
          <p:nvPr/>
        </p:nvSpPr>
        <p:spPr>
          <a:xfrm>
            <a:off x="3810000" y="6191012"/>
            <a:ext cx="1219200" cy="369332"/>
          </a:xfrm>
          <a:prstGeom prst="rect">
            <a:avLst/>
          </a:prstGeom>
          <a:noFill/>
        </p:spPr>
        <p:txBody>
          <a:bodyPr wrap="square" rtlCol="0">
            <a:spAutoFit/>
          </a:bodyPr>
          <a:lstStyle/>
          <a:p>
            <a:r>
              <a:rPr lang="en-US" dirty="0" smtClean="0"/>
              <a:t>Thornton</a:t>
            </a:r>
            <a:endParaRPr lang="en-US" dirty="0"/>
          </a:p>
        </p:txBody>
      </p:sp>
    </p:spTree>
    <p:extLst>
      <p:ext uri="{BB962C8B-B14F-4D97-AF65-F5344CB8AC3E}">
        <p14:creationId xmlns:p14="http://schemas.microsoft.com/office/powerpoint/2010/main" val="3965166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2"/>
          </a:xfrm>
        </p:spPr>
        <p:txBody>
          <a:bodyPr/>
          <a:lstStyle/>
          <a:p>
            <a:pPr marL="630238" lvl="2" indent="0">
              <a:buNone/>
            </a:pPr>
            <a:endParaRPr lang="en-US" sz="2400" b="1" dirty="0" smtClean="0"/>
          </a:p>
          <a:p>
            <a:pPr lvl="2">
              <a:buFont typeface="Wingdings" panose="05000000000000000000" pitchFamily="2" charset="2"/>
              <a:buChar char="§"/>
            </a:pPr>
            <a:r>
              <a:rPr lang="en-US" sz="2400" b="1" dirty="0" smtClean="0"/>
              <a:t>Pre-application </a:t>
            </a:r>
            <a:r>
              <a:rPr lang="en-US" sz="2400" b="1" dirty="0"/>
              <a:t>meetings</a:t>
            </a:r>
          </a:p>
          <a:p>
            <a:pPr lvl="2">
              <a:buFont typeface="Wingdings" panose="05000000000000000000" pitchFamily="2" charset="2"/>
              <a:buChar char="§"/>
            </a:pPr>
            <a:endParaRPr lang="en-US" sz="2400" b="1" dirty="0" smtClean="0"/>
          </a:p>
          <a:p>
            <a:pPr lvl="2">
              <a:buFont typeface="Wingdings" panose="05000000000000000000" pitchFamily="2" charset="2"/>
              <a:buChar char="§"/>
            </a:pPr>
            <a:r>
              <a:rPr lang="en-US" sz="2400" b="1" dirty="0" smtClean="0"/>
              <a:t>Code </a:t>
            </a:r>
            <a:r>
              <a:rPr lang="en-US" sz="2400" b="1" dirty="0"/>
              <a:t>requirements </a:t>
            </a:r>
            <a:r>
              <a:rPr lang="en-US" sz="2400" b="1" dirty="0" smtClean="0"/>
              <a:t>-- directing </a:t>
            </a:r>
            <a:r>
              <a:rPr lang="en-US" sz="2400" b="1" dirty="0"/>
              <a:t>location choices</a:t>
            </a:r>
          </a:p>
          <a:p>
            <a:pPr lvl="2">
              <a:buFont typeface="Wingdings" panose="05000000000000000000" pitchFamily="2" charset="2"/>
              <a:buChar char="§"/>
            </a:pPr>
            <a:endParaRPr lang="en-US" sz="2400" b="1" dirty="0" smtClean="0"/>
          </a:p>
          <a:p>
            <a:pPr lvl="2">
              <a:buFont typeface="Wingdings" panose="05000000000000000000" pitchFamily="2" charset="2"/>
              <a:buChar char="§"/>
            </a:pPr>
            <a:r>
              <a:rPr lang="en-US" sz="2400" b="1" dirty="0" smtClean="0"/>
              <a:t>Surface </a:t>
            </a:r>
            <a:r>
              <a:rPr lang="en-US" sz="2400" b="1" dirty="0"/>
              <a:t>use agreements</a:t>
            </a:r>
          </a:p>
          <a:p>
            <a:pPr marL="630238" lvl="2" indent="0">
              <a:buNone/>
            </a:pPr>
            <a:endParaRPr lang="en-US" dirty="0"/>
          </a:p>
          <a:p>
            <a:endParaRPr lang="en-US" dirty="0"/>
          </a:p>
        </p:txBody>
      </p:sp>
      <p:sp>
        <p:nvSpPr>
          <p:cNvPr id="3" name="Title 2"/>
          <p:cNvSpPr>
            <a:spLocks noGrp="1"/>
          </p:cNvSpPr>
          <p:nvPr>
            <p:ph type="title"/>
          </p:nvPr>
        </p:nvSpPr>
        <p:spPr>
          <a:xfrm>
            <a:off x="457200" y="533400"/>
            <a:ext cx="8229600" cy="1143000"/>
          </a:xfrm>
        </p:spPr>
        <p:txBody>
          <a:bodyPr>
            <a:normAutofit fontScale="90000"/>
          </a:bodyPr>
          <a:lstStyle/>
          <a:p>
            <a:pPr algn="ctr"/>
            <a:r>
              <a:rPr lang="en-US" dirty="0">
                <a:effectLst/>
              </a:rPr>
              <a:t>Informal discussions of location</a:t>
            </a:r>
            <a:br>
              <a:rPr lang="en-US" dirty="0">
                <a:effectLst/>
              </a:rPr>
            </a:br>
            <a:r>
              <a:rPr lang="en-US" sz="2700" i="1" dirty="0"/>
              <a:t>Early notification of operator’s plans</a:t>
            </a:r>
            <a:r>
              <a:rPr lang="en-US" dirty="0"/>
              <a:t/>
            </a:r>
            <a:br>
              <a:rPr lang="en-US" dirty="0"/>
            </a:br>
            <a:endParaRPr lang="en-US" dirty="0"/>
          </a:p>
        </p:txBody>
      </p:sp>
    </p:spTree>
    <p:extLst>
      <p:ext uri="{BB962C8B-B14F-4D97-AF65-F5344CB8AC3E}">
        <p14:creationId xmlns:p14="http://schemas.microsoft.com/office/powerpoint/2010/main" val="14114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COGCC Setbacks- </a:t>
            </a:r>
            <a:r>
              <a:rPr lang="en-US" sz="3100" i="1" dirty="0" smtClean="0">
                <a:effectLst/>
              </a:rPr>
              <a:t>600 series Rules</a:t>
            </a:r>
            <a:endParaRPr lang="en-US" dirty="0"/>
          </a:p>
        </p:txBody>
      </p:sp>
      <p:sp>
        <p:nvSpPr>
          <p:cNvPr id="4" name="Content Placeholder 1"/>
          <p:cNvSpPr txBox="1">
            <a:spLocks/>
          </p:cNvSpPr>
          <p:nvPr/>
        </p:nvSpPr>
        <p:spPr bwMode="auto">
          <a:xfrm>
            <a:off x="457200" y="12954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u="sng" dirty="0" smtClean="0"/>
              <a:t>Schools and hospitals</a:t>
            </a:r>
            <a:r>
              <a:rPr lang="en-US" dirty="0" smtClean="0"/>
              <a:t>:  1,000-foot setback unless operator requests a hearing</a:t>
            </a:r>
          </a:p>
          <a:p>
            <a:endParaRPr lang="en-US" sz="1800" u="sng" dirty="0" smtClean="0"/>
          </a:p>
          <a:p>
            <a:r>
              <a:rPr lang="en-US" u="sng" dirty="0" smtClean="0"/>
              <a:t>Urban Setbacks</a:t>
            </a:r>
            <a:r>
              <a:rPr lang="en-US" dirty="0" smtClean="0"/>
              <a:t>:  500-foot setback </a:t>
            </a:r>
          </a:p>
          <a:p>
            <a:pPr marL="109537" indent="0" algn="ctr">
              <a:buFont typeface="Wingdings 3" pitchFamily="18" charset="2"/>
              <a:buNone/>
            </a:pPr>
            <a:r>
              <a:rPr lang="en-US" sz="2400" i="1" dirty="0" smtClean="0"/>
              <a:t>Affects less than 4% of wells</a:t>
            </a:r>
          </a:p>
          <a:p>
            <a:endParaRPr lang="en-US" sz="1800" dirty="0" smtClean="0"/>
          </a:p>
          <a:p>
            <a:r>
              <a:rPr lang="en-US" u="sng" dirty="0" smtClean="0"/>
              <a:t>Rural Setback</a:t>
            </a:r>
            <a:r>
              <a:rPr lang="en-US" dirty="0" smtClean="0"/>
              <a:t>:  500-foot setback</a:t>
            </a:r>
          </a:p>
          <a:p>
            <a:pPr marL="109537" indent="0" algn="ctr">
              <a:buFont typeface="Wingdings 3" pitchFamily="18" charset="2"/>
              <a:buNone/>
            </a:pPr>
            <a:r>
              <a:rPr lang="en-US" sz="2000" i="1" dirty="0" smtClean="0"/>
              <a:t>Allows an “exception” if the industry asks for it</a:t>
            </a:r>
          </a:p>
          <a:p>
            <a:pPr marL="109537" indent="0" algn="ctr">
              <a:buFont typeface="Wingdings 3" pitchFamily="18" charset="2"/>
              <a:buNone/>
            </a:pPr>
            <a:r>
              <a:rPr lang="en-US" sz="2000" i="1" dirty="0" smtClean="0"/>
              <a:t>The only requirement is that impacts are mitigated to the greatest extent </a:t>
            </a:r>
            <a:r>
              <a:rPr lang="en-US" sz="2000" b="1" i="1" dirty="0" smtClean="0"/>
              <a:t>economically practicable</a:t>
            </a:r>
          </a:p>
          <a:p>
            <a:endParaRPr lang="en-US" sz="1800" u="sng" dirty="0" smtClean="0"/>
          </a:p>
          <a:p>
            <a:r>
              <a:rPr lang="en-US" u="sng" dirty="0" smtClean="0"/>
              <a:t>Outdoor </a:t>
            </a:r>
            <a:r>
              <a:rPr lang="en-US" u="sng" dirty="0"/>
              <a:t>Activity </a:t>
            </a:r>
            <a:r>
              <a:rPr lang="en-US" u="sng" dirty="0" smtClean="0"/>
              <a:t>Area</a:t>
            </a:r>
            <a:r>
              <a:rPr lang="en-US" dirty="0" smtClean="0"/>
              <a:t>:  350-foot setback</a:t>
            </a:r>
            <a:endParaRPr lang="en-US" dirty="0"/>
          </a:p>
          <a:p>
            <a:pPr marL="109537" indent="0">
              <a:buFont typeface="Wingdings 3" pitchFamily="18" charset="2"/>
              <a:buNone/>
            </a:pPr>
            <a:endParaRPr lang="en-US" sz="2000" b="1" i="1" dirty="0"/>
          </a:p>
        </p:txBody>
      </p:sp>
    </p:spTree>
    <p:extLst>
      <p:ext uri="{BB962C8B-B14F-4D97-AF65-F5344CB8AC3E}">
        <p14:creationId xmlns:p14="http://schemas.microsoft.com/office/powerpoint/2010/main" val="4118246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1200329"/>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mbria" panose="02040503050406030204" pitchFamily="18" charset="0"/>
              </a:rPr>
              <a:t>Local Responses to Preemption: </a:t>
            </a:r>
            <a:endParaRPr lang="en-US" sz="3600" b="1" dirty="0" smtClean="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mbria" panose="02040503050406030204" pitchFamily="18" charset="0"/>
            </a:endParaRPr>
          </a:p>
          <a:p>
            <a:pPr algn="ctr"/>
            <a:r>
              <a:rPr lang="en-US" sz="3600" b="1" dirty="0" smtClean="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mbria" panose="02040503050406030204" pitchFamily="18" charset="0"/>
              </a:rPr>
              <a:t>Overview </a:t>
            </a:r>
            <a:r>
              <a:rPr lang="en-US" sz="3600" b="1"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mbria" panose="02040503050406030204" pitchFamily="18" charset="0"/>
              </a:rPr>
              <a:t>of Tools/Approaches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986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860" y="76200"/>
            <a:ext cx="9121140" cy="6781800"/>
          </a:xfrm>
          <a:prstGeom prst="rect">
            <a:avLst/>
          </a:prstGeom>
        </p:spPr>
      </p:pic>
    </p:spTree>
    <p:extLst>
      <p:ext uri="{BB962C8B-B14F-4D97-AF65-F5344CB8AC3E}">
        <p14:creationId xmlns:p14="http://schemas.microsoft.com/office/powerpoint/2010/main" val="702159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0"/>
            <a:ext cx="8610600" cy="646331"/>
          </a:xfrm>
          <a:prstGeom prst="rect">
            <a:avLst/>
          </a:prstGeom>
        </p:spPr>
        <p:txBody>
          <a:bodyPr wrap="square">
            <a:spAutoFit/>
          </a:bodyPr>
          <a:lstStyle/>
          <a:p>
            <a:r>
              <a:rPr lang="en-US" i="1" dirty="0">
                <a:latin typeface="Times New Roman" panose="02020603050405020304" pitchFamily="18" charset="0"/>
                <a:ea typeface="Calibri" panose="020F0502020204030204" pitchFamily="34" charset="0"/>
              </a:rPr>
              <a:t>Google Map showing that a channel of the Colorado River is just over 1,000 feet from the proposed Pad A rather than over 2,000 feet as claimed by </a:t>
            </a:r>
            <a:r>
              <a:rPr lang="en-US" i="1" dirty="0" err="1">
                <a:latin typeface="Times New Roman" panose="02020603050405020304" pitchFamily="18" charset="0"/>
                <a:ea typeface="Calibri" panose="020F0502020204030204" pitchFamily="34" charset="0"/>
              </a:rPr>
              <a:t>Ursa</a:t>
            </a:r>
            <a:r>
              <a:rPr lang="en-US" i="1" dirty="0">
                <a:latin typeface="Times New Roman" panose="02020603050405020304" pitchFamily="18" charset="0"/>
                <a:ea typeface="Calibri" panose="020F0502020204030204" pitchFamily="34" charset="0"/>
              </a:rPr>
              <a:t>.</a:t>
            </a:r>
            <a:endParaRPr lang="en-US" dirty="0"/>
          </a:p>
        </p:txBody>
      </p:sp>
      <p:pic>
        <p:nvPicPr>
          <p:cNvPr id="7" name="Picture 6"/>
          <p:cNvPicPr>
            <a:picLocks noChangeAspect="1"/>
          </p:cNvPicPr>
          <p:nvPr/>
        </p:nvPicPr>
        <p:blipFill>
          <a:blip r:embed="rId2"/>
          <a:stretch>
            <a:fillRect/>
          </a:stretch>
        </p:blipFill>
        <p:spPr>
          <a:xfrm>
            <a:off x="0" y="-38450"/>
            <a:ext cx="9244012" cy="7010749"/>
          </a:xfrm>
          <a:prstGeom prst="rect">
            <a:avLst/>
          </a:prstGeom>
        </p:spPr>
      </p:pic>
    </p:spTree>
    <p:extLst>
      <p:ext uri="{BB962C8B-B14F-4D97-AF65-F5344CB8AC3E}">
        <p14:creationId xmlns:p14="http://schemas.microsoft.com/office/powerpoint/2010/main" val="2255873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2"/>
          </a:xfrm>
        </p:spPr>
        <p:txBody>
          <a:bodyPr/>
          <a:lstStyle/>
          <a:p>
            <a:pPr marL="228600" lvl="2"/>
            <a:r>
              <a:rPr lang="en-US" sz="3600" i="1" dirty="0" smtClean="0"/>
              <a:t>Zoning </a:t>
            </a:r>
          </a:p>
          <a:p>
            <a:pPr marL="969962" lvl="5"/>
            <a:r>
              <a:rPr lang="en-US" sz="2500" i="1" dirty="0" smtClean="0"/>
              <a:t>Longmont, Commerce City</a:t>
            </a:r>
            <a:endParaRPr lang="en-US" sz="2500" dirty="0"/>
          </a:p>
          <a:p>
            <a:pPr marL="228600" lvl="2"/>
            <a:r>
              <a:rPr lang="en-US" sz="3600" i="1" dirty="0"/>
              <a:t>Local </a:t>
            </a:r>
            <a:r>
              <a:rPr lang="en-US" sz="3600" i="1" dirty="0" smtClean="0"/>
              <a:t>government setbacks</a:t>
            </a:r>
          </a:p>
          <a:p>
            <a:pPr marL="969962" lvl="5"/>
            <a:r>
              <a:rPr lang="en-US" sz="2500" i="1" dirty="0" smtClean="0"/>
              <a:t>Longmont, Thornton</a:t>
            </a:r>
            <a:endParaRPr lang="en-US" sz="2500" dirty="0"/>
          </a:p>
          <a:p>
            <a:pPr marL="228600" lvl="2"/>
            <a:r>
              <a:rPr lang="en-US" sz="3600" i="1" dirty="0" smtClean="0"/>
              <a:t>MOUs</a:t>
            </a:r>
          </a:p>
          <a:p>
            <a:pPr lvl="1" eaLnBrk="1" fontAlgn="t" hangingPunct="1">
              <a:buFont typeface="Arial" panose="020B0604020202020204" pitchFamily="34" charset="0"/>
              <a:buChar char="•"/>
            </a:pPr>
            <a:r>
              <a:rPr lang="en-US" sz="2000" i="1" dirty="0"/>
              <a:t>Adams </a:t>
            </a:r>
            <a:r>
              <a:rPr lang="en-US" sz="2000" i="1" dirty="0" smtClean="0"/>
              <a:t>Co.</a:t>
            </a:r>
            <a:r>
              <a:rPr lang="en-US" sz="2000" dirty="0" smtClean="0"/>
              <a:t>, </a:t>
            </a:r>
            <a:r>
              <a:rPr lang="en-US" sz="2000" i="1" dirty="0" smtClean="0"/>
              <a:t>Arapahoe Co.</a:t>
            </a:r>
            <a:r>
              <a:rPr lang="en-US" sz="2000" dirty="0" smtClean="0"/>
              <a:t>, </a:t>
            </a:r>
            <a:r>
              <a:rPr lang="en-US" sz="2000" i="1" dirty="0" smtClean="0"/>
              <a:t>Brighton, Broomfield Co.</a:t>
            </a:r>
            <a:r>
              <a:rPr lang="en-US" sz="2000" dirty="0" smtClean="0"/>
              <a:t>, </a:t>
            </a:r>
            <a:r>
              <a:rPr lang="en-US" sz="2000" i="1" dirty="0" smtClean="0"/>
              <a:t>Elbert Co.</a:t>
            </a:r>
            <a:r>
              <a:rPr lang="en-US" sz="2000" dirty="0" smtClean="0"/>
              <a:t>, </a:t>
            </a:r>
            <a:r>
              <a:rPr lang="en-US" sz="2000" i="1" dirty="0" smtClean="0"/>
              <a:t>Erie</a:t>
            </a:r>
            <a:r>
              <a:rPr lang="en-US" sz="2000" dirty="0" smtClean="0"/>
              <a:t>, </a:t>
            </a:r>
            <a:r>
              <a:rPr lang="en-US" sz="2000" i="1" dirty="0" smtClean="0"/>
              <a:t>Ft</a:t>
            </a:r>
            <a:r>
              <a:rPr lang="en-US" sz="2000" i="1" dirty="0"/>
              <a:t>. </a:t>
            </a:r>
            <a:r>
              <a:rPr lang="en-US" sz="2000" i="1" dirty="0" smtClean="0"/>
              <a:t>Collins</a:t>
            </a:r>
            <a:r>
              <a:rPr lang="en-US" sz="2000" dirty="0" smtClean="0"/>
              <a:t>, </a:t>
            </a:r>
            <a:r>
              <a:rPr lang="en-US" sz="2000" i="1" dirty="0" smtClean="0"/>
              <a:t>Hudson</a:t>
            </a:r>
            <a:r>
              <a:rPr lang="en-US" sz="2000" dirty="0" smtClean="0"/>
              <a:t>, </a:t>
            </a:r>
            <a:r>
              <a:rPr lang="en-US" sz="2000" i="1" dirty="0" err="1" smtClean="0"/>
              <a:t>LaPlata</a:t>
            </a:r>
            <a:r>
              <a:rPr lang="en-US" sz="2000" i="1" dirty="0" smtClean="0"/>
              <a:t> Co.</a:t>
            </a:r>
            <a:r>
              <a:rPr lang="en-US" sz="2000" dirty="0" smtClean="0"/>
              <a:t>, </a:t>
            </a:r>
            <a:r>
              <a:rPr lang="en-US" sz="2000" i="1" dirty="0" smtClean="0"/>
              <a:t>Longmont</a:t>
            </a:r>
            <a:r>
              <a:rPr lang="en-US" sz="2000" dirty="0" smtClean="0"/>
              <a:t>, </a:t>
            </a:r>
            <a:r>
              <a:rPr lang="en-US" sz="2000" i="1" dirty="0" err="1" smtClean="0"/>
              <a:t>Timnath</a:t>
            </a:r>
            <a:r>
              <a:rPr lang="en-US" sz="2000" i="1" dirty="0" smtClean="0"/>
              <a:t> </a:t>
            </a:r>
            <a:endParaRPr lang="en-US" sz="2000" dirty="0"/>
          </a:p>
          <a:p>
            <a:pPr marL="228600" lvl="2"/>
            <a:r>
              <a:rPr lang="en-US" sz="3600" i="1" dirty="0" smtClean="0"/>
              <a:t>Alternative </a:t>
            </a:r>
            <a:r>
              <a:rPr lang="en-US" sz="3600" i="1" dirty="0"/>
              <a:t>location analysis – Rule </a:t>
            </a:r>
            <a:r>
              <a:rPr lang="en-US" sz="3600" i="1" dirty="0" smtClean="0"/>
              <a:t>604 </a:t>
            </a:r>
          </a:p>
          <a:p>
            <a:pPr marL="969962" lvl="5"/>
            <a:r>
              <a:rPr lang="en-US" sz="2300" i="1" dirty="0" smtClean="0"/>
              <a:t>Broomfield, Boulder County, Brighton</a:t>
            </a:r>
          </a:p>
          <a:p>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t>Local Government Siting Tools</a:t>
            </a:r>
            <a:endParaRPr lang="en-US" dirty="0"/>
          </a:p>
        </p:txBody>
      </p:sp>
    </p:spTree>
    <p:extLst>
      <p:ext uri="{BB962C8B-B14F-4D97-AF65-F5344CB8AC3E}">
        <p14:creationId xmlns:p14="http://schemas.microsoft.com/office/powerpoint/2010/main" val="756838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100" y="1981200"/>
            <a:ext cx="7543800" cy="2171700"/>
          </a:xfrm>
        </p:spPr>
        <p:txBody>
          <a:bodyPr/>
          <a:lstStyle/>
          <a:p>
            <a:pPr marL="109537" indent="0">
              <a:buNone/>
            </a:pPr>
            <a:r>
              <a:rPr lang="en-US" sz="3200" i="1" dirty="0" smtClean="0"/>
              <a:t>Any “multi-well production facility” that is proposed near a residential area must prove it is located “as far as possible” from homes.</a:t>
            </a:r>
          </a:p>
        </p:txBody>
      </p:sp>
      <p:sp>
        <p:nvSpPr>
          <p:cNvPr id="3" name="Title 2"/>
          <p:cNvSpPr>
            <a:spLocks noGrp="1"/>
          </p:cNvSpPr>
          <p:nvPr>
            <p:ph type="title"/>
          </p:nvPr>
        </p:nvSpPr>
        <p:spPr>
          <a:xfrm>
            <a:off x="457200" y="571500"/>
            <a:ext cx="8229600" cy="1143000"/>
          </a:xfrm>
        </p:spPr>
        <p:txBody>
          <a:bodyPr>
            <a:noAutofit/>
          </a:bodyPr>
          <a:lstStyle/>
          <a:p>
            <a:pPr algn="ctr">
              <a:defRPr/>
            </a:pPr>
            <a:r>
              <a:rPr lang="en-US" sz="4800" dirty="0" smtClean="0"/>
              <a:t>COGCC Rule 604c.(2)E</a:t>
            </a:r>
            <a:endParaRPr lang="en-US" sz="4800" dirty="0"/>
          </a:p>
        </p:txBody>
      </p:sp>
    </p:spTree>
    <p:extLst>
      <p:ext uri="{BB962C8B-B14F-4D97-AF65-F5344CB8AC3E}">
        <p14:creationId xmlns:p14="http://schemas.microsoft.com/office/powerpoint/2010/main" val="2124393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8310"/>
            <a:ext cx="8305800" cy="2171700"/>
          </a:xfrm>
        </p:spPr>
        <p:txBody>
          <a:bodyPr/>
          <a:lstStyle/>
          <a:p>
            <a:pPr marL="109537" indent="0">
              <a:buNone/>
            </a:pPr>
            <a:r>
              <a:rPr lang="en-US" sz="3200" i="1" dirty="0" smtClean="0"/>
              <a:t>(</a:t>
            </a:r>
            <a:r>
              <a:rPr lang="en-US" sz="3200" i="1" dirty="0"/>
              <a:t>Pursuant to Rule 604.c.(2)</a:t>
            </a:r>
            <a:r>
              <a:rPr lang="en-US" sz="3200" i="1" dirty="0" err="1"/>
              <a:t>E.i.</a:t>
            </a:r>
            <a:r>
              <a:rPr lang="en-US" sz="3200" i="1" dirty="0"/>
              <a:t>, the operator must evaluate alternative locations for the Production Facilities that are farther from the Building Unit, and determine whether those alternative locations were technically feasible and economically practicable for the same proposed development.)</a:t>
            </a:r>
            <a:endParaRPr lang="en-US" sz="3200" dirty="0"/>
          </a:p>
        </p:txBody>
      </p:sp>
      <p:sp>
        <p:nvSpPr>
          <p:cNvPr id="3" name="Title 2"/>
          <p:cNvSpPr>
            <a:spLocks noGrp="1"/>
          </p:cNvSpPr>
          <p:nvPr>
            <p:ph type="title"/>
          </p:nvPr>
        </p:nvSpPr>
        <p:spPr>
          <a:xfrm>
            <a:off x="457200" y="571500"/>
            <a:ext cx="8229600" cy="1143000"/>
          </a:xfrm>
        </p:spPr>
        <p:txBody>
          <a:bodyPr>
            <a:noAutofit/>
          </a:bodyPr>
          <a:lstStyle/>
          <a:p>
            <a:pPr algn="ctr">
              <a:defRPr/>
            </a:pPr>
            <a:r>
              <a:rPr lang="en-US" sz="4800" dirty="0" smtClean="0"/>
              <a:t>COGCC Rule 604c.(2)E</a:t>
            </a:r>
            <a:endParaRPr lang="en-US" sz="4800" dirty="0"/>
          </a:p>
        </p:txBody>
      </p:sp>
    </p:spTree>
    <p:extLst>
      <p:ext uri="{BB962C8B-B14F-4D97-AF65-F5344CB8AC3E}">
        <p14:creationId xmlns:p14="http://schemas.microsoft.com/office/powerpoint/2010/main" val="308878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7360"/>
            <a:ext cx="8153400" cy="4183380"/>
          </a:xfrm>
        </p:spPr>
        <p:txBody>
          <a:bodyPr/>
          <a:lstStyle/>
          <a:p>
            <a:pPr marL="109537" indent="0">
              <a:buNone/>
            </a:pPr>
            <a:r>
              <a:rPr lang="en-US" sz="2000" dirty="0" smtClean="0"/>
              <a:t>19</a:t>
            </a:r>
            <a:r>
              <a:rPr lang="en-US" sz="2000" dirty="0"/>
              <a:t>) 	If a well or production facility is proposed to be located less than 1,000 feet from a High Occupancy Building Unit, a Building Unit, or public water supply well(s), the Applicant shall submit the following “alternative location analysis” as part of the Application:</a:t>
            </a:r>
          </a:p>
          <a:p>
            <a:pPr marL="109537" indent="0">
              <a:buNone/>
            </a:pPr>
            <a:endParaRPr lang="en-US" sz="2000" dirty="0"/>
          </a:p>
          <a:p>
            <a:pPr marL="452437" lvl="0" indent="-342900">
              <a:buFont typeface="+mj-lt"/>
              <a:buAutoNum type="alphaLcPeriod"/>
            </a:pPr>
            <a:r>
              <a:rPr lang="en-US" sz="2000" dirty="0"/>
              <a:t>On a map, denote all practicable and economically feasible surface locations that are a greater distance from Building Units and public water supply wells than the location proposed.  </a:t>
            </a:r>
          </a:p>
          <a:p>
            <a:pPr marL="452437" lvl="0" indent="-342900">
              <a:buFont typeface="+mj-lt"/>
              <a:buAutoNum type="alphaLcPeriod"/>
            </a:pPr>
            <a:r>
              <a:rPr lang="en-US" sz="2000" dirty="0"/>
              <a:t>A brief explanation of why each alternative location was not chosen</a:t>
            </a:r>
            <a:r>
              <a:rPr lang="en-US" sz="1600" dirty="0"/>
              <a:t>.</a:t>
            </a:r>
          </a:p>
          <a:p>
            <a:pPr marL="109537" indent="0">
              <a:buNone/>
            </a:pPr>
            <a:endParaRPr lang="en-US" sz="3200" i="1" dirty="0" smtClean="0"/>
          </a:p>
          <a:p>
            <a:pPr marL="879475" lvl="1" indent="-514350">
              <a:buFont typeface="+mj-lt"/>
              <a:buAutoNum type="alphaLcPeriod" startAt="5"/>
            </a:pPr>
            <a:endParaRPr lang="en-US" sz="2800" i="1" dirty="0" smtClean="0"/>
          </a:p>
        </p:txBody>
      </p:sp>
      <p:sp>
        <p:nvSpPr>
          <p:cNvPr id="3" name="Title 2"/>
          <p:cNvSpPr>
            <a:spLocks noGrp="1"/>
          </p:cNvSpPr>
          <p:nvPr>
            <p:ph type="title"/>
          </p:nvPr>
        </p:nvSpPr>
        <p:spPr>
          <a:xfrm>
            <a:off x="457200" y="571500"/>
            <a:ext cx="8229600" cy="1143000"/>
          </a:xfrm>
        </p:spPr>
        <p:txBody>
          <a:bodyPr>
            <a:noAutofit/>
          </a:bodyPr>
          <a:lstStyle/>
          <a:p>
            <a:pPr algn="ctr">
              <a:defRPr/>
            </a:pPr>
            <a:r>
              <a:rPr lang="en-US" sz="4800" dirty="0" smtClean="0"/>
              <a:t>COGCC Rule 604c.(2)E</a:t>
            </a:r>
            <a:endParaRPr lang="en-US" sz="4800" dirty="0"/>
          </a:p>
        </p:txBody>
      </p:sp>
    </p:spTree>
    <p:extLst>
      <p:ext uri="{BB962C8B-B14F-4D97-AF65-F5344CB8AC3E}">
        <p14:creationId xmlns:p14="http://schemas.microsoft.com/office/powerpoint/2010/main" val="28211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7897" y="4549"/>
            <a:ext cx="8229600" cy="1143000"/>
          </a:xfrm>
        </p:spPr>
        <p:txBody>
          <a:bodyPr>
            <a:normAutofit fontScale="90000"/>
          </a:bodyPr>
          <a:lstStyle/>
          <a:p>
            <a:r>
              <a:rPr lang="en-US" dirty="0" smtClean="0"/>
              <a:t>Great Western proposal in Windsor</a:t>
            </a:r>
            <a:endParaRPr lang="en-US" dirty="0"/>
          </a:p>
        </p:txBody>
      </p:sp>
      <p:sp>
        <p:nvSpPr>
          <p:cNvPr id="2" name="Content Placeholder 1"/>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34119" y="1086857"/>
            <a:ext cx="9247383" cy="5749534"/>
          </a:xfrm>
          <a:prstGeom prst="rect">
            <a:avLst/>
          </a:prstGeom>
        </p:spPr>
      </p:pic>
    </p:spTree>
    <p:extLst>
      <p:ext uri="{BB962C8B-B14F-4D97-AF65-F5344CB8AC3E}">
        <p14:creationId xmlns:p14="http://schemas.microsoft.com/office/powerpoint/2010/main" val="2327319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0999"/>
            <a:ext cx="9151620" cy="5952891"/>
          </a:xfrm>
          <a:prstGeom prst="rect">
            <a:avLst/>
          </a:prstGeom>
        </p:spPr>
      </p:pic>
    </p:spTree>
    <p:extLst>
      <p:ext uri="{BB962C8B-B14F-4D97-AF65-F5344CB8AC3E}">
        <p14:creationId xmlns:p14="http://schemas.microsoft.com/office/powerpoint/2010/main" val="2006164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1490662"/>
          </a:xfrm>
        </p:spPr>
        <p:txBody>
          <a:bodyPr/>
          <a:lstStyle/>
          <a:p>
            <a:pPr marL="109537" indent="0" algn="ctr">
              <a:buNone/>
            </a:pPr>
            <a:r>
              <a:rPr lang="en-US" sz="4000" i="1" dirty="0"/>
              <a:t>Setback of </a:t>
            </a:r>
            <a:r>
              <a:rPr lang="en-US" sz="4000" b="1" i="1" dirty="0"/>
              <a:t>homes</a:t>
            </a:r>
            <a:r>
              <a:rPr lang="en-US" sz="4000" i="1" dirty="0"/>
              <a:t> from </a:t>
            </a:r>
            <a:endParaRPr lang="en-US" sz="4000" i="1" dirty="0" smtClean="0"/>
          </a:p>
          <a:p>
            <a:pPr marL="109537" indent="0" algn="ctr">
              <a:buNone/>
            </a:pPr>
            <a:r>
              <a:rPr lang="en-US" sz="4000" i="1" dirty="0" smtClean="0"/>
              <a:t>oil </a:t>
            </a:r>
            <a:r>
              <a:rPr lang="en-US" sz="4000" i="1" dirty="0"/>
              <a:t>and gas development?</a:t>
            </a:r>
            <a:endParaRPr lang="en-US" sz="4000" dirty="0"/>
          </a:p>
          <a:p>
            <a:endParaRPr lang="en-US" dirty="0"/>
          </a:p>
        </p:txBody>
      </p:sp>
    </p:spTree>
    <p:extLst>
      <p:ext uri="{BB962C8B-B14F-4D97-AF65-F5344CB8AC3E}">
        <p14:creationId xmlns:p14="http://schemas.microsoft.com/office/powerpoint/2010/main" val="3021065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19"/>
            <a:ext cx="9143999" cy="69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986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Brighton Ordinance</a:t>
            </a:r>
            <a:endParaRPr lang="en-US" dirty="0"/>
          </a:p>
        </p:txBody>
      </p:sp>
      <p:sp>
        <p:nvSpPr>
          <p:cNvPr id="2" name="Content Placeholder 1"/>
          <p:cNvSpPr>
            <a:spLocks noGrp="1"/>
          </p:cNvSpPr>
          <p:nvPr>
            <p:ph idx="1"/>
          </p:nvPr>
        </p:nvSpPr>
        <p:spPr/>
        <p:txBody>
          <a:bodyPr/>
          <a:lstStyle/>
          <a:p>
            <a:endParaRPr lang="en-US" dirty="0"/>
          </a:p>
        </p:txBody>
      </p:sp>
      <p:graphicFrame>
        <p:nvGraphicFramePr>
          <p:cNvPr id="6" name="Content Placeholder 3"/>
          <p:cNvGraphicFramePr>
            <a:graphicFrameLocks/>
          </p:cNvGraphicFramePr>
          <p:nvPr>
            <p:extLst/>
          </p:nvPr>
        </p:nvGraphicFramePr>
        <p:xfrm>
          <a:off x="533400" y="1447800"/>
          <a:ext cx="8229600" cy="4351152"/>
        </p:xfrm>
        <a:graphic>
          <a:graphicData uri="http://schemas.openxmlformats.org/drawingml/2006/table">
            <a:tbl>
              <a:tblPr firstRow="1" bandRow="1">
                <a:tableStyleId>{5C22544A-7EE6-4342-B048-85BDC9FD1C3A}</a:tableStyleId>
              </a:tblPr>
              <a:tblGrid>
                <a:gridCol w="4114800"/>
                <a:gridCol w="4114800"/>
              </a:tblGrid>
              <a:tr h="754249">
                <a:tc>
                  <a:txBody>
                    <a:bodyPr/>
                    <a:lstStyle/>
                    <a:p>
                      <a:r>
                        <a:rPr lang="en-US" sz="1800" dirty="0" smtClean="0"/>
                        <a:t>Voluntary Standard – MOU Administrative Review</a:t>
                      </a:r>
                      <a:endParaRPr lang="en-US" sz="1800" dirty="0"/>
                    </a:p>
                  </a:txBody>
                  <a:tcPr/>
                </a:tc>
                <a:tc>
                  <a:txBody>
                    <a:bodyPr/>
                    <a:lstStyle/>
                    <a:p>
                      <a:r>
                        <a:rPr lang="en-US" sz="1800" dirty="0" smtClean="0"/>
                        <a:t>Mandatory Standards</a:t>
                      </a:r>
                      <a:r>
                        <a:rPr lang="en-US" sz="1800" baseline="0" dirty="0" smtClean="0"/>
                        <a:t> – City Council Hearing</a:t>
                      </a:r>
                      <a:endParaRPr lang="en-US" sz="1800" dirty="0"/>
                    </a:p>
                  </a:txBody>
                  <a:tcPr/>
                </a:tc>
              </a:tr>
              <a:tr h="754249">
                <a:tc>
                  <a:txBody>
                    <a:bodyPr/>
                    <a:lstStyle/>
                    <a:p>
                      <a:r>
                        <a:rPr lang="en-US" sz="1800" dirty="0" smtClean="0"/>
                        <a:t>1,000 Setback from Occupied Buildings</a:t>
                      </a:r>
                      <a:endParaRPr lang="en-US" sz="1800" dirty="0"/>
                    </a:p>
                  </a:txBody>
                  <a:tcPr/>
                </a:tc>
                <a:tc>
                  <a:txBody>
                    <a:bodyPr/>
                    <a:lstStyle/>
                    <a:p>
                      <a:r>
                        <a:rPr lang="en-US" sz="1800" dirty="0" smtClean="0"/>
                        <a:t>Transportation plan</a:t>
                      </a:r>
                      <a:endParaRPr lang="en-US" sz="1800" dirty="0"/>
                    </a:p>
                  </a:txBody>
                  <a:tcPr/>
                </a:tc>
              </a:tr>
              <a:tr h="754249">
                <a:tc>
                  <a:txBody>
                    <a:bodyPr/>
                    <a:lstStyle/>
                    <a:p>
                      <a:r>
                        <a:rPr lang="en-US" sz="1800" dirty="0" smtClean="0"/>
                        <a:t>Groundwater monitoring beyond state mandate</a:t>
                      </a:r>
                      <a:endParaRPr lang="en-US" sz="1800" dirty="0"/>
                    </a:p>
                  </a:txBody>
                  <a:tcPr/>
                </a:tc>
                <a:tc>
                  <a:txBody>
                    <a:bodyPr/>
                    <a:lstStyle/>
                    <a:p>
                      <a:pPr marL="0" indent="0">
                        <a:buFont typeface="Arial" panose="020B0604020202020204" pitchFamily="34" charset="0"/>
                        <a:buNone/>
                      </a:pPr>
                      <a:r>
                        <a:rPr lang="en-US" sz="1800" dirty="0" smtClean="0"/>
                        <a:t>Alternative location analysis for sites less than 1,000</a:t>
                      </a:r>
                      <a:r>
                        <a:rPr lang="en-US" sz="1800" baseline="0" dirty="0" smtClean="0"/>
                        <a:t> feet from home</a:t>
                      </a:r>
                      <a:endParaRPr lang="en-US" sz="1800" dirty="0" smtClean="0"/>
                    </a:p>
                  </a:txBody>
                  <a:tcPr/>
                </a:tc>
              </a:tr>
              <a:tr h="964127">
                <a:tc>
                  <a:txBody>
                    <a:bodyPr/>
                    <a:lstStyle/>
                    <a:p>
                      <a:r>
                        <a:rPr lang="en-US" sz="1800" dirty="0" smtClean="0"/>
                        <a:t>Required</a:t>
                      </a:r>
                      <a:r>
                        <a:rPr lang="en-US" sz="1800" baseline="0" dirty="0" smtClean="0"/>
                        <a:t> piping of water, best efforts for oil pipelines</a:t>
                      </a:r>
                      <a:endParaRPr lang="en-US" sz="1800" dirty="0"/>
                    </a:p>
                  </a:txBody>
                  <a:tcPr/>
                </a:tc>
                <a:tc>
                  <a:txBody>
                    <a:bodyPr/>
                    <a:lstStyle/>
                    <a:p>
                      <a:pPr marL="0" indent="0">
                        <a:buFont typeface="Arial" panose="020B0604020202020204" pitchFamily="34" charset="0"/>
                        <a:buNone/>
                      </a:pPr>
                      <a:r>
                        <a:rPr lang="en-US" sz="1800" dirty="0" smtClean="0"/>
                        <a:t>Emergency</a:t>
                      </a:r>
                      <a:r>
                        <a:rPr lang="en-US" sz="1800" baseline="0" dirty="0" smtClean="0"/>
                        <a:t> response plan</a:t>
                      </a:r>
                      <a:endParaRPr lang="en-US" sz="1800" dirty="0"/>
                    </a:p>
                  </a:txBody>
                  <a:tcPr/>
                </a:tc>
              </a:tr>
              <a:tr h="964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Noise reduction beyond states</a:t>
                      </a:r>
                      <a:r>
                        <a:rPr lang="en-US" sz="1800" baseline="0" dirty="0" smtClean="0"/>
                        <a:t> standards</a:t>
                      </a:r>
                      <a:r>
                        <a:rPr lang="en-US" sz="1800" dirty="0" smtClean="0"/>
                        <a:t> </a:t>
                      </a:r>
                    </a:p>
                    <a:p>
                      <a:endParaRPr lang="en-US" sz="1800" dirty="0"/>
                    </a:p>
                  </a:txBody>
                  <a:tcPr/>
                </a:tc>
                <a:tc>
                  <a:txBody>
                    <a:bodyPr/>
                    <a:lstStyle/>
                    <a:p>
                      <a:r>
                        <a:rPr lang="en-US" sz="1800" dirty="0" smtClean="0"/>
                        <a:t>Noise mitigation plan</a:t>
                      </a:r>
                      <a:endParaRPr lang="en-US" sz="1800" dirty="0"/>
                    </a:p>
                  </a:txBody>
                  <a:tcPr/>
                </a:tc>
              </a:tr>
            </a:tbl>
          </a:graphicData>
        </a:graphic>
      </p:graphicFrame>
    </p:spTree>
    <p:extLst>
      <p:ext uri="{BB962C8B-B14F-4D97-AF65-F5344CB8AC3E}">
        <p14:creationId xmlns:p14="http://schemas.microsoft.com/office/powerpoint/2010/main" val="1323680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079"/>
            <a:ext cx="9144000" cy="699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808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241"/>
            <a:ext cx="9122229" cy="697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671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116"/>
            <a:ext cx="9144000" cy="697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773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657"/>
            <a:ext cx="9143999" cy="696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379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93"/>
            <a:ext cx="9144000" cy="691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80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050"/>
            <a:ext cx="8229600" cy="1143000"/>
          </a:xfrm>
        </p:spPr>
        <p:txBody>
          <a:bodyPr>
            <a:normAutofit/>
          </a:bodyPr>
          <a:lstStyle/>
          <a:p>
            <a:r>
              <a:rPr lang="en-US" sz="3200" u="sng" dirty="0" smtClean="0"/>
              <a:t>Boulder County’s 2017 regulations</a:t>
            </a:r>
            <a:endParaRPr lang="en-US" sz="3200" u="sng" dirty="0"/>
          </a:p>
        </p:txBody>
      </p:sp>
      <p:sp>
        <p:nvSpPr>
          <p:cNvPr id="4" name="Content Placeholder 1"/>
          <p:cNvSpPr txBox="1">
            <a:spLocks/>
          </p:cNvSpPr>
          <p:nvPr/>
        </p:nvSpPr>
        <p:spPr bwMode="auto">
          <a:xfrm>
            <a:off x="457200" y="32004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3887" indent="-514350">
              <a:buFont typeface="+mj-lt"/>
              <a:buAutoNum type="arabicPeriod"/>
            </a:pPr>
            <a:endParaRPr lang="en-US" dirty="0" smtClean="0"/>
          </a:p>
        </p:txBody>
      </p:sp>
      <p:sp>
        <p:nvSpPr>
          <p:cNvPr id="5" name="Content Placeholder 4"/>
          <p:cNvSpPr>
            <a:spLocks noGrp="1"/>
          </p:cNvSpPr>
          <p:nvPr>
            <p:ph idx="1"/>
          </p:nvPr>
        </p:nvSpPr>
        <p:spPr>
          <a:xfrm>
            <a:off x="228600" y="937419"/>
            <a:ext cx="8686800" cy="4525962"/>
          </a:xfrm>
        </p:spPr>
        <p:txBody>
          <a:bodyPr/>
          <a:lstStyle/>
          <a:p>
            <a:pPr marL="109537" indent="0">
              <a:buNone/>
            </a:pPr>
            <a:r>
              <a:rPr lang="en-US" b="1" dirty="0"/>
              <a:t>The new 2017 regulations address these (and other) concerns that were not adequately covered under the 2012 regulations:</a:t>
            </a:r>
            <a:endParaRPr lang="en-US" dirty="0"/>
          </a:p>
          <a:p>
            <a:endParaRPr lang="en-US" sz="2000" dirty="0" smtClean="0"/>
          </a:p>
          <a:p>
            <a:r>
              <a:rPr lang="en-US" sz="2000" dirty="0" smtClean="0"/>
              <a:t>Industry’s </a:t>
            </a:r>
            <a:r>
              <a:rPr lang="en-US" sz="2000" dirty="0"/>
              <a:t>shift toward large-scale, consolidated facilities</a:t>
            </a:r>
          </a:p>
          <a:p>
            <a:r>
              <a:rPr lang="en-US" sz="2000" dirty="0"/>
              <a:t>Concerns with intensity of oil and gas development</a:t>
            </a:r>
          </a:p>
          <a:p>
            <a:r>
              <a:rPr lang="en-US" sz="2000" dirty="0"/>
              <a:t>Additional  information about impacts</a:t>
            </a:r>
          </a:p>
          <a:p>
            <a:r>
              <a:rPr lang="en-US" sz="2000" dirty="0"/>
              <a:t>Rulemaking at the State level (Governor’s Task Force, etc.)</a:t>
            </a:r>
          </a:p>
          <a:p>
            <a:r>
              <a:rPr lang="en-US" sz="2000" dirty="0"/>
              <a:t>Concerns with impacts on community and </a:t>
            </a:r>
            <a:r>
              <a:rPr lang="en-US" sz="2000" dirty="0" smtClean="0"/>
              <a:t>environment</a:t>
            </a:r>
            <a:endParaRPr lang="en-US" sz="2000" dirty="0"/>
          </a:p>
          <a:p>
            <a:pPr marL="109537" indent="0">
              <a:buNone/>
            </a:pPr>
            <a:endParaRPr lang="en-US" dirty="0"/>
          </a:p>
        </p:txBody>
      </p:sp>
    </p:spTree>
    <p:extLst>
      <p:ext uri="{BB962C8B-B14F-4D97-AF65-F5344CB8AC3E}">
        <p14:creationId xmlns:p14="http://schemas.microsoft.com/office/powerpoint/2010/main" val="649167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050"/>
            <a:ext cx="8229600" cy="1143000"/>
          </a:xfrm>
        </p:spPr>
        <p:txBody>
          <a:bodyPr>
            <a:normAutofit/>
          </a:bodyPr>
          <a:lstStyle/>
          <a:p>
            <a:r>
              <a:rPr lang="en-US" sz="3200" u="sng" dirty="0" smtClean="0"/>
              <a:t>Boulder County’s 2017 regulations</a:t>
            </a:r>
            <a:endParaRPr lang="en-US" sz="3200" u="sng" dirty="0"/>
          </a:p>
        </p:txBody>
      </p:sp>
      <p:sp>
        <p:nvSpPr>
          <p:cNvPr id="4" name="Content Placeholder 1"/>
          <p:cNvSpPr txBox="1">
            <a:spLocks/>
          </p:cNvSpPr>
          <p:nvPr/>
        </p:nvSpPr>
        <p:spPr bwMode="auto">
          <a:xfrm>
            <a:off x="457200" y="32004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3887" indent="-514350">
              <a:buFont typeface="+mj-lt"/>
              <a:buAutoNum type="arabicPeriod"/>
            </a:pPr>
            <a:endParaRPr lang="en-US" dirty="0" smtClean="0"/>
          </a:p>
        </p:txBody>
      </p:sp>
      <p:sp>
        <p:nvSpPr>
          <p:cNvPr id="5" name="Content Placeholder 4"/>
          <p:cNvSpPr>
            <a:spLocks noGrp="1"/>
          </p:cNvSpPr>
          <p:nvPr>
            <p:ph idx="1"/>
          </p:nvPr>
        </p:nvSpPr>
        <p:spPr>
          <a:xfrm>
            <a:off x="304800" y="937419"/>
            <a:ext cx="8382000" cy="4525962"/>
          </a:xfrm>
        </p:spPr>
        <p:txBody>
          <a:bodyPr/>
          <a:lstStyle/>
          <a:p>
            <a:pPr marL="109537" indent="0">
              <a:buNone/>
            </a:pPr>
            <a:r>
              <a:rPr lang="en-US" b="1" dirty="0" smtClean="0"/>
              <a:t>Special </a:t>
            </a:r>
            <a:r>
              <a:rPr lang="en-US" b="1" dirty="0"/>
              <a:t>Use Review</a:t>
            </a:r>
            <a:r>
              <a:rPr lang="en-US" dirty="0"/>
              <a:t> for all new oil and gas development in unincorporated Boulder County.</a:t>
            </a:r>
          </a:p>
          <a:p>
            <a:endParaRPr lang="en-US" sz="2000" b="1" dirty="0" smtClean="0"/>
          </a:p>
          <a:p>
            <a:r>
              <a:rPr lang="en-US" sz="2000" b="1" dirty="0" smtClean="0"/>
              <a:t>Comprehensive</a:t>
            </a:r>
            <a:r>
              <a:rPr lang="en-US" sz="2000" b="1" dirty="0"/>
              <a:t> </a:t>
            </a:r>
            <a:r>
              <a:rPr lang="en-US" sz="2000" dirty="0"/>
              <a:t>– </a:t>
            </a:r>
            <a:r>
              <a:rPr lang="en-US" sz="1400" dirty="0"/>
              <a:t>They ask for detailed information and plans from operators in order to fully evaluate impacts and assess site-specific circumstances related to each oil and gas development application. They ask for alternative site locations.</a:t>
            </a:r>
          </a:p>
          <a:p>
            <a:r>
              <a:rPr lang="en-US" sz="2000" b="1" dirty="0"/>
              <a:t>Inclusive</a:t>
            </a:r>
            <a:r>
              <a:rPr lang="en-US" sz="2000" dirty="0"/>
              <a:t> – </a:t>
            </a:r>
            <a:r>
              <a:rPr lang="en-US" sz="1400" dirty="0"/>
              <a:t>The regulations require extensive notice to surrounding landowners, provide multiple opportunities for public input, including a neighborhood meeting and public hearings in front of the Planning Commission and Board of County Commissioners.</a:t>
            </a:r>
          </a:p>
          <a:p>
            <a:r>
              <a:rPr lang="en-US" sz="2000" b="1" dirty="0"/>
              <a:t>Protective  </a:t>
            </a:r>
            <a:r>
              <a:rPr lang="en-US" sz="2000" dirty="0"/>
              <a:t>– </a:t>
            </a:r>
            <a:r>
              <a:rPr lang="en-US" sz="1400" dirty="0"/>
              <a:t>The regulations will closely scrutinize all proposed oil and gas development and hold operators to a high standard. The county will use 17 criteria to evaluate potential impacts on the surrounding area and the environment.</a:t>
            </a:r>
          </a:p>
          <a:p>
            <a:r>
              <a:rPr lang="en-US" sz="2000" b="1" dirty="0"/>
              <a:t>Specific</a:t>
            </a:r>
            <a:r>
              <a:rPr lang="en-US" sz="2000" dirty="0"/>
              <a:t> </a:t>
            </a:r>
            <a:r>
              <a:rPr lang="en-US" sz="1400" dirty="0"/>
              <a:t>– The regulations provide details on conditions of approval and mitigation measures that the county may impose to reduce the impacts on neighboring landowners and preserve the county land and environment.</a:t>
            </a:r>
          </a:p>
          <a:p>
            <a:r>
              <a:rPr lang="en-US" sz="2000" b="1" dirty="0"/>
              <a:t>Enforceable</a:t>
            </a:r>
            <a:r>
              <a:rPr lang="en-US" sz="2000" dirty="0"/>
              <a:t> – </a:t>
            </a:r>
            <a:r>
              <a:rPr lang="en-US" sz="1400" dirty="0"/>
              <a:t>all approved oil and gas development will be subject close monitoring and operators will be required to comply with all requirements and mitigation measures. </a:t>
            </a:r>
            <a:r>
              <a:rPr lang="en-US" dirty="0"/>
              <a:t/>
            </a:r>
            <a:br>
              <a:rPr lang="en-US" dirty="0"/>
            </a:br>
            <a:endParaRPr lang="en-US" dirty="0"/>
          </a:p>
        </p:txBody>
      </p:sp>
    </p:spTree>
    <p:extLst>
      <p:ext uri="{BB962C8B-B14F-4D97-AF65-F5344CB8AC3E}">
        <p14:creationId xmlns:p14="http://schemas.microsoft.com/office/powerpoint/2010/main" val="2554214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050"/>
            <a:ext cx="8229600" cy="1143000"/>
          </a:xfrm>
        </p:spPr>
        <p:txBody>
          <a:bodyPr>
            <a:normAutofit/>
          </a:bodyPr>
          <a:lstStyle/>
          <a:p>
            <a:r>
              <a:rPr lang="en-US" sz="3200" u="sng" dirty="0" smtClean="0"/>
              <a:t>Boulder County’s 2017 regulations</a:t>
            </a:r>
            <a:endParaRPr lang="en-US" sz="3200" u="sng" dirty="0"/>
          </a:p>
        </p:txBody>
      </p:sp>
      <p:sp>
        <p:nvSpPr>
          <p:cNvPr id="4" name="Content Placeholder 1"/>
          <p:cNvSpPr txBox="1">
            <a:spLocks/>
          </p:cNvSpPr>
          <p:nvPr/>
        </p:nvSpPr>
        <p:spPr bwMode="auto">
          <a:xfrm>
            <a:off x="457200" y="32004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3887" indent="-514350">
              <a:buFont typeface="+mj-lt"/>
              <a:buAutoNum type="arabicPeriod"/>
            </a:pPr>
            <a:endParaRPr lang="en-US" dirty="0" smtClean="0"/>
          </a:p>
        </p:txBody>
      </p:sp>
      <p:sp>
        <p:nvSpPr>
          <p:cNvPr id="5" name="Content Placeholder 4"/>
          <p:cNvSpPr>
            <a:spLocks noGrp="1"/>
          </p:cNvSpPr>
          <p:nvPr>
            <p:ph idx="1"/>
          </p:nvPr>
        </p:nvSpPr>
        <p:spPr>
          <a:xfrm>
            <a:off x="304800" y="937419"/>
            <a:ext cx="8534400" cy="4525962"/>
          </a:xfrm>
        </p:spPr>
        <p:txBody>
          <a:bodyPr/>
          <a:lstStyle/>
          <a:p>
            <a:pPr marL="109537" indent="0">
              <a:buNone/>
            </a:pPr>
            <a:r>
              <a:rPr lang="en-US" b="1" dirty="0" smtClean="0"/>
              <a:t>Some </a:t>
            </a:r>
            <a:r>
              <a:rPr lang="en-US" b="1" dirty="0"/>
              <a:t>of the more defining components new regulations include options for</a:t>
            </a:r>
            <a:r>
              <a:rPr lang="en-US" b="1" dirty="0" smtClean="0"/>
              <a:t>:</a:t>
            </a:r>
          </a:p>
          <a:p>
            <a:pPr marL="109537" indent="0">
              <a:buNone/>
            </a:pPr>
            <a:endParaRPr lang="en-US" sz="900" dirty="0"/>
          </a:p>
          <a:p>
            <a:pPr marL="566737" indent="-457200">
              <a:buFont typeface="+mj-lt"/>
              <a:buAutoNum type="arabicPeriod"/>
            </a:pPr>
            <a:r>
              <a:rPr lang="en-US" sz="2400" dirty="0"/>
              <a:t>Air quality monitoring</a:t>
            </a:r>
          </a:p>
          <a:p>
            <a:pPr marL="566737" indent="-457200">
              <a:buFont typeface="+mj-lt"/>
              <a:buAutoNum type="arabicPeriod"/>
            </a:pPr>
            <a:r>
              <a:rPr lang="en-US" sz="2400" dirty="0"/>
              <a:t>Hydrocarbon emissions control measures, including  use of infra-red cameras to detect and repair leaks of equipment used on the well site</a:t>
            </a:r>
          </a:p>
          <a:p>
            <a:pPr marL="566737" indent="-457200">
              <a:buFont typeface="+mj-lt"/>
              <a:buAutoNum type="arabicPeriod"/>
            </a:pPr>
            <a:r>
              <a:rPr lang="en-US" sz="2400" dirty="0"/>
              <a:t>Water well sampling and testing</a:t>
            </a:r>
          </a:p>
          <a:p>
            <a:pPr marL="566737" indent="-457200">
              <a:buFont typeface="+mj-lt"/>
              <a:buAutoNum type="arabicPeriod"/>
            </a:pPr>
            <a:r>
              <a:rPr lang="en-US" sz="2400" dirty="0"/>
              <a:t>Conditions of approval that will reduce impacts to the site/area/resources, including change in location, use of pipelines to reduce truck traffic, reduction of the number of wells, adjustment of pad dimensions, use of shared infrastructure, visual buffering/landscaping, etc</a:t>
            </a:r>
            <a:r>
              <a:rPr lang="en-US" sz="2400" dirty="0" smtClean="0"/>
              <a:t>.</a:t>
            </a:r>
            <a:endParaRPr lang="en-US" sz="2400" dirty="0"/>
          </a:p>
        </p:txBody>
      </p:sp>
    </p:spTree>
    <p:extLst>
      <p:ext uri="{BB962C8B-B14F-4D97-AF65-F5344CB8AC3E}">
        <p14:creationId xmlns:p14="http://schemas.microsoft.com/office/powerpoint/2010/main" val="2622723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050"/>
            <a:ext cx="8229600" cy="1143000"/>
          </a:xfrm>
        </p:spPr>
        <p:txBody>
          <a:bodyPr>
            <a:normAutofit/>
          </a:bodyPr>
          <a:lstStyle/>
          <a:p>
            <a:r>
              <a:rPr lang="en-US" sz="3200" u="sng" dirty="0" smtClean="0"/>
              <a:t>Boulder County’s 2017 regulations</a:t>
            </a:r>
            <a:endParaRPr lang="en-US" sz="3200" u="sng" dirty="0"/>
          </a:p>
        </p:txBody>
      </p:sp>
      <p:sp>
        <p:nvSpPr>
          <p:cNvPr id="4" name="Content Placeholder 1"/>
          <p:cNvSpPr txBox="1">
            <a:spLocks/>
          </p:cNvSpPr>
          <p:nvPr/>
        </p:nvSpPr>
        <p:spPr bwMode="auto">
          <a:xfrm>
            <a:off x="457200" y="32004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3887" indent="-514350">
              <a:buFont typeface="+mj-lt"/>
              <a:buAutoNum type="arabicPeriod"/>
            </a:pPr>
            <a:endParaRPr lang="en-US" dirty="0" smtClean="0"/>
          </a:p>
        </p:txBody>
      </p:sp>
      <p:sp>
        <p:nvSpPr>
          <p:cNvPr id="5" name="Content Placeholder 4"/>
          <p:cNvSpPr>
            <a:spLocks noGrp="1"/>
          </p:cNvSpPr>
          <p:nvPr>
            <p:ph idx="1"/>
          </p:nvPr>
        </p:nvSpPr>
        <p:spPr>
          <a:xfrm>
            <a:off x="304800" y="937419"/>
            <a:ext cx="8229600" cy="4525962"/>
          </a:xfrm>
        </p:spPr>
        <p:txBody>
          <a:bodyPr/>
          <a:lstStyle/>
          <a:p>
            <a:pPr marL="109537" indent="0">
              <a:buNone/>
            </a:pPr>
            <a:r>
              <a:rPr lang="en-US" b="1" dirty="0" smtClean="0"/>
              <a:t>Some </a:t>
            </a:r>
            <a:r>
              <a:rPr lang="en-US" b="1" dirty="0"/>
              <a:t>of the more defining components new regulations include options for</a:t>
            </a:r>
            <a:r>
              <a:rPr lang="en-US" b="1" dirty="0" smtClean="0"/>
              <a:t>:</a:t>
            </a:r>
          </a:p>
          <a:p>
            <a:pPr marL="109537" indent="0">
              <a:buNone/>
            </a:pPr>
            <a:endParaRPr lang="en-US" sz="900" dirty="0"/>
          </a:p>
          <a:p>
            <a:pPr marL="566737" indent="-457200">
              <a:buFont typeface="+mj-lt"/>
              <a:buAutoNum type="arabicPeriod" startAt="5"/>
            </a:pPr>
            <a:r>
              <a:rPr lang="en-US" sz="2400" dirty="0" smtClean="0"/>
              <a:t>Disruption </a:t>
            </a:r>
            <a:r>
              <a:rPr lang="en-US" sz="2400" dirty="0"/>
              <a:t>payments to surrounding occupants of residential structures who are affected by drilling activities – an operator would be required to pay the cost to rent  a replacement home  for the number of months construction and drilling take place, plus the cost to move away and back</a:t>
            </a:r>
          </a:p>
          <a:p>
            <a:pPr marL="566737" indent="-457200">
              <a:buFont typeface="+mj-lt"/>
              <a:buAutoNum type="arabicPeriod" startAt="5"/>
            </a:pPr>
            <a:r>
              <a:rPr lang="en-US" sz="2400" dirty="0"/>
              <a:t>Emergency preparedness and response plan</a:t>
            </a:r>
          </a:p>
          <a:p>
            <a:pPr marL="566737" indent="-457200">
              <a:buFont typeface="+mj-lt"/>
              <a:buAutoNum type="arabicPeriod" startAt="5"/>
            </a:pPr>
            <a:r>
              <a:rPr lang="en-US" sz="2400" dirty="0"/>
              <a:t>Reporting, monitoring, and inspections</a:t>
            </a:r>
            <a:r>
              <a:rPr lang="en-US" dirty="0"/>
              <a:t> </a:t>
            </a:r>
          </a:p>
          <a:p>
            <a:pPr marL="623887" indent="-514350">
              <a:buFont typeface="+mj-lt"/>
              <a:buAutoNum type="arabicPeriod" startAt="5"/>
            </a:pPr>
            <a:endParaRPr lang="en-US" sz="1600" dirty="0"/>
          </a:p>
          <a:p>
            <a:pPr marL="109537" indent="0">
              <a:buNone/>
            </a:pPr>
            <a:endParaRPr lang="en-US" dirty="0"/>
          </a:p>
        </p:txBody>
      </p:sp>
    </p:spTree>
    <p:extLst>
      <p:ext uri="{BB962C8B-B14F-4D97-AF65-F5344CB8AC3E}">
        <p14:creationId xmlns:p14="http://schemas.microsoft.com/office/powerpoint/2010/main" val="3232820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Limitation on number of wells (84 new wells)</a:t>
            </a:r>
          </a:p>
          <a:p>
            <a:pPr lvl="0"/>
            <a:r>
              <a:rPr lang="en-US" dirty="0"/>
              <a:t>P&amp;A more than 40 wells</a:t>
            </a:r>
          </a:p>
          <a:p>
            <a:pPr lvl="0"/>
            <a:r>
              <a:rPr lang="en-US" dirty="0"/>
              <a:t>Comprehensive Drilling Plan submitted with Form 2A (24 plans and exhibits)</a:t>
            </a:r>
          </a:p>
          <a:p>
            <a:pPr lvl="0"/>
            <a:r>
              <a:rPr lang="en-US" dirty="0"/>
              <a:t>Quiet fleet fracking technology</a:t>
            </a:r>
          </a:p>
          <a:p>
            <a:pPr lvl="0"/>
            <a:r>
              <a:rPr lang="en-US" dirty="0"/>
              <a:t>Use oil pipelines</a:t>
            </a:r>
          </a:p>
          <a:p>
            <a:pPr lvl="0"/>
            <a:r>
              <a:rPr lang="en-US" dirty="0"/>
              <a:t>Right to inspect (upon reasonable notice)</a:t>
            </a:r>
          </a:p>
          <a:p>
            <a:pPr lvl="0"/>
            <a:r>
              <a:rPr lang="en-US" dirty="0"/>
              <a:t>Prohibit use of problematic chemicals </a:t>
            </a:r>
          </a:p>
          <a:p>
            <a:pPr lvl="0"/>
            <a:r>
              <a:rPr lang="en-US" dirty="0"/>
              <a:t>All drilling and production equipment will be </a:t>
            </a:r>
            <a:r>
              <a:rPr lang="en-US" dirty="0" smtClean="0"/>
              <a:t>electric</a:t>
            </a:r>
            <a:endParaRPr lang="en-US" dirty="0"/>
          </a:p>
        </p:txBody>
      </p:sp>
      <p:sp>
        <p:nvSpPr>
          <p:cNvPr id="3" name="Title 2"/>
          <p:cNvSpPr>
            <a:spLocks noGrp="1"/>
          </p:cNvSpPr>
          <p:nvPr>
            <p:ph type="title"/>
          </p:nvPr>
        </p:nvSpPr>
        <p:spPr/>
        <p:txBody>
          <a:bodyPr>
            <a:normAutofit fontScale="90000"/>
          </a:bodyPr>
          <a:lstStyle/>
          <a:p>
            <a:r>
              <a:rPr lang="en-US" dirty="0" smtClean="0"/>
              <a:t>Broomfield Operator Agreement</a:t>
            </a:r>
            <a:endParaRPr lang="en-US" dirty="0"/>
          </a:p>
        </p:txBody>
      </p:sp>
    </p:spTree>
    <p:extLst>
      <p:ext uri="{BB962C8B-B14F-4D97-AF65-F5344CB8AC3E}">
        <p14:creationId xmlns:p14="http://schemas.microsoft.com/office/powerpoint/2010/main" val="4167972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Natural </a:t>
            </a:r>
            <a:r>
              <a:rPr lang="en-US" dirty="0"/>
              <a:t>gas fracking equipment</a:t>
            </a:r>
          </a:p>
          <a:p>
            <a:pPr lvl="0"/>
            <a:r>
              <a:rPr lang="en-US" dirty="0"/>
              <a:t>Best management practices for protection of air quality</a:t>
            </a:r>
          </a:p>
          <a:p>
            <a:pPr lvl="0"/>
            <a:r>
              <a:rPr lang="en-US" dirty="0"/>
              <a:t>$20,000 / year for annual air quality sampling</a:t>
            </a:r>
          </a:p>
          <a:p>
            <a:pPr lvl="0"/>
            <a:r>
              <a:rPr lang="en-US" dirty="0"/>
              <a:t>Water quality sampling – Baseline samples of ALL water sources within ½ mile!</a:t>
            </a:r>
          </a:p>
          <a:p>
            <a:pPr lvl="0"/>
            <a:r>
              <a:rPr lang="en-US" dirty="0"/>
              <a:t>Residential noise levels under Rule 802 during drilling and fracking - (high of 55 d(b) rather than 80d(b)) as measured 1,000 feet from sound walls. </a:t>
            </a:r>
          </a:p>
        </p:txBody>
      </p:sp>
      <p:sp>
        <p:nvSpPr>
          <p:cNvPr id="3" name="Title 2"/>
          <p:cNvSpPr>
            <a:spLocks noGrp="1"/>
          </p:cNvSpPr>
          <p:nvPr>
            <p:ph type="title"/>
          </p:nvPr>
        </p:nvSpPr>
        <p:spPr/>
        <p:txBody>
          <a:bodyPr>
            <a:normAutofit fontScale="90000"/>
          </a:bodyPr>
          <a:lstStyle/>
          <a:p>
            <a:r>
              <a:rPr lang="en-US" dirty="0" smtClean="0"/>
              <a:t>Broomfield Operator Agreement</a:t>
            </a:r>
            <a:endParaRPr lang="en-US" dirty="0"/>
          </a:p>
        </p:txBody>
      </p:sp>
    </p:spTree>
    <p:extLst>
      <p:ext uri="{BB962C8B-B14F-4D97-AF65-F5344CB8AC3E}">
        <p14:creationId xmlns:p14="http://schemas.microsoft.com/office/powerpoint/2010/main" val="39268549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22151</TotalTime>
  <Words>720</Words>
  <Application>Microsoft Macintosh PowerPoint</Application>
  <PresentationFormat>On-screen Show (4:3)</PresentationFormat>
  <Paragraphs>150</Paragraphs>
  <Slides>34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Calibri</vt:lpstr>
      <vt:lpstr>Cambria</vt:lpstr>
      <vt:lpstr>Helvetica Neue</vt:lpstr>
      <vt:lpstr>Lucida Sans Unicode</vt:lpstr>
      <vt:lpstr>Times New Roman</vt:lpstr>
      <vt:lpstr>Verdana</vt:lpstr>
      <vt:lpstr>Wingdings</vt:lpstr>
      <vt:lpstr>Wingdings 2</vt:lpstr>
      <vt:lpstr>Wingdings 3</vt:lpstr>
      <vt:lpstr>Arial</vt:lpstr>
      <vt:lpstr>Concourse</vt:lpstr>
      <vt:lpstr>Local Government  Land Use Tools for Oil and Gas  </vt:lpstr>
      <vt:lpstr>PowerPoint Presentation</vt:lpstr>
      <vt:lpstr>The Brighton Ordinance</vt:lpstr>
      <vt:lpstr>Boulder County’s 2017 regulations</vt:lpstr>
      <vt:lpstr>Boulder County’s 2017 regulations</vt:lpstr>
      <vt:lpstr>Boulder County’s 2017 regulations</vt:lpstr>
      <vt:lpstr>Boulder County’s 2017 regulations</vt:lpstr>
      <vt:lpstr>Broomfield Operator Agreement</vt:lpstr>
      <vt:lpstr>Broomfield Operator Agreement</vt:lpstr>
      <vt:lpstr>Broomfield Operator Agreement</vt:lpstr>
      <vt:lpstr>PowerPoint Presentation</vt:lpstr>
      <vt:lpstr>Negotiating MOUs </vt:lpstr>
      <vt:lpstr>PowerPoint Presentation</vt:lpstr>
      <vt:lpstr>Informal discussions of location Early notification of operator’s plans </vt:lpstr>
      <vt:lpstr>COGCC Rule 302.c – Registration and notice of five-year plans </vt:lpstr>
      <vt:lpstr>COGCC spacing applications </vt:lpstr>
      <vt:lpstr>PowerPoint Presentation</vt:lpstr>
      <vt:lpstr>Informal discussions of location Early notification of operator’s plans </vt:lpstr>
      <vt:lpstr>COGCC Setbacks- 600 series Rules</vt:lpstr>
      <vt:lpstr>PowerPoint Presentation</vt:lpstr>
      <vt:lpstr>PowerPoint Presentation</vt:lpstr>
      <vt:lpstr>Local Government Siting Tools</vt:lpstr>
      <vt:lpstr>COGCC Rule 604c.(2)E</vt:lpstr>
      <vt:lpstr>COGCC Rule 604c.(2)E</vt:lpstr>
      <vt:lpstr>COGCC Rule 604c.(2)E</vt:lpstr>
      <vt:lpstr>Great Western proposal in Windsor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dc:title>
  <dc:creator>John</dc:creator>
  <cp:lastModifiedBy>Kathryn Marie Mutz</cp:lastModifiedBy>
  <cp:revision>296</cp:revision>
  <cp:lastPrinted>2017-12-07T15:03:42Z</cp:lastPrinted>
  <dcterms:created xsi:type="dcterms:W3CDTF">2011-10-24T01:09:08Z</dcterms:created>
  <dcterms:modified xsi:type="dcterms:W3CDTF">2017-12-07T15:51:01Z</dcterms:modified>
</cp:coreProperties>
</file>