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54" r:id="rId2"/>
    <p:sldId id="294" r:id="rId3"/>
    <p:sldId id="360" r:id="rId4"/>
    <p:sldId id="355" r:id="rId5"/>
    <p:sldId id="356" r:id="rId6"/>
    <p:sldId id="357" r:id="rId7"/>
    <p:sldId id="359" r:id="rId8"/>
    <p:sldId id="358" r:id="rId9"/>
    <p:sldId id="346" r:id="rId10"/>
    <p:sldId id="347" r:id="rId11"/>
    <p:sldId id="332" r:id="rId12"/>
    <p:sldId id="295" r:id="rId13"/>
    <p:sldId id="336" r:id="rId14"/>
    <p:sldId id="330" r:id="rId15"/>
    <p:sldId id="320" r:id="rId16"/>
    <p:sldId id="321" r:id="rId17"/>
    <p:sldId id="337" r:id="rId18"/>
    <p:sldId id="334" r:id="rId19"/>
    <p:sldId id="340" r:id="rId20"/>
    <p:sldId id="348" r:id="rId21"/>
    <p:sldId id="338" r:id="rId22"/>
    <p:sldId id="352" r:id="rId23"/>
    <p:sldId id="344" r:id="rId24"/>
    <p:sldId id="296" r:id="rId25"/>
    <p:sldId id="362" r:id="rId26"/>
    <p:sldId id="363" r:id="rId27"/>
    <p:sldId id="364" r:id="rId28"/>
    <p:sldId id="361" r:id="rId29"/>
    <p:sldId id="373" r:id="rId30"/>
    <p:sldId id="365" r:id="rId31"/>
    <p:sldId id="366" r:id="rId32"/>
    <p:sldId id="367" r:id="rId33"/>
    <p:sldId id="368" r:id="rId34"/>
    <p:sldId id="369" r:id="rId35"/>
    <p:sldId id="371" r:id="rId36"/>
    <p:sldId id="372"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133" autoAdjust="0"/>
  </p:normalViewPr>
  <p:slideViewPr>
    <p:cSldViewPr>
      <p:cViewPr>
        <p:scale>
          <a:sx n="50" d="100"/>
          <a:sy n="50" d="100"/>
        </p:scale>
        <p:origin x="-1956"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607EB5F-E23D-504D-B0C2-382169C7B3A6}" type="datetimeFigureOut">
              <a:rPr lang="en-US"/>
              <a:pPr/>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8BEFB12-F2C0-C744-99CA-D00207E800B1}" type="slidenum">
              <a:rPr lang="en-US"/>
              <a:pPr/>
              <a:t>‹#›</a:t>
            </a:fld>
            <a:endParaRPr lang="en-US"/>
          </a:p>
        </p:txBody>
      </p:sp>
    </p:spTree>
    <p:extLst>
      <p:ext uri="{BB962C8B-B14F-4D97-AF65-F5344CB8AC3E}">
        <p14:creationId xmlns:p14="http://schemas.microsoft.com/office/powerpoint/2010/main" val="1424474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ilandgasbmps.org/bmpsearch.php"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CE45FA5-870E-DF48-A9AC-795615DEE3AD}" type="slidenum">
              <a:rPr lang="en-US">
                <a:latin typeface="Calibri" charset="0"/>
              </a:rPr>
              <a:pPr eaLnBrk="1" hangingPunct="1"/>
              <a:t>2</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mtClean="0">
                <a:latin typeface="Calibri" charset="0"/>
              </a:rPr>
              <a:t>The BMP database</a:t>
            </a:r>
            <a:r>
              <a:rPr lang="en-US" baseline="0" smtClean="0">
                <a:latin typeface="Calibri" charset="0"/>
              </a:rPr>
              <a:t> includes the following categories: air quality and emissions, aquatic and riparian values, community, cultural/historic, grazing &amp; agriculture, human health &amp; safety, land surface disturbance, noise, soils (conservation, pollutions, reclamation), vegetation, visual aesthetics, water quality and pollution, water quantity and rights, and wildlife.</a:t>
            </a:r>
            <a:endParaRPr lang="en-US" smtClean="0">
              <a:latin typeface="Calibri" charset="0"/>
            </a:endParaRPr>
          </a:p>
          <a:p>
            <a:endParaRPr lang="en-US"/>
          </a:p>
        </p:txBody>
      </p:sp>
      <p:sp>
        <p:nvSpPr>
          <p:cNvPr id="4" name="Slide Number Placeholder 3"/>
          <p:cNvSpPr>
            <a:spLocks noGrp="1"/>
          </p:cNvSpPr>
          <p:nvPr>
            <p:ph type="sldNum" sz="quarter" idx="10"/>
          </p:nvPr>
        </p:nvSpPr>
        <p:spPr/>
        <p:txBody>
          <a:bodyPr/>
          <a:lstStyle/>
          <a:p>
            <a:fld id="{58BEFB12-F2C0-C744-99CA-D00207E800B1}" type="slidenum">
              <a:rPr lang="en-US" smtClean="0"/>
              <a:pPr/>
              <a:t>14</a:t>
            </a:fld>
            <a:endParaRPr lang="en-US"/>
          </a:p>
        </p:txBody>
      </p:sp>
    </p:spTree>
    <p:extLst>
      <p:ext uri="{BB962C8B-B14F-4D97-AF65-F5344CB8AC3E}">
        <p14:creationId xmlns:p14="http://schemas.microsoft.com/office/powerpoint/2010/main" val="409843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8BEFB12-F2C0-C744-99CA-D00207E800B1}" type="slidenum">
              <a:rPr lang="en-US" smtClean="0"/>
              <a:pPr/>
              <a:t>15</a:t>
            </a:fld>
            <a:endParaRPr lang="en-US"/>
          </a:p>
        </p:txBody>
      </p:sp>
    </p:spTree>
    <p:extLst>
      <p:ext uri="{BB962C8B-B14F-4D97-AF65-F5344CB8AC3E}">
        <p14:creationId xmlns:p14="http://schemas.microsoft.com/office/powerpoint/2010/main" val="4258168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16</a:t>
            </a:fld>
            <a:endParaRPr lang="en-US"/>
          </a:p>
        </p:txBody>
      </p:sp>
    </p:spTree>
    <p:extLst>
      <p:ext uri="{BB962C8B-B14F-4D97-AF65-F5344CB8AC3E}">
        <p14:creationId xmlns:p14="http://schemas.microsoft.com/office/powerpoint/2010/main" val="274206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itchFamily="34" charset="-128"/>
              </a:rPr>
              <a:t>Links to Hydraulic fracturing page</a:t>
            </a:r>
          </a:p>
          <a:p>
            <a:r>
              <a:rPr lang="en-US" altLang="en-US" smtClean="0">
                <a:ea typeface="ＭＳ Ｐゴシック" pitchFamily="34" charset="-128"/>
              </a:rPr>
              <a:t>info on CBM</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CEB9DB5-2F85-48DB-951F-20CFA20D8A2B}" type="slidenum">
              <a:rPr lang="en-US" altLang="en-US" sz="1200">
                <a:latin typeface="Calibri" pitchFamily="34" charset="0"/>
              </a:rPr>
              <a:pPr eaLnBrk="1" hangingPunct="1"/>
              <a:t>17</a:t>
            </a:fld>
            <a:endParaRPr lang="en-US" altLang="en-US"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Public Health Law Research – Temple University</a:t>
            </a:r>
            <a:r>
              <a:rPr lang="en-US" sz="1200" kern="1200" baseline="0" dirty="0" smtClean="0">
                <a:solidFill>
                  <a:schemeClr val="tx1"/>
                </a:solidFill>
                <a:effectLst/>
                <a:latin typeface="+mn-lt"/>
                <a:ea typeface="ＭＳ Ｐゴシック" charset="0"/>
                <a:cs typeface="+mn-cs"/>
              </a:rPr>
              <a:t> – Robert Woods Johnson Foundation</a:t>
            </a:r>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18</a:t>
            </a:fld>
            <a:endParaRPr lang="en-US"/>
          </a:p>
        </p:txBody>
      </p:sp>
    </p:spTree>
    <p:extLst>
      <p:ext uri="{BB962C8B-B14F-4D97-AF65-F5344CB8AC3E}">
        <p14:creationId xmlns:p14="http://schemas.microsoft.com/office/powerpoint/2010/main" val="371729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Improved technology developments in directional drilling and hydraulic fracturing have resulted in a boom of oil and gas production nationwide. In fact, in October 2013, the U.S. Energy Information Administration announced that the United States would surpass Russia and Saudi Arabia as the world’s largest producer of oil and natural gas by the end of the year.  The boom has resulted in oil and gas development in regions unaccustomed to the industry as well as in regions that have a century-long relationship with oil and gas extraction.  However, directional drilling and hydraulic fracturing technologies pose potential water quality risks in regions where oil and gas activities are occurring through wastewater discharges, hydraulic fracturing fluid spills, improper casing/cementing, and other accidental spills. Rapid development of oil and gas wells, particularly in urban and suburban areas, coupled with the practice of hydraulic fracturing has sparked concern for water quality and an interest in laws designed to protect water quality.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charset="0"/>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We envision the water quality page as a resource that policymakers, local governments, regulated entities, and concerned citizens can use to inform themselves about the scope of laws and regulations of water quality issues arising from both conventional and unconventional oil and gas development.  </a:t>
            </a:r>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21</a:t>
            </a:fld>
            <a:endParaRPr lang="en-US"/>
          </a:p>
        </p:txBody>
      </p:sp>
    </p:spTree>
    <p:extLst>
      <p:ext uri="{BB962C8B-B14F-4D97-AF65-F5344CB8AC3E}">
        <p14:creationId xmlns:p14="http://schemas.microsoft.com/office/powerpoint/2010/main" val="2066565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0" dirty="0" smtClean="0">
                <a:solidFill>
                  <a:schemeClr val="tx1"/>
                </a:solidFill>
                <a:effectLst/>
                <a:latin typeface="+mn-lt"/>
                <a:ea typeface="ＭＳ Ｐゴシック" charset="0"/>
                <a:cs typeface="+mn-cs"/>
              </a:rPr>
              <a:t>Roll out Dec. 2-6.</a:t>
            </a:r>
            <a:endParaRPr lang="en-US" sz="1200" b="1" kern="1200" dirty="0" smtClean="0">
              <a:solidFill>
                <a:schemeClr val="tx1"/>
              </a:solidFill>
              <a:effectLst/>
              <a:latin typeface="+mn-lt"/>
              <a:ea typeface="ＭＳ Ｐゴシック" charset="0"/>
              <a:cs typeface="+mn-cs"/>
            </a:endParaRPr>
          </a:p>
          <a:p>
            <a:r>
              <a:rPr lang="en-US" sz="1200" kern="1200" dirty="0" smtClean="0">
                <a:solidFill>
                  <a:schemeClr val="tx1"/>
                </a:solidFill>
                <a:effectLst/>
                <a:latin typeface="+mn-lt"/>
                <a:ea typeface="ＭＳ Ｐゴシック" charset="0"/>
                <a:cs typeface="+mn-cs"/>
              </a:rPr>
              <a:t>Water Quality - Permitting, Design, &amp; Construction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Water Quality - Well Drilling</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Water Quality - Well Completion</a:t>
            </a:r>
          </a:p>
          <a:p>
            <a:r>
              <a:rPr lang="en-US" sz="1200" kern="1200" dirty="0" smtClean="0">
                <a:solidFill>
                  <a:schemeClr val="tx1"/>
                </a:solidFill>
                <a:effectLst/>
                <a:latin typeface="+mn-lt"/>
                <a:ea typeface="ＭＳ Ｐゴシック" charset="0"/>
                <a:cs typeface="+mn-cs"/>
              </a:rPr>
              <a:t>Water Quality - Production &amp; Operation</a:t>
            </a:r>
          </a:p>
          <a:p>
            <a:r>
              <a:rPr lang="en-US" sz="1200" kern="1200" dirty="0" smtClean="0">
                <a:solidFill>
                  <a:schemeClr val="tx1"/>
                </a:solidFill>
                <a:effectLst/>
                <a:latin typeface="+mn-lt"/>
                <a:ea typeface="ＭＳ Ｐゴシック" charset="0"/>
                <a:cs typeface="+mn-cs"/>
              </a:rPr>
              <a:t>Water Quality - Reclamation</a:t>
            </a:r>
          </a:p>
        </p:txBody>
      </p:sp>
      <p:sp>
        <p:nvSpPr>
          <p:cNvPr id="4" name="Slide Number Placeholder 3"/>
          <p:cNvSpPr>
            <a:spLocks noGrp="1"/>
          </p:cNvSpPr>
          <p:nvPr>
            <p:ph type="sldNum" sz="quarter" idx="10"/>
          </p:nvPr>
        </p:nvSpPr>
        <p:spPr/>
        <p:txBody>
          <a:bodyPr/>
          <a:lstStyle/>
          <a:p>
            <a:fld id="{58BEFB12-F2C0-C744-99CA-D00207E800B1}" type="slidenum">
              <a:rPr lang="en-US" smtClean="0"/>
              <a:pPr/>
              <a:t>22</a:t>
            </a:fld>
            <a:endParaRPr lang="en-US"/>
          </a:p>
        </p:txBody>
      </p:sp>
    </p:spTree>
    <p:extLst>
      <p:ext uri="{BB962C8B-B14F-4D97-AF65-F5344CB8AC3E}">
        <p14:creationId xmlns:p14="http://schemas.microsoft.com/office/powerpoint/2010/main" val="13113900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Statute:</a:t>
            </a:r>
            <a:r>
              <a:rPr lang="en-US" baseline="0" dirty="0" smtClean="0"/>
              <a:t> </a:t>
            </a:r>
            <a:r>
              <a:rPr lang="en-US" dirty="0" smtClean="0"/>
              <a:t>Recount automatic when difference is</a:t>
            </a:r>
            <a:r>
              <a:rPr lang="en-US" baseline="0" dirty="0" smtClean="0"/>
              <a:t> 0.5%.</a:t>
            </a:r>
          </a:p>
          <a:p>
            <a:r>
              <a:rPr lang="en-US" baseline="0" dirty="0" smtClean="0"/>
              <a:t>COGA spent roughly $900,000 opposing these initiatives. Proponents maybe $5,000.</a:t>
            </a:r>
          </a:p>
          <a:p>
            <a:r>
              <a:rPr lang="en-US" baseline="0" dirty="0" smtClean="0"/>
              <a:t>There will be an initiative to ban hydraulic fracturing in Colorado. Quite possibly on the 2014 ballot.</a:t>
            </a:r>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23</a:t>
            </a:fld>
            <a:endParaRPr lang="en-US"/>
          </a:p>
        </p:txBody>
      </p:sp>
    </p:spTree>
    <p:extLst>
      <p:ext uri="{BB962C8B-B14F-4D97-AF65-F5344CB8AC3E}">
        <p14:creationId xmlns:p14="http://schemas.microsoft.com/office/powerpoint/2010/main" val="1501037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5803837A-E746-F747-9CBE-5BA138CA84A5}" type="slidenum">
              <a:rPr lang="en-US">
                <a:latin typeface="Calibri" charset="0"/>
              </a:rPr>
              <a:pPr eaLnBrk="1" hangingPunct="1"/>
              <a:t>24</a:t>
            </a:fld>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2EBD2B07-DC1E-4D19-9DFB-F33529273976}" type="slidenum">
              <a:rPr lang="en-US" smtClean="0">
                <a:latin typeface="Times" charset="0"/>
              </a:rPr>
              <a:pPr>
                <a:defRPr/>
              </a:pPr>
              <a:t>25</a:t>
            </a:fld>
            <a:endParaRPr lang="en-US" smtClean="0">
              <a:latin typeface="Times" charset="0"/>
            </a:endParaRPr>
          </a:p>
        </p:txBody>
      </p:sp>
      <p:sp>
        <p:nvSpPr>
          <p:cNvPr id="757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57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October 4, 2013</a:t>
            </a:r>
          </a:p>
          <a:p>
            <a:endParaRPr lang="en-US" dirty="0" smtClean="0"/>
          </a:p>
          <a:p>
            <a:r>
              <a:rPr lang="en-US" dirty="0" smtClean="0"/>
              <a:t>The U.S. Energy Information Administration estimates that the United States will be the world's top producer of petroleum and natural gas hydrocarbons in 2013, surpassing Russia and Saudi Arabia. For the United States and Russia, total petroleum and natural gas hydrocarbon production, in energy content terms, is almost evenly split between petroleum and natural gas. Saudi Arabia's production, on the other hand, heavily favors petroleum.</a:t>
            </a:r>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3</a:t>
            </a:fld>
            <a:endParaRPr lang="en-US"/>
          </a:p>
        </p:txBody>
      </p:sp>
    </p:spTree>
    <p:extLst>
      <p:ext uri="{BB962C8B-B14F-4D97-AF65-F5344CB8AC3E}">
        <p14:creationId xmlns:p14="http://schemas.microsoft.com/office/powerpoint/2010/main" val="313338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defRPr/>
            </a:pPr>
            <a:fld id="{7BD1F81F-5407-4B92-98AF-E38B33EF08E7}" type="slidenum">
              <a:rPr lang="en-US" smtClean="0">
                <a:latin typeface="Times" charset="0"/>
              </a:rPr>
              <a:pPr>
                <a:defRPr/>
              </a:pPr>
              <a:t>27</a:t>
            </a:fld>
            <a:endParaRPr lang="en-US" smtClean="0">
              <a:latin typeface="Times"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In this Sept. 17, 2013 photo, a crude oil storage tank lies on its side in flood water along the South Platte River, in Weld County, Colo. Hundreds of natural gas and oil wells along with pipelines are shut down by flooding, as state and federal inspectors gauge the damage and look for potential contamination from inundated oil fields. (AP Photo/John </a:t>
            </a:r>
            <a:r>
              <a:rPr lang="en-US" i="1" dirty="0" err="1" smtClean="0"/>
              <a:t>Wark</a:t>
            </a:r>
            <a:r>
              <a:rPr lang="en-US" i="1" dirty="0" smtClean="0"/>
              <a:t>)</a:t>
            </a:r>
          </a:p>
          <a:p>
            <a:endParaRPr lang="en-US" i="1" dirty="0" smtClean="0"/>
          </a:p>
          <a:p>
            <a:r>
              <a:rPr lang="en-US" dirty="0" smtClean="0"/>
              <a:t/>
            </a:r>
            <a:br>
              <a:rPr lang="en-US" dirty="0" smtClean="0"/>
            </a:br>
            <a:r>
              <a:rPr lang="en-US" sz="1200" i="1" kern="1200" dirty="0" smtClean="0">
                <a:solidFill>
                  <a:schemeClr val="tx1"/>
                </a:solidFill>
                <a:effectLst/>
                <a:latin typeface="+mn-lt"/>
                <a:ea typeface="ＭＳ Ｐゴシック" charset="0"/>
                <a:cs typeface="+mn-cs"/>
              </a:rPr>
              <a:t>Above: Flooded wells in Weld County, Colorado. Photo courtesy of Jane </a:t>
            </a:r>
            <a:r>
              <a:rPr lang="en-US" sz="1200" i="1" kern="1200" dirty="0" err="1" smtClean="0">
                <a:solidFill>
                  <a:schemeClr val="tx1"/>
                </a:solidFill>
                <a:effectLst/>
                <a:latin typeface="+mn-lt"/>
                <a:ea typeface="ＭＳ Ｐゴシック" charset="0"/>
                <a:cs typeface="+mn-cs"/>
              </a:rPr>
              <a:t>Pargiter</a:t>
            </a:r>
            <a:r>
              <a:rPr lang="en-US" sz="1200" i="1" kern="1200" dirty="0" smtClean="0">
                <a:solidFill>
                  <a:schemeClr val="tx1"/>
                </a:solidFill>
                <a:effectLst/>
                <a:latin typeface="+mn-lt"/>
                <a:ea typeface="ＭＳ Ｐゴシック" charset="0"/>
                <a:cs typeface="+mn-cs"/>
              </a:rPr>
              <a:t>, </a:t>
            </a:r>
            <a:r>
              <a:rPr lang="en-US" sz="1200" i="1" kern="1200" dirty="0" err="1" smtClean="0">
                <a:solidFill>
                  <a:schemeClr val="tx1"/>
                </a:solidFill>
                <a:effectLst/>
                <a:latin typeface="+mn-lt"/>
                <a:ea typeface="ＭＳ Ｐゴシック" charset="0"/>
                <a:cs typeface="+mn-cs"/>
              </a:rPr>
              <a:t>EcoFlight</a:t>
            </a:r>
            <a:r>
              <a:rPr lang="en-US" sz="1200" i="1" kern="1200" dirty="0" smtClean="0">
                <a:solidFill>
                  <a:schemeClr val="tx1"/>
                </a:solidFill>
                <a:effectLst/>
                <a:latin typeface="+mn-lt"/>
                <a:ea typeface="ＭＳ Ｐゴシック" charset="0"/>
                <a:cs typeface="+mn-cs"/>
              </a:rPr>
              <a:t> </a:t>
            </a:r>
            <a:endParaRPr lang="en-US" i="1" dirty="0" smtClean="0"/>
          </a:p>
        </p:txBody>
      </p:sp>
      <p:sp>
        <p:nvSpPr>
          <p:cNvPr id="4" name="Slide Number Placeholder 3"/>
          <p:cNvSpPr>
            <a:spLocks noGrp="1"/>
          </p:cNvSpPr>
          <p:nvPr>
            <p:ph type="sldNum" sz="quarter" idx="10"/>
          </p:nvPr>
        </p:nvSpPr>
        <p:spPr/>
        <p:txBody>
          <a:bodyPr/>
          <a:lstStyle/>
          <a:p>
            <a:fld id="{58BEFB12-F2C0-C744-99CA-D00207E800B1}" type="slidenum">
              <a:rPr lang="en-US" smtClean="0"/>
              <a:pPr/>
              <a:t>28</a:t>
            </a:fld>
            <a:endParaRPr lang="en-US"/>
          </a:p>
        </p:txBody>
      </p:sp>
    </p:spTree>
    <p:extLst>
      <p:ext uri="{BB962C8B-B14F-4D97-AF65-F5344CB8AC3E}">
        <p14:creationId xmlns:p14="http://schemas.microsoft.com/office/powerpoint/2010/main" val="2529012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0F8973E-CEC6-439E-92A8-BB86554F6BD1}" type="slidenum">
              <a:rPr lang="en-US" smtClean="0"/>
              <a:pPr>
                <a:defRPr/>
              </a:pPr>
              <a:t>34</a:t>
            </a:fld>
            <a:endParaRPr lang="en-US"/>
          </a:p>
        </p:txBody>
      </p:sp>
    </p:spTree>
    <p:extLst>
      <p:ext uri="{BB962C8B-B14F-4D97-AF65-F5344CB8AC3E}">
        <p14:creationId xmlns:p14="http://schemas.microsoft.com/office/powerpoint/2010/main" val="1923653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Toxic Release Tracker is a summary of the Colorado Oil and Gas Commission’s (COGCC) spill database.</a:t>
            </a:r>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35</a:t>
            </a:fld>
            <a:endParaRPr lang="en-US"/>
          </a:p>
        </p:txBody>
      </p:sp>
    </p:spTree>
    <p:extLst>
      <p:ext uri="{BB962C8B-B14F-4D97-AF65-F5344CB8AC3E}">
        <p14:creationId xmlns:p14="http://schemas.microsoft.com/office/powerpoint/2010/main" val="845623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30-hour oil well leak on Feb. 11-12 east of Fort Collins was a “blowout” directly related to fracking, state documents show.</a:t>
            </a:r>
          </a:p>
          <a:p>
            <a:r>
              <a:rPr lang="en-US" dirty="0" smtClean="0"/>
              <a:t>The Colorado Oil and Gas Conservation Commission this week released inspector reports from the incident at PDC Energy’s </a:t>
            </a:r>
            <a:r>
              <a:rPr lang="en-US" dirty="0" err="1" smtClean="0"/>
              <a:t>Ochsner</a:t>
            </a:r>
            <a:r>
              <a:rPr lang="en-US" dirty="0" smtClean="0"/>
              <a:t> 50-441 well, which remains under investigation.</a:t>
            </a:r>
          </a:p>
          <a:p>
            <a:r>
              <a:rPr lang="en-US" dirty="0" smtClean="0"/>
              <a:t>The well head was damaged by falling equipment Feb. 11, causing oil-laden fracking </a:t>
            </a:r>
            <a:r>
              <a:rPr lang="en-US" dirty="0" err="1" smtClean="0"/>
              <a:t>flowback</a:t>
            </a:r>
            <a:r>
              <a:rPr lang="en-US" dirty="0" smtClean="0"/>
              <a:t> water to spew from the well at a rate of 20 barrels per hour.</a:t>
            </a:r>
          </a:p>
          <a:p>
            <a:r>
              <a:rPr lang="en-US" dirty="0" smtClean="0"/>
              <a:t>“Formation was over-pressured as the well was in a </a:t>
            </a:r>
            <a:r>
              <a:rPr lang="en-US" dirty="0" err="1" smtClean="0"/>
              <a:t>blownout</a:t>
            </a:r>
            <a:r>
              <a:rPr lang="en-US" dirty="0" smtClean="0"/>
              <a:t> condition from a previous </a:t>
            </a:r>
            <a:r>
              <a:rPr lang="en-US" dirty="0" err="1" smtClean="0"/>
              <a:t>frac</a:t>
            </a:r>
            <a:r>
              <a:rPr lang="en-US" dirty="0" smtClean="0"/>
              <a:t>,” the COGCC’s Feb. 11 inspection report says.</a:t>
            </a:r>
          </a:p>
          <a:p>
            <a:r>
              <a:rPr lang="en-US" dirty="0" smtClean="0"/>
              <a:t>By an inspector’s Feb. 14 visit to the site, the spill north of Windsor, which totaled 2,350 barrels, had mostly been cleaned.</a:t>
            </a:r>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36</a:t>
            </a:fld>
            <a:endParaRPr lang="en-US"/>
          </a:p>
        </p:txBody>
      </p:sp>
    </p:spTree>
    <p:extLst>
      <p:ext uri="{BB962C8B-B14F-4D97-AF65-F5344CB8AC3E}">
        <p14:creationId xmlns:p14="http://schemas.microsoft.com/office/powerpoint/2010/main" val="1988345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In 2011, when </a:t>
            </a:r>
            <a:r>
              <a:rPr lang="en-US" sz="1200" kern="1200" dirty="0" err="1" smtClean="0">
                <a:solidFill>
                  <a:schemeClr val="tx1"/>
                </a:solidFill>
                <a:effectLst/>
                <a:latin typeface="+mn-lt"/>
                <a:ea typeface="ＭＳ Ｐゴシック" charset="0"/>
                <a:cs typeface="+mn-cs"/>
              </a:rPr>
              <a:t>ProPublica</a:t>
            </a:r>
            <a:r>
              <a:rPr lang="en-US" sz="1200" kern="1200" dirty="0" smtClean="0">
                <a:solidFill>
                  <a:schemeClr val="tx1"/>
                </a:solidFill>
                <a:effectLst/>
                <a:latin typeface="+mn-lt"/>
                <a:ea typeface="ＭＳ Ｐゴシック" charset="0"/>
                <a:cs typeface="+mn-cs"/>
              </a:rPr>
              <a:t> first reported on the different health problems afflicting people living near gas drilling operations, only a handful of health studies had been published.  Three years later, the science is far from settled, but there is a growing body of research to consider.</a:t>
            </a:r>
          </a:p>
          <a:p>
            <a:r>
              <a:rPr lang="en-US" sz="1200" kern="1200" dirty="0" smtClean="0">
                <a:solidFill>
                  <a:schemeClr val="tx1"/>
                </a:solidFill>
                <a:effectLst/>
                <a:latin typeface="+mn-lt"/>
                <a:ea typeface="ＭＳ Ｐゴシック" charset="0"/>
                <a:cs typeface="+mn-cs"/>
              </a:rPr>
              <a:t>Below, </a:t>
            </a:r>
            <a:r>
              <a:rPr lang="en-US" sz="1200" kern="1200" dirty="0" err="1" smtClean="0">
                <a:solidFill>
                  <a:schemeClr val="tx1"/>
                </a:solidFill>
                <a:effectLst/>
                <a:latin typeface="+mn-lt"/>
                <a:ea typeface="ＭＳ Ｐゴシック" charset="0"/>
                <a:cs typeface="+mn-cs"/>
              </a:rPr>
              <a:t>ProPublica</a:t>
            </a:r>
            <a:r>
              <a:rPr lang="en-US" sz="1200" kern="1200" dirty="0" smtClean="0">
                <a:solidFill>
                  <a:schemeClr val="tx1"/>
                </a:solidFill>
                <a:effectLst/>
                <a:latin typeface="+mn-lt"/>
                <a:ea typeface="ＭＳ Ｐゴシック" charset="0"/>
                <a:cs typeface="+mn-cs"/>
              </a:rPr>
              <a:t> offers a survey of some of that work. The studies included are by no means a comprehensive review of the scientific literature. There are several others that characterize the chemicals in fracking fluids, air emissions and waste discharges. Some present results of community level surveys. </a:t>
            </a:r>
          </a:p>
          <a:p>
            <a:r>
              <a:rPr lang="en-US" sz="1200" kern="1200" dirty="0" smtClean="0">
                <a:solidFill>
                  <a:schemeClr val="tx1"/>
                </a:solidFill>
                <a:effectLst/>
                <a:latin typeface="+mn-lt"/>
                <a:ea typeface="ＭＳ Ｐゴシック" charset="0"/>
                <a:cs typeface="+mn-cs"/>
              </a:rPr>
              <a:t>Yet, a long-term systematic study of the adverse effects of gas drilling on communities has yet to be undertaken. Researchers have pointed to the scarcity of funding available for large-scale studies as a major obstacle in tackling the issue. </a:t>
            </a:r>
          </a:p>
          <a:p>
            <a:r>
              <a:rPr lang="en-US" sz="1200" kern="1200" dirty="0" smtClean="0">
                <a:solidFill>
                  <a:schemeClr val="tx1"/>
                </a:solidFill>
                <a:effectLst/>
                <a:latin typeface="+mn-lt"/>
                <a:ea typeface="ＭＳ Ｐゴシック" charset="0"/>
                <a:cs typeface="+mn-cs"/>
              </a:rPr>
              <a:t>A review of health-related studies published last month in </a:t>
            </a:r>
            <a:r>
              <a:rPr lang="en-US" sz="1200" i="1" kern="1200" dirty="0" smtClean="0">
                <a:solidFill>
                  <a:schemeClr val="tx1"/>
                </a:solidFill>
                <a:effectLst/>
                <a:latin typeface="+mn-lt"/>
                <a:ea typeface="ＭＳ Ｐゴシック" charset="0"/>
                <a:cs typeface="+mn-cs"/>
              </a:rPr>
              <a:t>Environmental Science &amp; Technology</a:t>
            </a:r>
            <a:r>
              <a:rPr lang="en-US" sz="1200" kern="1200" dirty="0" smtClean="0">
                <a:solidFill>
                  <a:schemeClr val="tx1"/>
                </a:solidFill>
                <a:effectLst/>
                <a:latin typeface="+mn-lt"/>
                <a:ea typeface="ＭＳ Ｐゴシック" charset="0"/>
                <a:cs typeface="+mn-cs"/>
              </a:rPr>
              <a:t> concluded that the current scientific literature puts forward “both substantial concerns and major uncertainties to address.” </a:t>
            </a:r>
          </a:p>
          <a:p>
            <a:r>
              <a:rPr lang="en-US" sz="1200" kern="1200" dirty="0" smtClean="0">
                <a:solidFill>
                  <a:schemeClr val="tx1"/>
                </a:solidFill>
                <a:effectLst/>
                <a:latin typeface="+mn-lt"/>
                <a:ea typeface="ＭＳ Ｐゴシック" charset="0"/>
                <a:cs typeface="+mn-cs"/>
              </a:rPr>
              <a:t>Still, for some, waiting for additional science to clarify those uncertainties before adopting more serious safeguards is misguided and dangerous. As a result, a number of researchers and local activists have been pushing for more aggressive oversight immediately. </a:t>
            </a:r>
          </a:p>
          <a:p>
            <a:r>
              <a:rPr lang="en-US" sz="1200" kern="1200" dirty="0" smtClean="0">
                <a:solidFill>
                  <a:schemeClr val="tx1"/>
                </a:solidFill>
                <a:effectLst/>
                <a:latin typeface="+mn-lt"/>
                <a:ea typeface="ＭＳ Ｐゴシック" charset="0"/>
                <a:cs typeface="+mn-cs"/>
              </a:rPr>
              <a:t>The industry, by and large, has regarded the studies done to date — a number of which claim to have found higher rates of illness among residents living close to drilling wells — as largely anecdotal and less than convincing.</a:t>
            </a:r>
          </a:p>
          <a:p>
            <a:r>
              <a:rPr lang="en-US" sz="1200" kern="1200" dirty="0" smtClean="0">
                <a:solidFill>
                  <a:schemeClr val="tx1"/>
                </a:solidFill>
                <a:effectLst/>
                <a:latin typeface="+mn-lt"/>
                <a:ea typeface="ＭＳ Ｐゴシック" charset="0"/>
                <a:cs typeface="+mn-cs"/>
              </a:rPr>
              <a:t>“The public health sector has been absent from this debate,” said Nadia </a:t>
            </a:r>
            <a:r>
              <a:rPr lang="en-US" sz="1200" kern="1200" dirty="0" err="1" smtClean="0">
                <a:solidFill>
                  <a:schemeClr val="tx1"/>
                </a:solidFill>
                <a:effectLst/>
                <a:latin typeface="+mn-lt"/>
                <a:ea typeface="ＭＳ Ｐゴシック" charset="0"/>
                <a:cs typeface="+mn-cs"/>
              </a:rPr>
              <a:t>Steinzor</a:t>
            </a:r>
            <a:r>
              <a:rPr lang="en-US" sz="1200" kern="1200" dirty="0" smtClean="0">
                <a:solidFill>
                  <a:schemeClr val="tx1"/>
                </a:solidFill>
                <a:effectLst/>
                <a:latin typeface="+mn-lt"/>
                <a:ea typeface="ＭＳ Ｐゴシック" charset="0"/>
                <a:cs typeface="+mn-cs"/>
              </a:rPr>
              <a:t>, a researcher on the Oil and Gas Accountability Project at the environmental nonprofit, Earthworks.</a:t>
            </a:r>
          </a:p>
          <a:p>
            <a:r>
              <a:rPr lang="en-US" sz="1200" kern="1200" dirty="0" smtClean="0">
                <a:solidFill>
                  <a:schemeClr val="tx1"/>
                </a:solidFill>
                <a:effectLst/>
                <a:latin typeface="+mn-lt"/>
                <a:ea typeface="ＭＳ Ｐゴシック" charset="0"/>
                <a:cs typeface="+mn-cs"/>
              </a:rPr>
              <a:t> </a:t>
            </a:r>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4</a:t>
            </a:fld>
            <a:endParaRPr lang="en-US"/>
          </a:p>
        </p:txBody>
      </p:sp>
    </p:spTree>
    <p:extLst>
      <p:ext uri="{BB962C8B-B14F-4D97-AF65-F5344CB8AC3E}">
        <p14:creationId xmlns:p14="http://schemas.microsoft.com/office/powerpoint/2010/main" val="17123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mn-cs"/>
              </a:rPr>
              <a:t>Potential Public Health Hazards, Exposures and Health Effects from Unconventional Natural Gas Development</a:t>
            </a:r>
          </a:p>
          <a:p>
            <a:r>
              <a:rPr lang="en-US" sz="1200" kern="1200" dirty="0" smtClean="0">
                <a:solidFill>
                  <a:schemeClr val="tx1"/>
                </a:solidFill>
                <a:effectLst/>
                <a:latin typeface="+mn-lt"/>
                <a:ea typeface="ＭＳ Ｐゴシック" charset="0"/>
                <a:cs typeface="+mn-cs"/>
              </a:rPr>
              <a:t>Environmental Science and Technology journal</a:t>
            </a:r>
          </a:p>
          <a:p>
            <a:r>
              <a:rPr lang="en-US" sz="1200" kern="1200" dirty="0" smtClean="0">
                <a:solidFill>
                  <a:schemeClr val="tx1"/>
                </a:solidFill>
                <a:effectLst/>
                <a:latin typeface="+mn-lt"/>
                <a:ea typeface="ＭＳ Ｐゴシック" charset="0"/>
                <a:cs typeface="+mn-cs"/>
              </a:rPr>
              <a:t>Feb. 24, 2014</a:t>
            </a:r>
          </a:p>
          <a:p>
            <a:r>
              <a:rPr lang="en-US" sz="1200" kern="1200" dirty="0" smtClean="0">
                <a:solidFill>
                  <a:schemeClr val="tx1"/>
                </a:solidFill>
                <a:effectLst/>
                <a:latin typeface="+mn-lt"/>
                <a:ea typeface="ＭＳ Ｐゴシック" charset="0"/>
                <a:cs typeface="+mn-cs"/>
              </a:rPr>
              <a:t>John L. </a:t>
            </a:r>
            <a:r>
              <a:rPr lang="en-US" sz="1200" kern="1200" dirty="0" err="1" smtClean="0">
                <a:solidFill>
                  <a:schemeClr val="tx1"/>
                </a:solidFill>
                <a:effectLst/>
                <a:latin typeface="+mn-lt"/>
                <a:ea typeface="ＭＳ Ｐゴシック" charset="0"/>
                <a:cs typeface="+mn-cs"/>
              </a:rPr>
              <a:t>Adgate</a:t>
            </a:r>
            <a:r>
              <a:rPr lang="en-US" sz="1200" kern="1200" dirty="0" smtClean="0">
                <a:solidFill>
                  <a:schemeClr val="tx1"/>
                </a:solidFill>
                <a:effectLst/>
                <a:latin typeface="+mn-lt"/>
                <a:ea typeface="ＭＳ Ｐゴシック" charset="0"/>
                <a:cs typeface="+mn-cs"/>
              </a:rPr>
              <a:t>, Bernard D. Goldstein, and Lisa M. McKenzie</a:t>
            </a:r>
          </a:p>
          <a:p>
            <a:r>
              <a:rPr lang="en-US" sz="1200" kern="1200" dirty="0" smtClean="0">
                <a:solidFill>
                  <a:schemeClr val="tx1"/>
                </a:solidFill>
                <a:effectLst/>
                <a:latin typeface="+mn-lt"/>
                <a:ea typeface="ＭＳ Ｐゴシック" charset="0"/>
                <a:cs typeface="+mn-cs"/>
              </a:rPr>
              <a:t> </a:t>
            </a:r>
          </a:p>
          <a:p>
            <a:r>
              <a:rPr lang="en-US" sz="1200" kern="1200" dirty="0" smtClean="0">
                <a:solidFill>
                  <a:schemeClr val="tx1"/>
                </a:solidFill>
                <a:effectLst/>
                <a:latin typeface="+mn-lt"/>
                <a:ea typeface="ＭＳ Ｐゴシック" charset="0"/>
                <a:cs typeface="+mn-cs"/>
              </a:rPr>
              <a:t>The rapid increase in unconventional natural gas development in the United States during the past decade has brought wells and related infrastructure closer to population centers. This review evaluates risks to public health from chemical and nonchemical stressors associated with unconventional natural gas, describes likely exposure pathways and potential health effects, and identifies major uncertainties to address with future research. The most important occupational stressors include mortality, exposure to hazardous materials and increased risk of industrial accidents. For communities near development and production sites the major stressors are air pollutants, ground and surface water contamination, truck traffic and noise pollution, accidents and malfunctions, and psychosocial stress associated with community change. </a:t>
            </a:r>
            <a:r>
              <a:rPr lang="en-US" sz="1200" b="1" u="sng" kern="1200" dirty="0" smtClean="0">
                <a:solidFill>
                  <a:schemeClr val="tx1"/>
                </a:solidFill>
                <a:effectLst/>
                <a:latin typeface="+mn-lt"/>
                <a:ea typeface="ＭＳ Ｐゴシック" charset="0"/>
                <a:cs typeface="+mn-cs"/>
              </a:rPr>
              <a:t>Despite broad public concern, no comprehensive population-based studies of the public health effects of unconventional natural gas operations exist. </a:t>
            </a:r>
            <a:r>
              <a:rPr lang="en-US" sz="1200" kern="1200" dirty="0" smtClean="0">
                <a:solidFill>
                  <a:schemeClr val="tx1"/>
                </a:solidFill>
                <a:effectLst/>
                <a:latin typeface="+mn-lt"/>
                <a:ea typeface="ＭＳ Ｐゴシック" charset="0"/>
                <a:cs typeface="+mn-cs"/>
              </a:rPr>
              <a:t>Major uncertainties are the unknown frequency and duration of human exposure, future extent of development, potential emission control and mitigation strategies, and a paucity of baseline data to enable substantive before and after comparisons for affected populations and environmental media. Overall, the current literature suggests that research needs to address these uncertainties before we can reasonably quantify the likelihood of occurrence or magnitude of adverse health effects associated with UNG production in workers and communities.</a:t>
            </a:r>
          </a:p>
          <a:p>
            <a:r>
              <a:rPr lang="en-US" sz="1200" kern="1200" dirty="0" smtClean="0">
                <a:solidFill>
                  <a:schemeClr val="tx1"/>
                </a:solidFill>
                <a:effectLst/>
                <a:latin typeface="+mn-lt"/>
                <a:ea typeface="ＭＳ Ｐゴシック" charset="0"/>
                <a:cs typeface="+mn-cs"/>
              </a:rPr>
              <a:t> </a:t>
            </a:r>
          </a:p>
          <a:p>
            <a:r>
              <a:rPr lang="en-US" sz="1200" kern="1200" dirty="0" smtClean="0">
                <a:solidFill>
                  <a:schemeClr val="tx1"/>
                </a:solidFill>
                <a:effectLst/>
                <a:latin typeface="+mn-lt"/>
                <a:ea typeface="ＭＳ Ｐゴシック" charset="0"/>
                <a:cs typeface="+mn-cs"/>
              </a:rPr>
              <a:t>John and Lisa are from the University of Colorado School of Public Health</a:t>
            </a:r>
          </a:p>
          <a:p>
            <a:r>
              <a:rPr lang="en-US" sz="1200" kern="1200" dirty="0" smtClean="0">
                <a:solidFill>
                  <a:schemeClr val="tx1"/>
                </a:solidFill>
                <a:effectLst/>
                <a:latin typeface="+mn-lt"/>
                <a:ea typeface="ＭＳ Ｐゴシック" charset="0"/>
                <a:cs typeface="+mn-cs"/>
              </a:rPr>
              <a:t>Bernard is with the Graduate School of Public Health at the University of Pittsburgh</a:t>
            </a:r>
            <a:endParaRPr lang="en-US" sz="1200" kern="1200" dirty="0">
              <a:solidFill>
                <a:schemeClr val="tx1"/>
              </a:solidFill>
              <a:effectLst/>
              <a:latin typeface="+mn-lt"/>
              <a:ea typeface="ＭＳ Ｐゴシック" charset="0"/>
              <a:cs typeface="+mn-cs"/>
            </a:endParaRPr>
          </a:p>
        </p:txBody>
      </p:sp>
      <p:sp>
        <p:nvSpPr>
          <p:cNvPr id="4" name="Slide Number Placeholder 3"/>
          <p:cNvSpPr>
            <a:spLocks noGrp="1"/>
          </p:cNvSpPr>
          <p:nvPr>
            <p:ph type="sldNum" sz="quarter" idx="10"/>
          </p:nvPr>
        </p:nvSpPr>
        <p:spPr/>
        <p:txBody>
          <a:bodyPr/>
          <a:lstStyle/>
          <a:p>
            <a:fld id="{58BEFB12-F2C0-C744-99CA-D00207E800B1}" type="slidenum">
              <a:rPr lang="en-US" smtClean="0"/>
              <a:pPr/>
              <a:t>5</a:t>
            </a:fld>
            <a:endParaRPr lang="en-US"/>
          </a:p>
        </p:txBody>
      </p:sp>
    </p:spTree>
    <p:extLst>
      <p:ext uri="{BB962C8B-B14F-4D97-AF65-F5344CB8AC3E}">
        <p14:creationId xmlns:p14="http://schemas.microsoft.com/office/powerpoint/2010/main" val="129511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The University</a:t>
            </a:r>
            <a:r>
              <a:rPr lang="en-US" sz="1200" kern="1200" baseline="0" dirty="0" smtClean="0">
                <a:solidFill>
                  <a:schemeClr val="tx1"/>
                </a:solidFill>
                <a:effectLst/>
                <a:latin typeface="+mn-lt"/>
                <a:ea typeface="ＭＳ Ｐゴシック" charset="0"/>
                <a:cs typeface="+mn-cs"/>
              </a:rPr>
              <a:t> of Texas at Austin’s Energy Poll group conducts energy surveys twice a year. </a:t>
            </a:r>
            <a:r>
              <a:rPr lang="en-US" sz="1200" kern="1200" dirty="0" smtClean="0">
                <a:solidFill>
                  <a:schemeClr val="tx1"/>
                </a:solidFill>
                <a:effectLst/>
                <a:latin typeface="+mn-lt"/>
                <a:ea typeface="ＭＳ Ｐゴシック" charset="0"/>
                <a:cs typeface="+mn-cs"/>
              </a:rPr>
              <a:t>The survey of consumer perspectives on energy, conducted Sept. 5–23, 2013, shows mixed views on the recent surge in domestic natural gas production, largely made possible by the widespread use of hydraulic fracturing in tandem with horizontal drilling. Among the 40 percent of Americans who say they are familiar with the technology, only 38 percent support hydraulic fracturing, down from 45 percent six months ago.</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Americans fare poorly when it comes to general energy literacy. Fifty-eight percent think that the nation’s largest foreign supplier of oil is Saudi Arabia, while just 13 percent chose the correct answer, Canada. Thirty-one percent say they are knowledgeable about how energy is produced, delivered and used, but less than half (46 percent) of this group correctly chose Canada as our largest foreign supplier of oil. Responses also varied widely by gender, with 44 percent of men and 20 percent of women describing themselves as knowledgeable about energy.</a:t>
            </a:r>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6</a:t>
            </a:fld>
            <a:endParaRPr lang="en-US"/>
          </a:p>
        </p:txBody>
      </p:sp>
    </p:spTree>
    <p:extLst>
      <p:ext uri="{BB962C8B-B14F-4D97-AF65-F5344CB8AC3E}">
        <p14:creationId xmlns:p14="http://schemas.microsoft.com/office/powerpoint/2010/main" val="841709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2117</a:t>
            </a:r>
            <a:r>
              <a:rPr lang="en-US" baseline="0" dirty="0" smtClean="0"/>
              <a:t> Respondents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charset="0"/>
                <a:cs typeface="+mn-cs"/>
              </a:rPr>
              <a:t>The survey of consumer perspectives on energy, conducted Sept. 5–23, 2013, shows mixed views on the recent surge in domestic natural gas production, largely made possible by the widespread use of hydraulic fracturing in tandem with horizontal drilling. Among the 40 percent of Americans who say they are familiar with the technology, only 38 percent support hydraulic fracturing, down from 45 percent six months ago.</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7</a:t>
            </a:fld>
            <a:endParaRPr lang="en-US"/>
          </a:p>
        </p:txBody>
      </p:sp>
    </p:spTree>
    <p:extLst>
      <p:ext uri="{BB962C8B-B14F-4D97-AF65-F5344CB8AC3E}">
        <p14:creationId xmlns:p14="http://schemas.microsoft.com/office/powerpoint/2010/main" val="910511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a:t>
            </a:r>
            <a:r>
              <a:rPr lang="en-US" baseline="0" dirty="0" smtClean="0"/>
              <a:t> the Energy Poll, people are looking to the scientific community to provide impartial information about hydraulic fracturing.</a:t>
            </a:r>
          </a:p>
          <a:p>
            <a:endParaRPr lang="en-US" baseline="0" dirty="0" smtClean="0"/>
          </a:p>
          <a:p>
            <a:r>
              <a:rPr lang="en-US" baseline="0" dirty="0" smtClean="0"/>
              <a:t>The middle peddle on the floorboard of your car, or at least the cars, I grew up with, is the brake pedal.  You have communities that are either unaccustomed to oil and gas production or maybe they’re accustomed to it, but not the current pace, looking to tap the brakes.  Communities above the Marcellus in the Northeast, the Niobrara along Colorado’s Front Range, and the Barnett with Dallas and Fort Worth.</a:t>
            </a:r>
          </a:p>
          <a:p>
            <a:endParaRPr lang="en-US" baseline="0" dirty="0" smtClean="0"/>
          </a:p>
          <a:p>
            <a:r>
              <a:rPr lang="en-US" baseline="0" dirty="0" smtClean="0"/>
              <a:t>But if you look at the indicators such as oil and gas production levels, applications for permits to drill, and numbers of drill rigs, at the risk of prolonging a metaphor, the industry is punching the gas pedal.</a:t>
            </a:r>
          </a:p>
          <a:p>
            <a:endParaRPr lang="en-US" baseline="0" dirty="0" smtClean="0"/>
          </a:p>
          <a:p>
            <a:r>
              <a:rPr lang="en-US" baseline="0" dirty="0" smtClean="0"/>
              <a:t>So there’s a tension out there.</a:t>
            </a:r>
            <a:endParaRPr lang="en-US" dirty="0"/>
          </a:p>
        </p:txBody>
      </p:sp>
      <p:sp>
        <p:nvSpPr>
          <p:cNvPr id="4" name="Slide Number Placeholder 3"/>
          <p:cNvSpPr>
            <a:spLocks noGrp="1"/>
          </p:cNvSpPr>
          <p:nvPr>
            <p:ph type="sldNum" sz="quarter" idx="10"/>
          </p:nvPr>
        </p:nvSpPr>
        <p:spPr/>
        <p:txBody>
          <a:bodyPr/>
          <a:lstStyle/>
          <a:p>
            <a:fld id="{58BEFB12-F2C0-C744-99CA-D00207E800B1}" type="slidenum">
              <a:rPr lang="en-US" smtClean="0"/>
              <a:pPr/>
              <a:t>8</a:t>
            </a:fld>
            <a:endParaRPr lang="en-US"/>
          </a:p>
        </p:txBody>
      </p:sp>
    </p:spTree>
    <p:extLst>
      <p:ext uri="{BB962C8B-B14F-4D97-AF65-F5344CB8AC3E}">
        <p14:creationId xmlns:p14="http://schemas.microsoft.com/office/powerpoint/2010/main" val="135401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Source: definition from BLM website. http://www.blm.gov/wo/st/en/prog/energy/oil_and_gas/best_management_practices.html</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8C2FE9E-E7DD-3548-807A-9731CC6BBA6B}" type="slidenum">
              <a:rPr lang="en-US">
                <a:latin typeface="Calibri" charset="0"/>
              </a:rPr>
              <a:pPr eaLnBrk="1" hangingPunct="1"/>
              <a:t>11</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t>The focus of this website is a </a:t>
            </a:r>
            <a:r>
              <a:rPr lang="en-US" dirty="0" smtClean="0">
                <a:hlinkClick r:id="rId3"/>
              </a:rPr>
              <a:t>searchable database</a:t>
            </a:r>
            <a:r>
              <a:rPr lang="en-US" dirty="0" smtClean="0"/>
              <a:t> addressing surface resources affected by oil and gas development. The database includes both mandatory and voluntary Best Management Practices currently in use or recommended for responsible resource management in the states of Colorado, Montana, New Mexico, Utah, and Wyoming.</a:t>
            </a:r>
          </a:p>
          <a:p>
            <a:pPr eaLnBrk="1" hangingPunct="1">
              <a:spcBef>
                <a:spcPct val="0"/>
              </a:spcBef>
            </a:pPr>
            <a:endParaRPr lang="en-US" dirty="0" smtClean="0">
              <a:latin typeface="Calibri" charset="0"/>
            </a:endParaRPr>
          </a:p>
          <a:p>
            <a:pPr eaLnBrk="1" hangingPunct="1">
              <a:spcBef>
                <a:spcPct val="0"/>
              </a:spcBef>
            </a:pPr>
            <a:r>
              <a:rPr lang="en-US" dirty="0" smtClean="0">
                <a:latin typeface="Calibri" charset="0"/>
              </a:rPr>
              <a:t>The BMP database</a:t>
            </a:r>
            <a:r>
              <a:rPr lang="en-US" baseline="0" dirty="0" smtClean="0">
                <a:latin typeface="Calibri" charset="0"/>
              </a:rPr>
              <a:t> includes the following categories: air quality and emissions, aquatic and riparian values, community, cultural/historic, grazing &amp; agriculture, human health &amp; safety, land surface disturbance, noise, soils (conservation, pollutions, reclamation), vegetation, visual aesthetics, water quality and pollution, water quantity and rights, and wildlife.</a:t>
            </a:r>
            <a:endParaRPr lang="en-US" dirty="0">
              <a:latin typeface="Calibri"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30B0A58-1C09-A24A-82BD-E7C54B8F37A8}" type="slidenum">
              <a:rPr lang="en-US">
                <a:latin typeface="Calibri" charset="0"/>
              </a:rPr>
              <a:pPr eaLnBrk="1" hangingPunct="1"/>
              <a:t>12</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5445170-D527-0B46-BC26-EFEADD565F5C}" type="datetimeFigureOut">
              <a:rPr lang="en-US"/>
              <a:pPr/>
              <a:t>3/24/2014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39CB25-D812-FB48-A676-39F636DB8443}" type="slidenum">
              <a:rPr lang="en-US"/>
              <a:pPr/>
              <a:t>‹#›</a:t>
            </a:fld>
            <a:endParaRPr lang="en-US"/>
          </a:p>
        </p:txBody>
      </p:sp>
    </p:spTree>
    <p:extLst>
      <p:ext uri="{BB962C8B-B14F-4D97-AF65-F5344CB8AC3E}">
        <p14:creationId xmlns:p14="http://schemas.microsoft.com/office/powerpoint/2010/main" val="269328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514C594-374C-3C44-90D8-7B60B6D68351}" type="datetimeFigureOut">
              <a:rPr lang="en-US"/>
              <a:pPr/>
              <a:t>3/24/2014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C2EAA73-4249-8844-9C4A-BC84FF041950}" type="slidenum">
              <a:rPr lang="en-US"/>
              <a:pPr/>
              <a:t>‹#›</a:t>
            </a:fld>
            <a:endParaRPr lang="en-US"/>
          </a:p>
        </p:txBody>
      </p:sp>
    </p:spTree>
    <p:extLst>
      <p:ext uri="{BB962C8B-B14F-4D97-AF65-F5344CB8AC3E}">
        <p14:creationId xmlns:p14="http://schemas.microsoft.com/office/powerpoint/2010/main" val="3244766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FB1A0DC-6AA7-A345-BDB8-E9C9EFFD5726}" type="datetimeFigureOut">
              <a:rPr lang="en-US"/>
              <a:pPr/>
              <a:t>3/24/2014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563508F-088B-6845-A4E6-B1B44BF26C03}" type="slidenum">
              <a:rPr lang="en-US"/>
              <a:pPr/>
              <a:t>‹#›</a:t>
            </a:fld>
            <a:endParaRPr lang="en-US"/>
          </a:p>
        </p:txBody>
      </p:sp>
    </p:spTree>
    <p:extLst>
      <p:ext uri="{BB962C8B-B14F-4D97-AF65-F5344CB8AC3E}">
        <p14:creationId xmlns:p14="http://schemas.microsoft.com/office/powerpoint/2010/main" val="2619985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114800"/>
            <a:ext cx="8229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807B322-43C2-4FC9-8272-0D4F1A1A5C8E}" type="slidenum">
              <a:rPr lang="en-US"/>
              <a:pPr>
                <a:defRPr/>
              </a:pPr>
              <a:t>‹#›</a:t>
            </a:fld>
            <a:endParaRPr lang="en-US" dirty="0"/>
          </a:p>
        </p:txBody>
      </p:sp>
    </p:spTree>
    <p:extLst>
      <p:ext uri="{BB962C8B-B14F-4D97-AF65-F5344CB8AC3E}">
        <p14:creationId xmlns:p14="http://schemas.microsoft.com/office/powerpoint/2010/main" val="30828023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4826AB8-29D6-CB40-899D-4E1A2F38E26A}" type="datetimeFigureOut">
              <a:rPr lang="en-US"/>
              <a:pPr/>
              <a:t>3/24/2014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4D9B864-DA1E-2449-9368-3BB94550F926}" type="slidenum">
              <a:rPr lang="en-US"/>
              <a:pPr/>
              <a:t>‹#›</a:t>
            </a:fld>
            <a:endParaRPr lang="en-US"/>
          </a:p>
        </p:txBody>
      </p:sp>
    </p:spTree>
    <p:extLst>
      <p:ext uri="{BB962C8B-B14F-4D97-AF65-F5344CB8AC3E}">
        <p14:creationId xmlns:p14="http://schemas.microsoft.com/office/powerpoint/2010/main" val="4072308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9F416D2-8389-664F-9D06-423C6FD1D352}" type="datetimeFigureOut">
              <a:rPr lang="en-US"/>
              <a:pPr/>
              <a:t>3/24/2014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9E5774-A9DE-FE41-9DFE-9D0E812EFA76}" type="slidenum">
              <a:rPr lang="en-US"/>
              <a:pPr/>
              <a:t>‹#›</a:t>
            </a:fld>
            <a:endParaRPr lang="en-US"/>
          </a:p>
        </p:txBody>
      </p:sp>
    </p:spTree>
    <p:extLst>
      <p:ext uri="{BB962C8B-B14F-4D97-AF65-F5344CB8AC3E}">
        <p14:creationId xmlns:p14="http://schemas.microsoft.com/office/powerpoint/2010/main" val="184809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2045F2D6-DAED-6444-8A26-0650F3240E88}" type="datetimeFigureOut">
              <a:rPr lang="en-US"/>
              <a:pPr/>
              <a:t>3/24/2014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371C538-DEC7-F845-A7AA-1307D4316115}" type="slidenum">
              <a:rPr lang="en-US"/>
              <a:pPr/>
              <a:t>‹#›</a:t>
            </a:fld>
            <a:endParaRPr lang="en-US"/>
          </a:p>
        </p:txBody>
      </p:sp>
    </p:spTree>
    <p:extLst>
      <p:ext uri="{BB962C8B-B14F-4D97-AF65-F5344CB8AC3E}">
        <p14:creationId xmlns:p14="http://schemas.microsoft.com/office/powerpoint/2010/main" val="3969495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9335627-1A81-1043-AC22-CB8E16CD66A6}" type="datetimeFigureOut">
              <a:rPr lang="en-US"/>
              <a:pPr/>
              <a:t>3/24/2014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1F5C187-BD5F-854D-8F48-AD6D4D25A5F4}" type="slidenum">
              <a:rPr lang="en-US"/>
              <a:pPr/>
              <a:t>‹#›</a:t>
            </a:fld>
            <a:endParaRPr lang="en-US"/>
          </a:p>
        </p:txBody>
      </p:sp>
    </p:spTree>
    <p:extLst>
      <p:ext uri="{BB962C8B-B14F-4D97-AF65-F5344CB8AC3E}">
        <p14:creationId xmlns:p14="http://schemas.microsoft.com/office/powerpoint/2010/main" val="3223483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081E424-6706-E143-BD9E-7771A856E56E}" type="datetimeFigureOut">
              <a:rPr lang="en-US"/>
              <a:pPr/>
              <a:t>3/24/2014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1699B3F-FF0B-2B4D-85FA-E3A4A039751D}" type="slidenum">
              <a:rPr lang="en-US"/>
              <a:pPr/>
              <a:t>‹#›</a:t>
            </a:fld>
            <a:endParaRPr lang="en-US"/>
          </a:p>
        </p:txBody>
      </p:sp>
    </p:spTree>
    <p:extLst>
      <p:ext uri="{BB962C8B-B14F-4D97-AF65-F5344CB8AC3E}">
        <p14:creationId xmlns:p14="http://schemas.microsoft.com/office/powerpoint/2010/main" val="2382135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725F2B2-84A3-5043-965B-BF1697462ADA}" type="datetimeFigureOut">
              <a:rPr lang="en-US"/>
              <a:pPr/>
              <a:t>3/24/2014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A7568D3-7BD9-1B4D-96CA-3F93F19D4B64}" type="slidenum">
              <a:rPr lang="en-US"/>
              <a:pPr/>
              <a:t>‹#›</a:t>
            </a:fld>
            <a:endParaRPr lang="en-US"/>
          </a:p>
        </p:txBody>
      </p:sp>
    </p:spTree>
    <p:extLst>
      <p:ext uri="{BB962C8B-B14F-4D97-AF65-F5344CB8AC3E}">
        <p14:creationId xmlns:p14="http://schemas.microsoft.com/office/powerpoint/2010/main" val="748427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370FD8CD-061E-124B-8354-8CE4EB386CAE}" type="datetimeFigureOut">
              <a:rPr lang="en-US"/>
              <a:pPr/>
              <a:t>3/24/2014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D2BF7E7-4A97-E648-A433-4A1FDC7CF614}" type="slidenum">
              <a:rPr lang="en-US"/>
              <a:pPr/>
              <a:t>‹#›</a:t>
            </a:fld>
            <a:endParaRPr lang="en-US"/>
          </a:p>
        </p:txBody>
      </p:sp>
    </p:spTree>
    <p:extLst>
      <p:ext uri="{BB962C8B-B14F-4D97-AF65-F5344CB8AC3E}">
        <p14:creationId xmlns:p14="http://schemas.microsoft.com/office/powerpoint/2010/main" val="650062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B7E3CBF-9191-774E-97AF-B4D4530DE568}" type="datetimeFigureOut">
              <a:rPr lang="en-US"/>
              <a:pPr/>
              <a:t>3/24/2014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E69BAD1-3A38-5645-8E33-571A75EEB2FD}" type="slidenum">
              <a:rPr lang="en-US"/>
              <a:pPr/>
              <a:t>‹#›</a:t>
            </a:fld>
            <a:endParaRPr lang="en-US"/>
          </a:p>
        </p:txBody>
      </p:sp>
    </p:spTree>
    <p:extLst>
      <p:ext uri="{BB962C8B-B14F-4D97-AF65-F5344CB8AC3E}">
        <p14:creationId xmlns:p14="http://schemas.microsoft.com/office/powerpoint/2010/main" val="3768062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93F4DD4B-1B9D-064E-8077-BA5AD290014F}" type="datetimeFigureOut">
              <a:rPr lang="en-US"/>
              <a:pPr/>
              <a:t>3/24/2014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7DE482B1-88A6-B94C-80F8-5990BA81D18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www.oilandgasbmps.org"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14.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hyperlink" Target="http://www.lawatlas.org/oilandgas" TargetMode="Externa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oilandgasbmps.org/" TargetMode="External"/><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mailto:Kathryn.Mutz@colorado.edu" TargetMode="External"/><Relationship Id="rId5" Type="http://schemas.openxmlformats.org/officeDocument/2006/relationships/hyperlink" Target="mailto:matthewsamelson@gmail.com" TargetMode="External"/><Relationship Id="rId4" Type="http://schemas.openxmlformats.org/officeDocument/2006/relationships/hyperlink" Target="http://www.lawatlas.org/oilandgas" TargetMode="External"/><Relationship Id="rId9"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oilandgasbmps.org/"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lawatlas.org/oilandg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1219200" y="2667000"/>
            <a:ext cx="7010400" cy="2209800"/>
          </a:xfrm>
          <a:extLst/>
        </p:spPr>
        <p:txBody>
          <a:bodyPr/>
          <a:lstStyle/>
          <a:p>
            <a:pPr fontAlgn="auto">
              <a:spcBef>
                <a:spcPts val="0"/>
              </a:spcBef>
              <a:spcAft>
                <a:spcPts val="0"/>
              </a:spcAft>
              <a:defRPr/>
            </a:pPr>
            <a:r>
              <a:rPr lang="en-US" sz="28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Best Management </a:t>
            </a:r>
            <a:r>
              <a:rPr lang="en-US" sz="28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Practices for Oil </a:t>
            </a:r>
            <a:r>
              <a:rPr lang="en-US" sz="28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and Gas Development </a:t>
            </a:r>
            <a:r>
              <a:rPr lang="en-US" sz="28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&amp; Comparative </a:t>
            </a:r>
            <a:r>
              <a:rPr lang="en-US" sz="28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Water Quality Database of Regulations relating to Shale Oil and </a:t>
            </a:r>
            <a:r>
              <a:rPr lang="en-US" sz="28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Gas</a:t>
            </a:r>
            <a:r>
              <a:rPr lang="en-US" sz="20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
            </a:r>
            <a:br>
              <a:rPr lang="en-US" sz="20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br>
            <a:endParaRPr lang="en-US" sz="20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ndParaRPr>
          </a:p>
        </p:txBody>
      </p:sp>
      <p:sp>
        <p:nvSpPr>
          <p:cNvPr id="3" name="Subtitle 2"/>
          <p:cNvSpPr>
            <a:spLocks noGrp="1"/>
          </p:cNvSpPr>
          <p:nvPr>
            <p:ph type="subTitle" idx="1"/>
          </p:nvPr>
        </p:nvSpPr>
        <p:spPr>
          <a:xfrm>
            <a:off x="1295400" y="5148263"/>
            <a:ext cx="1676400" cy="533400"/>
          </a:xfrm>
        </p:spPr>
        <p:txBody>
          <a:bodyPr>
            <a:normAutofit/>
          </a:bodyPr>
          <a:lstStyle/>
          <a:p>
            <a:pPr algn="l" eaLnBrk="1" hangingPunct="1">
              <a:lnSpc>
                <a:spcPct val="80000"/>
              </a:lnSpc>
              <a:buFont typeface="Wingdings 3" charset="2"/>
              <a:buNone/>
              <a:defRPr/>
            </a:pPr>
            <a:r>
              <a:rPr lang="en-US" sz="1100" dirty="0" smtClean="0">
                <a:ea typeface="ＭＳ Ｐゴシック" charset="-128"/>
              </a:rPr>
              <a:t>American Society of Law, </a:t>
            </a:r>
            <a:r>
              <a:rPr lang="en-US" sz="1100" dirty="0" smtClean="0">
                <a:solidFill>
                  <a:srgbClr val="4E3B30"/>
                </a:solidFill>
                <a:ea typeface="ＭＳ Ｐゴシック" charset="-128"/>
              </a:rPr>
              <a:t>Medicine</a:t>
            </a:r>
            <a:r>
              <a:rPr lang="en-US" sz="1100" dirty="0" smtClean="0">
                <a:ea typeface="ＭＳ Ｐゴシック" charset="-128"/>
              </a:rPr>
              <a:t> &amp; Ethics</a:t>
            </a:r>
          </a:p>
          <a:p>
            <a:pPr eaLnBrk="1" hangingPunct="1">
              <a:lnSpc>
                <a:spcPct val="80000"/>
              </a:lnSpc>
              <a:buFont typeface="Wingdings 3" charset="2"/>
              <a:buNone/>
              <a:defRPr/>
            </a:pPr>
            <a:endParaRPr lang="en-US" sz="1100" dirty="0" smtClean="0">
              <a:ea typeface="ＭＳ Ｐゴシック" charset="-128"/>
            </a:endParaRPr>
          </a:p>
        </p:txBody>
      </p:sp>
      <p:pic>
        <p:nvPicPr>
          <p:cNvPr id="9220" name="Picture 2" descr="H:\Documents\webinars\PHL_WebinarSeri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2971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Subtitle 2"/>
          <p:cNvSpPr txBox="1">
            <a:spLocks/>
          </p:cNvSpPr>
          <p:nvPr/>
        </p:nvSpPr>
        <p:spPr bwMode="auto">
          <a:xfrm>
            <a:off x="3733800" y="5148263"/>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91574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r>
              <a:rPr lang="en-US" altLang="en-US" sz="1100">
                <a:solidFill>
                  <a:srgbClr val="4E3B30"/>
                </a:solidFill>
                <a:latin typeface="Bookman Old Style" pitchFamily="18" charset="0"/>
              </a:rPr>
              <a:t>Network for Public Health Law</a:t>
            </a:r>
          </a:p>
          <a:p>
            <a:pPr algn="r" eaLnBrk="1" hangingPunct="1">
              <a:buFont typeface="Wingdings 3" pitchFamily="18" charset="2"/>
              <a:buNone/>
            </a:pPr>
            <a:endParaRPr lang="en-US" altLang="en-US" sz="2000">
              <a:solidFill>
                <a:schemeClr val="tx2"/>
              </a:solidFill>
              <a:latin typeface="Bookman Old Style" pitchFamily="18" charset="0"/>
            </a:endParaRPr>
          </a:p>
        </p:txBody>
      </p:sp>
      <p:sp>
        <p:nvSpPr>
          <p:cNvPr id="9222" name="Subtitle 2"/>
          <p:cNvSpPr txBox="1">
            <a:spLocks/>
          </p:cNvSpPr>
          <p:nvPr/>
        </p:nvSpPr>
        <p:spPr bwMode="auto">
          <a:xfrm>
            <a:off x="6400800" y="5148263"/>
            <a:ext cx="1676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91574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r>
              <a:rPr lang="en-US" altLang="en-US" sz="1100">
                <a:solidFill>
                  <a:srgbClr val="4E3B30"/>
                </a:solidFill>
                <a:latin typeface="Bookman Old Style" pitchFamily="18" charset="0"/>
              </a:rPr>
              <a:t>Public Health Law Research Program</a:t>
            </a:r>
          </a:p>
          <a:p>
            <a:pPr algn="r" eaLnBrk="1" hangingPunct="1">
              <a:buFont typeface="Wingdings 3" pitchFamily="18" charset="2"/>
              <a:buNone/>
            </a:pPr>
            <a:endParaRPr lang="en-US" altLang="en-US" sz="2000">
              <a:solidFill>
                <a:schemeClr val="tx2"/>
              </a:solidFill>
              <a:latin typeface="Bookman Old Style" pitchFamily="18" charset="0"/>
            </a:endParaRPr>
          </a:p>
        </p:txBody>
      </p:sp>
      <p:sp>
        <p:nvSpPr>
          <p:cNvPr id="9223" name="TextBox 7"/>
          <p:cNvSpPr txBox="1">
            <a:spLocks noChangeArrowheads="1"/>
          </p:cNvSpPr>
          <p:nvPr/>
        </p:nvSpPr>
        <p:spPr bwMode="auto">
          <a:xfrm>
            <a:off x="457200" y="6248400"/>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Gill Sans MT" pitchFamily="34" charset="0"/>
                <a:ea typeface="ＭＳ Ｐゴシック" pitchFamily="34" charset="-128"/>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Gill Sans MT" pitchFamily="34" charset="0"/>
                <a:ea typeface="ＭＳ Ｐゴシック" pitchFamily="34" charset="-128"/>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Gill Sans MT" pitchFamily="34" charset="0"/>
                <a:ea typeface="ＭＳ Ｐゴシック" pitchFamily="34" charset="-128"/>
              </a:defRPr>
            </a:lvl3pPr>
            <a:lvl4pPr marL="1600200" indent="-228600" eaLnBrk="0" hangingPunct="0">
              <a:spcBef>
                <a:spcPts val="400"/>
              </a:spcBef>
              <a:buClr>
                <a:srgbClr val="915744"/>
              </a:buClr>
              <a:buSzPct val="70000"/>
              <a:buFont typeface="Wingdings" pitchFamily="2" charset="2"/>
              <a:buChar char=""/>
              <a:defRPr>
                <a:solidFill>
                  <a:schemeClr val="tx1"/>
                </a:solidFill>
                <a:latin typeface="Gill Sans MT" pitchFamily="34" charset="0"/>
                <a:ea typeface="ＭＳ Ｐゴシック" pitchFamily="34" charset="-128"/>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Gill Sans MT" pitchFamily="34" charset="0"/>
                <a:ea typeface="ＭＳ Ｐゴシック" pitchFamily="34" charset="-128"/>
              </a:defRPr>
            </a:lvl9pPr>
          </a:lstStyle>
          <a:p>
            <a:pPr eaLnBrk="1" hangingPunct="1">
              <a:spcBef>
                <a:spcPct val="0"/>
              </a:spcBef>
              <a:buClrTx/>
              <a:buSzTx/>
              <a:buFontTx/>
              <a:buNone/>
            </a:pPr>
            <a:r>
              <a:rPr lang="en-US" altLang="en-US" sz="1000" i="1"/>
              <a:t>The legal information and assistance provided in this webinar does not constitute legal advice or legal representation, nor reflect the opinion of the series partners.</a:t>
            </a:r>
            <a:endParaRPr lang="en-US" altLang="en-US" sz="1000"/>
          </a:p>
        </p:txBody>
      </p:sp>
    </p:spTree>
    <p:extLst>
      <p:ext uri="{BB962C8B-B14F-4D97-AF65-F5344CB8AC3E}">
        <p14:creationId xmlns:p14="http://schemas.microsoft.com/office/powerpoint/2010/main" val="2317380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p:cNvPicPr>
          <p:nvPr/>
        </p:nvPicPr>
        <p:blipFill>
          <a:blip r:embed="rId2">
            <a:extLst>
              <a:ext uri="{28A0092B-C50C-407E-A947-70E740481C1C}">
                <a14:useLocalDpi xmlns:a14="http://schemas.microsoft.com/office/drawing/2010/main" val="0"/>
              </a:ext>
            </a:extLst>
          </a:blip>
          <a:srcRect l="9985" t="56619" r="8980" b="20905"/>
          <a:stretch>
            <a:fillRect/>
          </a:stretch>
        </p:blipFill>
        <p:spPr bwMode="auto">
          <a:xfrm>
            <a:off x="-3175" y="-43597"/>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1447800"/>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5" name="Rectangle 4"/>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6" name="TextBox 5"/>
          <p:cNvSpPr txBox="1"/>
          <p:nvPr/>
        </p:nvSpPr>
        <p:spPr>
          <a:xfrm>
            <a:off x="155576" y="160337"/>
            <a:ext cx="8759824"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Environmentally Friendly Drilling Systems</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13891" b="5089"/>
          <a:stretch/>
        </p:blipFill>
        <p:spPr bwMode="auto">
          <a:xfrm>
            <a:off x="19133" y="1447800"/>
            <a:ext cx="9124867" cy="5654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4713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3" name="Content Placeholder 2"/>
          <p:cNvSpPr>
            <a:spLocks noGrp="1"/>
          </p:cNvSpPr>
          <p:nvPr>
            <p:ph sz="quarter" idx="1"/>
          </p:nvPr>
        </p:nvSpPr>
        <p:spPr>
          <a:xfrm>
            <a:off x="301625" y="1447800"/>
            <a:ext cx="8504238" cy="4572000"/>
          </a:xfrm>
        </p:spPr>
        <p:txBody>
          <a:bodyPr rtlCol="0">
            <a:normAutofit/>
          </a:bodyPr>
          <a:lstStyle/>
          <a:p>
            <a:pPr marL="0" indent="0" eaLnBrk="1" fontAlgn="auto" hangingPunct="1">
              <a:spcAft>
                <a:spcPts val="0"/>
              </a:spcAft>
              <a:buFont typeface="Arial" pitchFamily="34" charset="0"/>
              <a:buNone/>
              <a:defRPr/>
            </a:pPr>
            <a:endParaRPr lang="en-US" sz="1600" b="1" dirty="0" smtClean="0">
              <a:solidFill>
                <a:schemeClr val="tx2"/>
              </a:solidFill>
              <a:ea typeface="+mn-ea"/>
            </a:endParaRPr>
          </a:p>
          <a:p>
            <a:pPr marL="0" indent="0" eaLnBrk="1" fontAlgn="auto" hangingPunct="1">
              <a:spcAft>
                <a:spcPts val="0"/>
              </a:spcAft>
              <a:buFont typeface="Arial" pitchFamily="34" charset="0"/>
              <a:buNone/>
              <a:defRPr/>
            </a:pPr>
            <a:endParaRPr lang="en-US" sz="1600" b="1" dirty="0">
              <a:solidFill>
                <a:schemeClr val="tx2"/>
              </a:solidFill>
              <a:ea typeface="+mn-ea"/>
            </a:endParaRPr>
          </a:p>
          <a:p>
            <a:pPr marL="0" indent="0" eaLnBrk="1" fontAlgn="auto" hangingPunct="1">
              <a:spcAft>
                <a:spcPts val="0"/>
              </a:spcAft>
              <a:buFont typeface="Arial" pitchFamily="34" charset="0"/>
              <a:buNone/>
              <a:defRPr/>
            </a:pPr>
            <a:endParaRPr lang="en-US" sz="1600" b="1" dirty="0" smtClean="0">
              <a:solidFill>
                <a:schemeClr val="tx2"/>
              </a:solidFill>
              <a:ea typeface="+mn-ea"/>
            </a:endParaRPr>
          </a:p>
          <a:p>
            <a:pPr marL="0" indent="0" eaLnBrk="1" fontAlgn="auto" hangingPunct="1">
              <a:spcAft>
                <a:spcPts val="0"/>
              </a:spcAft>
              <a:buFont typeface="Arial" pitchFamily="34" charset="0"/>
              <a:buNone/>
              <a:defRPr/>
            </a:pPr>
            <a:endParaRPr lang="en-US" sz="1600" b="1" dirty="0">
              <a:solidFill>
                <a:schemeClr val="tx2"/>
              </a:solidFill>
              <a:ea typeface="+mn-ea"/>
            </a:endParaRPr>
          </a:p>
          <a:p>
            <a:pPr marL="0" indent="0" eaLnBrk="1" fontAlgn="auto" hangingPunct="1">
              <a:spcAft>
                <a:spcPts val="0"/>
              </a:spcAft>
              <a:buFont typeface="Arial" pitchFamily="34" charset="0"/>
              <a:buNone/>
              <a:defRPr/>
            </a:pPr>
            <a:endParaRPr lang="en-US" sz="1600" b="1" dirty="0" smtClean="0">
              <a:solidFill>
                <a:schemeClr val="tx2"/>
              </a:solidFill>
              <a:ea typeface="+mn-ea"/>
            </a:endParaRPr>
          </a:p>
          <a:p>
            <a:pPr marL="0" indent="0" eaLnBrk="1" fontAlgn="auto" hangingPunct="1">
              <a:spcAft>
                <a:spcPts val="0"/>
              </a:spcAft>
              <a:buFont typeface="Arial" pitchFamily="34" charset="0"/>
              <a:buNone/>
              <a:defRPr/>
            </a:pPr>
            <a:endParaRPr lang="en-US" sz="1600" b="1" dirty="0">
              <a:solidFill>
                <a:schemeClr val="tx2"/>
              </a:solidFill>
              <a:ea typeface="+mn-ea"/>
            </a:endParaRPr>
          </a:p>
          <a:p>
            <a:pPr marL="0" indent="0" eaLnBrk="1" fontAlgn="auto" hangingPunct="1">
              <a:spcAft>
                <a:spcPts val="0"/>
              </a:spcAft>
              <a:buFont typeface="Arial" pitchFamily="34" charset="0"/>
              <a:buNone/>
              <a:defRPr/>
            </a:pPr>
            <a:endParaRPr lang="en-US" sz="1600" b="1" dirty="0" smtClean="0">
              <a:solidFill>
                <a:schemeClr val="tx2"/>
              </a:solidFill>
              <a:ea typeface="+mn-ea"/>
            </a:endParaRPr>
          </a:p>
          <a:p>
            <a:pPr marL="457200" indent="0" eaLnBrk="1" fontAlgn="auto" hangingPunct="1">
              <a:spcAft>
                <a:spcPts val="0"/>
              </a:spcAft>
              <a:buFont typeface="Arial" pitchFamily="34" charset="0"/>
              <a:buNone/>
              <a:defRPr/>
            </a:pPr>
            <a:endParaRPr lang="en-US" sz="2800" dirty="0" smtClean="0">
              <a:ea typeface="+mn-ea"/>
            </a:endParaRPr>
          </a:p>
        </p:txBody>
      </p:sp>
      <p:sp>
        <p:nvSpPr>
          <p:cNvPr id="4"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BMP Definitions</a:t>
            </a:r>
            <a:endParaRPr lang="en-US" dirty="0">
              <a:ln>
                <a:solidFill>
                  <a:schemeClr val="accent1">
                    <a:shade val="2500"/>
                  </a:schemeClr>
                </a:solidFill>
              </a:ln>
              <a:solidFill>
                <a:schemeClr val="bg1"/>
              </a:solidFill>
            </a:endParaRPr>
          </a:p>
        </p:txBody>
      </p:sp>
      <p:pic>
        <p:nvPicPr>
          <p:cNvPr id="5126" name="Picture 4" descr="http://www.aldnanosolutions.com/wp-content/uploads/2011/05/CU-Boulder-Logo.png"/>
          <p:cNvPicPr>
            <a:picLocks noChangeAspect="1" noChangeArrowheads="1"/>
          </p:cNvPicPr>
          <p:nvPr/>
        </p:nvPicPr>
        <p:blipFill>
          <a:blip r:embed="rId4"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5128" name="TextBox 8"/>
          <p:cNvSpPr txBox="1">
            <a:spLocks noChangeArrowheads="1"/>
          </p:cNvSpPr>
          <p:nvPr/>
        </p:nvSpPr>
        <p:spPr bwMode="auto">
          <a:xfrm>
            <a:off x="1501775" y="2413000"/>
            <a:ext cx="6324600" cy="52322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800" dirty="0" err="1" smtClean="0">
                <a:latin typeface="Calibri" charset="0"/>
              </a:rPr>
              <a:t>ble</a:t>
            </a:r>
            <a:r>
              <a:rPr lang="en-US" sz="2800" dirty="0" smtClean="0">
                <a:latin typeface="Calibri" charset="0"/>
              </a:rPr>
              <a:t> </a:t>
            </a:r>
            <a:r>
              <a:rPr lang="en-US" sz="2800" dirty="0">
                <a:latin typeface="Calibri" charset="0"/>
              </a:rPr>
              <a:t>manner.</a:t>
            </a:r>
            <a:r>
              <a:rPr lang="ja-JP" altLang="en-US" sz="2800" dirty="0">
                <a:latin typeface="Calibri" charset="0"/>
              </a:rPr>
              <a:t>”</a:t>
            </a:r>
            <a:endParaRPr lang="en-US" sz="2800" dirty="0">
              <a:latin typeface="Calibri" charset="0"/>
            </a:endParaRPr>
          </a:p>
        </p:txBody>
      </p:sp>
      <p:sp>
        <p:nvSpPr>
          <p:cNvPr id="10" name="Rounded Rectangle 9"/>
          <p:cNvSpPr>
            <a:spLocks noChangeArrowheads="1"/>
          </p:cNvSpPr>
          <p:nvPr/>
        </p:nvSpPr>
        <p:spPr bwMode="auto">
          <a:xfrm>
            <a:off x="457200" y="1295400"/>
            <a:ext cx="8001000" cy="5334000"/>
          </a:xfrm>
          <a:prstGeom prst="roundRect">
            <a:avLst>
              <a:gd name="adj" fmla="val 6222"/>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lstStyle/>
          <a:p>
            <a:pPr marL="228600" indent="-228600">
              <a:lnSpc>
                <a:spcPct val="150000"/>
              </a:lnSpc>
            </a:pPr>
            <a:r>
              <a:rPr lang="en-US" sz="2800" b="1" i="1" dirty="0" smtClean="0">
                <a:latin typeface="Calibri" charset="0"/>
                <a:cs typeface="Arial" charset="0"/>
              </a:rPr>
              <a:t>Bureau of Land Management / BMP Project</a:t>
            </a:r>
          </a:p>
          <a:p>
            <a:pPr marL="228600" indent="-228600">
              <a:lnSpc>
                <a:spcPct val="150000"/>
              </a:lnSpc>
            </a:pPr>
            <a:endParaRPr lang="en-US" sz="1200" b="1" i="1" dirty="0" smtClean="0">
              <a:latin typeface="Calibri" charset="0"/>
              <a:cs typeface="Arial" charset="0"/>
            </a:endParaRPr>
          </a:p>
          <a:p>
            <a:pPr lvl="1">
              <a:spcAft>
                <a:spcPts val="600"/>
              </a:spcAft>
            </a:pPr>
            <a:r>
              <a:rPr lang="en-US" sz="2400" dirty="0" smtClean="0">
                <a:latin typeface="Calibri" charset="0"/>
              </a:rPr>
              <a:t>State-of-the-art mitigation measures applied to oil and natural gas drilling and production to help ensure that energy development is conducted in an environmentally responsible manner.</a:t>
            </a:r>
          </a:p>
          <a:p>
            <a:pPr marL="228600" indent="-228600" algn="r"/>
            <a:endParaRPr lang="en-US" sz="1600" dirty="0"/>
          </a:p>
          <a:p>
            <a:pPr marL="228600"/>
            <a:r>
              <a:rPr lang="en-US" sz="2000" dirty="0" smtClean="0">
                <a:solidFill>
                  <a:schemeClr val="tx2"/>
                </a:solidFill>
                <a:latin typeface="Calibri" charset="0"/>
              </a:rPr>
              <a:t>http://www.blm.gov/wo/st/en/prog/energy/oil_and_gas/</a:t>
            </a:r>
            <a:br>
              <a:rPr lang="en-US" sz="2000" dirty="0" smtClean="0">
                <a:solidFill>
                  <a:schemeClr val="tx2"/>
                </a:solidFill>
                <a:latin typeface="Calibri" charset="0"/>
              </a:rPr>
            </a:br>
            <a:r>
              <a:rPr lang="en-US" sz="2000" dirty="0" smtClean="0">
                <a:solidFill>
                  <a:schemeClr val="tx2"/>
                </a:solidFill>
                <a:latin typeface="Calibri" charset="0"/>
              </a:rPr>
              <a:t>best_management_practices.html</a:t>
            </a:r>
          </a:p>
          <a:p>
            <a:pPr marL="228600"/>
            <a:endParaRPr lang="en-US" sz="2000" dirty="0" smtClean="0"/>
          </a:p>
          <a:p>
            <a:pPr marL="228600" indent="-228600">
              <a:lnSpc>
                <a:spcPct val="150000"/>
              </a:lnSpc>
            </a:pPr>
            <a:endParaRPr lang="en-US" sz="2800" b="1" i="1" dirty="0" smtClean="0">
              <a:latin typeface="Calibri" charset="0"/>
              <a:cs typeface="Arial" charset="0"/>
            </a:endParaRPr>
          </a:p>
        </p:txBody>
      </p:sp>
    </p:spTree>
    <p:extLst>
      <p:ext uri="{BB962C8B-B14F-4D97-AF65-F5344CB8AC3E}">
        <p14:creationId xmlns:p14="http://schemas.microsoft.com/office/powerpoint/2010/main" val="1908004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8"/>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22225"/>
            <a:ext cx="9163050"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1049338"/>
            <a:ext cx="9159875"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2" name="Rounded Rectangle 1"/>
          <p:cNvSpPr>
            <a:spLocks noChangeArrowheads="1"/>
          </p:cNvSpPr>
          <p:nvPr/>
        </p:nvSpPr>
        <p:spPr bwMode="auto">
          <a:xfrm>
            <a:off x="228599" y="1981199"/>
            <a:ext cx="5051425" cy="4593431"/>
          </a:xfrm>
          <a:prstGeom prst="roundRect">
            <a:avLst>
              <a:gd name="adj" fmla="val 6222"/>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lstStyle/>
          <a:p>
            <a:pPr algn="ctr" fontAlgn="auto">
              <a:spcBef>
                <a:spcPts val="0"/>
              </a:spcBef>
              <a:spcAft>
                <a:spcPts val="0"/>
              </a:spcAft>
              <a:defRPr/>
            </a:pPr>
            <a:endParaRPr lang="en-US">
              <a:solidFill>
                <a:schemeClr val="dk1"/>
              </a:solidFill>
              <a:latin typeface="+mn-lt"/>
              <a:ea typeface="+mn-ea"/>
            </a:endParaRPr>
          </a:p>
        </p:txBody>
      </p:sp>
      <p:pic>
        <p:nvPicPr>
          <p:cNvPr id="3077" name="Picture 4" descr="http://www.aldnanosolutions.com/wp-content/uploads/2011/05/CU-Boulder-Logo.png"/>
          <p:cNvPicPr>
            <a:picLocks noChangeAspect="1" noChangeArrowheads="1"/>
          </p:cNvPicPr>
          <p:nvPr/>
        </p:nvPicPr>
        <p:blipFill>
          <a:blip r:embed="rId4"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2" name="Rectangle 11"/>
          <p:cNvSpPr/>
          <p:nvPr/>
        </p:nvSpPr>
        <p:spPr>
          <a:xfrm>
            <a:off x="0" y="304800"/>
            <a:ext cx="9144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2800" b="1" spc="50" dirty="0">
                <a:ln w="13500">
                  <a:solidFill>
                    <a:schemeClr val="accent1">
                      <a:shade val="2500"/>
                    </a:schemeClr>
                  </a:solidFill>
                  <a:prstDash val="solid"/>
                </a:ln>
                <a:solidFill>
                  <a:schemeClr val="bg1">
                    <a:alpha val="95000"/>
                  </a:schemeClr>
                </a:solidFill>
                <a:effectLst>
                  <a:innerShdw blurRad="50900" dist="38500" dir="13500000">
                    <a:srgbClr val="000000">
                      <a:alpha val="60000"/>
                    </a:srgbClr>
                  </a:innerShdw>
                </a:effectLst>
              </a:rPr>
              <a:t>Best Management Practices for Oil and Gas Development</a:t>
            </a:r>
          </a:p>
        </p:txBody>
      </p:sp>
      <p:sp>
        <p:nvSpPr>
          <p:cNvPr id="3080" name="TextBox 14"/>
          <p:cNvSpPr txBox="1">
            <a:spLocks noChangeArrowheads="1"/>
          </p:cNvSpPr>
          <p:nvPr/>
        </p:nvSpPr>
        <p:spPr bwMode="auto">
          <a:xfrm>
            <a:off x="381000" y="1295400"/>
            <a:ext cx="7848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dirty="0">
                <a:latin typeface="Calibri" charset="0"/>
              </a:rPr>
              <a:t>Intermountain Oil and Gas BMP Project </a:t>
            </a:r>
            <a:r>
              <a:rPr lang="en-US" b="1" dirty="0">
                <a:latin typeface="Calibri" charset="0"/>
              </a:rPr>
              <a:t>– </a:t>
            </a:r>
            <a:r>
              <a:rPr lang="en-US" b="1" dirty="0">
                <a:latin typeface="Calibri" charset="0"/>
                <a:hlinkClick r:id="rId5"/>
              </a:rPr>
              <a:t>www.oilandgasbmps.org</a:t>
            </a:r>
            <a:endParaRPr lang="en-US" b="1" dirty="0">
              <a:latin typeface="Calibri" charset="0"/>
            </a:endParaRPr>
          </a:p>
          <a:p>
            <a:pPr eaLnBrk="1" hangingPunct="1"/>
            <a:r>
              <a:rPr lang="en-US" b="1" dirty="0">
                <a:latin typeface="Calibri" charset="0"/>
              </a:rPr>
              <a:t> </a:t>
            </a:r>
          </a:p>
        </p:txBody>
      </p:sp>
      <p:cxnSp>
        <p:nvCxnSpPr>
          <p:cNvPr id="4" name="Straight Connector 3"/>
          <p:cNvCxnSpPr/>
          <p:nvPr/>
        </p:nvCxnSpPr>
        <p:spPr>
          <a:xfrm>
            <a:off x="457200" y="1752600"/>
            <a:ext cx="7924800" cy="0"/>
          </a:xfrm>
          <a:prstGeom prst="line">
            <a:avLst/>
          </a:prstGeom>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81000" y="2286000"/>
            <a:ext cx="4899024" cy="4047262"/>
          </a:xfrm>
          <a:prstGeom prst="rect">
            <a:avLst/>
          </a:prstGeom>
          <a:noFill/>
        </p:spPr>
        <p:txBody>
          <a:bodyPr wrap="square">
            <a:spAutoFit/>
          </a:bodyPr>
          <a:lstStyle/>
          <a:p>
            <a:pPr marL="228600" indent="-228600">
              <a:lnSpc>
                <a:spcPct val="150000"/>
              </a:lnSpc>
              <a:defRPr/>
            </a:pPr>
            <a:r>
              <a:rPr lang="en-US" sz="2400" b="1" i="1" dirty="0">
                <a:latin typeface="Calibri" charset="0"/>
                <a:cs typeface="Arial" charset="0"/>
              </a:rPr>
              <a:t>Project Objectives</a:t>
            </a:r>
          </a:p>
          <a:p>
            <a:pPr marL="228600" indent="-228600">
              <a:spcAft>
                <a:spcPts val="600"/>
              </a:spcAft>
              <a:buFont typeface="Arial" charset="0"/>
              <a:buChar char="•"/>
              <a:defRPr/>
            </a:pPr>
            <a:r>
              <a:rPr lang="en-US" sz="2400" dirty="0">
                <a:latin typeface="Calibri" charset="0"/>
              </a:rPr>
              <a:t>Create a free, online database documenting BMPs for responsible oil and gas development in the Intermountain West</a:t>
            </a:r>
          </a:p>
          <a:p>
            <a:pPr marL="228600" indent="-228600">
              <a:spcAft>
                <a:spcPts val="600"/>
              </a:spcAft>
              <a:buFont typeface="Arial" charset="0"/>
              <a:buChar char="•"/>
              <a:defRPr/>
            </a:pPr>
            <a:r>
              <a:rPr lang="en-US" sz="2400" dirty="0">
                <a:latin typeface="Calibri" pitchFamily="34" charset="0"/>
              </a:rPr>
              <a:t>Provide BMPs and other resource information to a wide audience, including industry, community, government, and environmental advocates</a:t>
            </a:r>
          </a:p>
        </p:txBody>
      </p:sp>
      <p:pic>
        <p:nvPicPr>
          <p:cNvPr id="3084" name="Snagit_PPT1583" descr="PPT1583.pn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508625" y="1981200"/>
            <a:ext cx="3482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a:xfrm>
            <a:off x="457200" y="0"/>
            <a:ext cx="8229600" cy="1143000"/>
          </a:xfrm>
        </p:spPr>
        <p:txBody>
          <a:bodyPr/>
          <a:lstStyle/>
          <a:p>
            <a:pPr eaLnBrk="1" hangingPunct="1"/>
            <a:endParaRPr lang="en-US" altLang="en-US" smtClean="0">
              <a:ea typeface="ＭＳ Ｐゴシック" pitchFamily="34" charset="-128"/>
            </a:endParaRPr>
          </a:p>
        </p:txBody>
      </p:sp>
      <p:pic>
        <p:nvPicPr>
          <p:cNvPr id="3074" name="Picture 4"/>
          <p:cNvPicPr>
            <a:picLocks noChangeAspect="1"/>
          </p:cNvPicPr>
          <p:nvPr/>
        </p:nvPicPr>
        <p:blipFill>
          <a:blip r:embed="rId2">
            <a:extLst>
              <a:ext uri="{28A0092B-C50C-407E-A947-70E740481C1C}">
                <a14:useLocalDpi xmlns:a14="http://schemas.microsoft.com/office/drawing/2010/main" val="0"/>
              </a:ext>
            </a:extLst>
          </a:blip>
          <a:srcRect l="9985" t="56619" r="8980" b="20905"/>
          <a:stretch>
            <a:fillRect/>
          </a:stretch>
        </p:blipFill>
        <p:spPr bwMode="auto">
          <a:xfrm>
            <a:off x="0" y="-22225"/>
            <a:ext cx="91630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http://www.aldnanosolutions.com/wp-content/uploads/2011/05/CU-Boulder-Logo.png"/>
          <p:cNvPicPr>
            <a:picLocks noChangeAspect="1" noChangeArrowheads="1"/>
          </p:cNvPicPr>
          <p:nvPr/>
        </p:nvPicPr>
        <p:blipFill>
          <a:blip r:embed="rId3"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a:spLocks noChangeArrowheads="1"/>
          </p:cNvSpPr>
          <p:nvPr/>
        </p:nvSpPr>
        <p:spPr bwMode="auto">
          <a:xfrm>
            <a:off x="2590800" y="1295400"/>
            <a:ext cx="6172200" cy="5105400"/>
          </a:xfrm>
          <a:prstGeom prst="roundRect">
            <a:avLst>
              <a:gd name="adj" fmla="val 6222"/>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808080">
                <a:alpha val="37999"/>
              </a:srgbClr>
            </a:outerShdw>
          </a:effectLst>
        </p:spPr>
        <p:txBody>
          <a:bodyPr anchor="ctr"/>
          <a:lstStyle/>
          <a:p>
            <a:pPr marL="285750" indent="-285750" fontAlgn="auto">
              <a:spcBef>
                <a:spcPts val="0"/>
              </a:spcBef>
              <a:spcAft>
                <a:spcPts val="0"/>
              </a:spcAft>
              <a:buFont typeface="Arial" pitchFamily="34" charset="0"/>
              <a:buChar char="•"/>
              <a:defRPr/>
            </a:pPr>
            <a:endParaRPr lang="en-US" sz="2400" dirty="0" smtClean="0">
              <a:latin typeface="+mn-lt"/>
            </a:endParaRPr>
          </a:p>
          <a:p>
            <a:pPr marL="285750" indent="-285750" fontAlgn="auto">
              <a:spcBef>
                <a:spcPts val="0"/>
              </a:spcBef>
              <a:spcAft>
                <a:spcPts val="0"/>
              </a:spcAft>
              <a:buFont typeface="Arial" pitchFamily="34" charset="0"/>
              <a:buChar char="•"/>
              <a:defRPr/>
            </a:pPr>
            <a:r>
              <a:rPr lang="en-US" sz="2400" dirty="0" smtClean="0">
                <a:latin typeface="Calibri" panose="020F0502020204030204" pitchFamily="34" charset="0"/>
              </a:rPr>
              <a:t>Geographic </a:t>
            </a:r>
            <a:r>
              <a:rPr lang="en-US" sz="2400" dirty="0">
                <a:latin typeface="Calibri" panose="020F0502020204030204" pitchFamily="34" charset="0"/>
              </a:rPr>
              <a:t>Scope</a:t>
            </a:r>
          </a:p>
          <a:p>
            <a:pPr marL="742950" lvl="1" indent="-285750" fontAlgn="auto">
              <a:spcBef>
                <a:spcPts val="0"/>
              </a:spcBef>
              <a:spcAft>
                <a:spcPts val="0"/>
              </a:spcAft>
              <a:buFont typeface="Arial" pitchFamily="34" charset="0"/>
              <a:buChar char="•"/>
              <a:defRPr/>
            </a:pPr>
            <a:r>
              <a:rPr lang="en-US" sz="2400" dirty="0">
                <a:latin typeface="Calibri" panose="020F0502020204030204" pitchFamily="34" charset="0"/>
              </a:rPr>
              <a:t>CO, MT, NM, UT, WY</a:t>
            </a:r>
          </a:p>
          <a:p>
            <a:pPr marL="742950" lvl="1" indent="-285750" fontAlgn="auto">
              <a:spcBef>
                <a:spcPts val="0"/>
              </a:spcBef>
              <a:spcAft>
                <a:spcPts val="0"/>
              </a:spcAft>
              <a:buFont typeface="Arial" pitchFamily="34" charset="0"/>
              <a:buChar char="•"/>
              <a:defRPr/>
            </a:pPr>
            <a:r>
              <a:rPr lang="en-US" sz="2400" dirty="0">
                <a:latin typeface="Calibri" panose="020F0502020204030204" pitchFamily="34" charset="0"/>
              </a:rPr>
              <a:t>Beyond the Region</a:t>
            </a:r>
          </a:p>
          <a:p>
            <a:pPr marL="285750" indent="-285750" fontAlgn="auto">
              <a:spcBef>
                <a:spcPts val="0"/>
              </a:spcBef>
              <a:spcAft>
                <a:spcPts val="0"/>
              </a:spcAft>
              <a:buFont typeface="Arial" pitchFamily="34" charset="0"/>
              <a:buChar char="•"/>
              <a:defRPr/>
            </a:pPr>
            <a:r>
              <a:rPr lang="en-US" sz="2400" dirty="0">
                <a:latin typeface="Calibri" panose="020F0502020204030204" pitchFamily="34" charset="0"/>
              </a:rPr>
              <a:t>Website Background Materials</a:t>
            </a:r>
          </a:p>
          <a:p>
            <a:pPr marL="742950" lvl="1" indent="-285750" fontAlgn="auto">
              <a:spcBef>
                <a:spcPts val="0"/>
              </a:spcBef>
              <a:spcAft>
                <a:spcPts val="0"/>
              </a:spcAft>
              <a:buFont typeface="Arial" pitchFamily="34" charset="0"/>
              <a:buChar char="•"/>
              <a:defRPr/>
            </a:pPr>
            <a:r>
              <a:rPr lang="en-US" sz="2400" dirty="0">
                <a:latin typeface="Calibri" panose="020F0502020204030204" pitchFamily="34" charset="0"/>
              </a:rPr>
              <a:t>Resource Pages</a:t>
            </a:r>
          </a:p>
          <a:p>
            <a:pPr marL="742950" lvl="1" indent="-285750" fontAlgn="auto">
              <a:spcBef>
                <a:spcPts val="0"/>
              </a:spcBef>
              <a:spcAft>
                <a:spcPts val="0"/>
              </a:spcAft>
              <a:buFont typeface="Arial" pitchFamily="34" charset="0"/>
              <a:buChar char="•"/>
              <a:defRPr/>
            </a:pPr>
            <a:r>
              <a:rPr lang="en-US" sz="2400" dirty="0">
                <a:latin typeface="Calibri" panose="020F0502020204030204" pitchFamily="34" charset="0"/>
              </a:rPr>
              <a:t>Law and Policy    </a:t>
            </a:r>
          </a:p>
          <a:p>
            <a:pPr lvl="1" fontAlgn="auto">
              <a:spcBef>
                <a:spcPts val="0"/>
              </a:spcBef>
              <a:spcAft>
                <a:spcPts val="0"/>
              </a:spcAft>
              <a:defRPr/>
            </a:pPr>
            <a:r>
              <a:rPr lang="en-US" sz="2400" dirty="0">
                <a:latin typeface="Calibri" panose="020F0502020204030204" pitchFamily="34" charset="0"/>
              </a:rPr>
              <a:t>     (Federal, state, local, tribes)</a:t>
            </a:r>
          </a:p>
          <a:p>
            <a:pPr marL="285750" indent="-285750" fontAlgn="auto">
              <a:spcBef>
                <a:spcPts val="0"/>
              </a:spcBef>
              <a:spcAft>
                <a:spcPts val="0"/>
              </a:spcAft>
              <a:buFont typeface="Arial" pitchFamily="34" charset="0"/>
              <a:buChar char="•"/>
              <a:defRPr/>
            </a:pPr>
            <a:r>
              <a:rPr lang="en-US" sz="2400" dirty="0">
                <a:latin typeface="Calibri" panose="020F0502020204030204" pitchFamily="34" charset="0"/>
              </a:rPr>
              <a:t> Database and Bibliography</a:t>
            </a:r>
          </a:p>
          <a:p>
            <a:pPr marL="742950" lvl="1" indent="-285750" fontAlgn="auto">
              <a:spcBef>
                <a:spcPts val="0"/>
              </a:spcBef>
              <a:spcAft>
                <a:spcPts val="0"/>
              </a:spcAft>
              <a:buFont typeface="Arial" pitchFamily="34" charset="0"/>
              <a:buChar char="•"/>
              <a:defRPr/>
            </a:pPr>
            <a:r>
              <a:rPr lang="en-US" sz="2400" dirty="0">
                <a:latin typeface="Calibri" panose="020F0502020204030204" pitchFamily="34" charset="0"/>
              </a:rPr>
              <a:t>Voluntary practices</a:t>
            </a:r>
          </a:p>
          <a:p>
            <a:pPr marL="742950" lvl="1" indent="-285750" fontAlgn="auto">
              <a:spcBef>
                <a:spcPts val="0"/>
              </a:spcBef>
              <a:spcAft>
                <a:spcPts val="0"/>
              </a:spcAft>
              <a:buFont typeface="Arial" pitchFamily="34" charset="0"/>
              <a:buChar char="•"/>
              <a:defRPr/>
            </a:pPr>
            <a:r>
              <a:rPr lang="en-US" sz="2400" dirty="0">
                <a:latin typeface="Calibri" panose="020F0502020204030204" pitchFamily="34" charset="0"/>
              </a:rPr>
              <a:t>Required practices</a:t>
            </a:r>
          </a:p>
          <a:p>
            <a:pPr marL="285750" indent="-285750" fontAlgn="auto">
              <a:spcBef>
                <a:spcPts val="0"/>
              </a:spcBef>
              <a:spcAft>
                <a:spcPts val="0"/>
              </a:spcAft>
              <a:buFont typeface="Arial" pitchFamily="34" charset="0"/>
              <a:buChar char="•"/>
              <a:defRPr/>
            </a:pPr>
            <a:r>
              <a:rPr lang="en-US" sz="2400" dirty="0">
                <a:latin typeface="Calibri" panose="020F0502020204030204" pitchFamily="34" charset="0"/>
              </a:rPr>
              <a:t>Research Services</a:t>
            </a:r>
          </a:p>
          <a:p>
            <a:pPr marL="285750" indent="-285750" fontAlgn="auto">
              <a:spcBef>
                <a:spcPts val="0"/>
              </a:spcBef>
              <a:spcAft>
                <a:spcPts val="0"/>
              </a:spcAft>
              <a:buFont typeface="Arial" pitchFamily="34" charset="0"/>
              <a:buChar char="•"/>
              <a:defRPr/>
            </a:pPr>
            <a:r>
              <a:rPr lang="en-US" sz="2400" dirty="0">
                <a:latin typeface="Calibri" panose="020F0502020204030204" pitchFamily="34" charset="0"/>
              </a:rPr>
              <a:t>Workshops</a:t>
            </a:r>
          </a:p>
        </p:txBody>
      </p:sp>
      <p:sp>
        <p:nvSpPr>
          <p:cNvPr id="12" name="Title 1"/>
          <p:cNvSpPr txBox="1">
            <a:spLocks/>
          </p:cNvSpPr>
          <p:nvPr/>
        </p:nvSpPr>
        <p:spPr>
          <a:xfrm>
            <a:off x="458819" y="304800"/>
            <a:ext cx="8380379"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Intermountain Oil &amp; Gas BMP Project</a:t>
            </a:r>
            <a:endParaRPr lang="en-US" dirty="0">
              <a:ln>
                <a:solidFill>
                  <a:schemeClr val="accent1">
                    <a:shade val="2500"/>
                  </a:schemeClr>
                </a:solidFill>
              </a:ln>
              <a:solidFill>
                <a:schemeClr val="bg1"/>
              </a:solidFill>
            </a:endParaRPr>
          </a:p>
        </p:txBody>
      </p:sp>
      <p:sp>
        <p:nvSpPr>
          <p:cNvPr id="3078" name="TextBox 7"/>
          <p:cNvSpPr txBox="1">
            <a:spLocks noChangeArrowheads="1"/>
          </p:cNvSpPr>
          <p:nvPr/>
        </p:nvSpPr>
        <p:spPr bwMode="auto">
          <a:xfrm flipV="1">
            <a:off x="304800" y="4865688"/>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latin typeface="Calibri" pitchFamily="34" charset="0"/>
              </a:rPr>
              <a:t> </a:t>
            </a:r>
          </a:p>
        </p:txBody>
      </p:sp>
      <p:pic>
        <p:nvPicPr>
          <p:cNvPr id="3079" name="Picture 6" descr="EFD jpeg"/>
          <p:cNvPicPr>
            <a:picLocks noGrp="1" noChangeAspect="1" noChangeArrowheads="1"/>
          </p:cNvPicPr>
          <p:nvPr>
            <p:ph idx="1"/>
          </p:nvPr>
        </p:nvPicPr>
        <p:blipFill>
          <a:blip r:embed="rId4" cstate="email">
            <a:extLst>
              <a:ext uri="{28A0092B-C50C-407E-A947-70E740481C1C}">
                <a14:useLocalDpi xmlns:a14="http://schemas.microsoft.com/office/drawing/2010/main" val="0"/>
              </a:ext>
            </a:extLst>
          </a:blip>
          <a:srcRect l="1460" r="1460"/>
          <a:stretch>
            <a:fillRect/>
          </a:stretch>
        </p:blipFill>
        <p:spPr>
          <a:xfrm>
            <a:off x="685800" y="1524000"/>
            <a:ext cx="1447800" cy="1885950"/>
          </a:xfrm>
        </p:spPr>
      </p:pic>
      <p:pic>
        <p:nvPicPr>
          <p:cNvPr id="3080" name="Picture 1" descr="rpsea_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657600"/>
            <a:ext cx="20574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4" descr="http://www.aldnanosolutions.com/wp-content/uploads/2011/05/CU-Boulder-Logo.png"/>
          <p:cNvPicPr>
            <a:picLocks noChangeAspect="1" noChangeArrowheads="1"/>
          </p:cNvPicPr>
          <p:nvPr/>
        </p:nvPicPr>
        <p:blipFill>
          <a:blip r:embed="rId6" cstate="email">
            <a:extLst>
              <a:ext uri="{28A0092B-C50C-407E-A947-70E740481C1C}">
                <a14:useLocalDpi xmlns:a14="http://schemas.microsoft.com/office/drawing/2010/main" val="0"/>
              </a:ext>
            </a:extLst>
          </a:blip>
          <a:srcRect r="77252"/>
          <a:stretch>
            <a:fillRect/>
          </a:stretch>
        </p:blipFill>
        <p:spPr bwMode="auto">
          <a:xfrm>
            <a:off x="838200" y="5562600"/>
            <a:ext cx="8382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3"/>
          <p:cNvSpPr txBox="1">
            <a:spLocks noChangeArrowheads="1"/>
          </p:cNvSpPr>
          <p:nvPr/>
        </p:nvSpPr>
        <p:spPr bwMode="auto">
          <a:xfrm>
            <a:off x="3581400" y="1371600"/>
            <a:ext cx="4800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dirty="0">
                <a:latin typeface="Calibri" charset="0"/>
              </a:rPr>
              <a:t>Project Components</a:t>
            </a:r>
            <a:endParaRPr lang="en-US" sz="2400" dirty="0">
              <a:latin typeface="Calibri" charset="0"/>
            </a:endParaRPr>
          </a:p>
        </p:txBody>
      </p:sp>
    </p:spTree>
    <p:extLst>
      <p:ext uri="{BB962C8B-B14F-4D97-AF65-F5344CB8AC3E}">
        <p14:creationId xmlns:p14="http://schemas.microsoft.com/office/powerpoint/2010/main" val="3501550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endParaRPr lang="en-US">
              <a:latin typeface="Calibri" charset="0"/>
            </a:endParaRPr>
          </a:p>
        </p:txBody>
      </p:sp>
      <p:sp>
        <p:nvSpPr>
          <p:cNvPr id="47107" name="Content Placeholder 2"/>
          <p:cNvSpPr>
            <a:spLocks noGrp="1"/>
          </p:cNvSpPr>
          <p:nvPr>
            <p:ph idx="1"/>
          </p:nvPr>
        </p:nvSpPr>
        <p:spPr/>
        <p:txBody>
          <a:bodyPr/>
          <a:lstStyle/>
          <a:p>
            <a:pPr eaLnBrk="1" hangingPunct="1"/>
            <a:endParaRPr lang="en-US">
              <a:latin typeface="Calibri" charset="0"/>
            </a:endParaRPr>
          </a:p>
        </p:txBody>
      </p:sp>
      <p:pic>
        <p:nvPicPr>
          <p:cNvPr id="47108" name="Picture 4"/>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22225"/>
            <a:ext cx="91630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1049338"/>
            <a:ext cx="9159875"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3" name="Rounded Rectangle 12"/>
          <p:cNvSpPr>
            <a:spLocks noChangeArrowheads="1"/>
          </p:cNvSpPr>
          <p:nvPr/>
        </p:nvSpPr>
        <p:spPr bwMode="auto">
          <a:xfrm>
            <a:off x="2514600" y="1295400"/>
            <a:ext cx="6453188" cy="5334000"/>
          </a:xfrm>
          <a:prstGeom prst="roundRect">
            <a:avLst>
              <a:gd name="adj" fmla="val 6222"/>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40000" dist="20000" dir="5400000" rotWithShape="0">
              <a:srgbClr val="000000">
                <a:alpha val="37999"/>
              </a:srgbClr>
            </a:outerShdw>
          </a:effectLst>
        </p:spPr>
        <p:txBody>
          <a:bodyPr anchor="ctr"/>
          <a:lstStyle/>
          <a:p>
            <a:pPr marL="228600" indent="-228600">
              <a:lnSpc>
                <a:spcPct val="150000"/>
              </a:lnSpc>
            </a:pPr>
            <a:r>
              <a:rPr lang="en-US" sz="2800" b="1" i="1" dirty="0" smtClean="0">
                <a:latin typeface="Calibri" charset="0"/>
                <a:cs typeface="Arial" charset="0"/>
              </a:rPr>
              <a:t>Project Results</a:t>
            </a:r>
          </a:p>
          <a:p>
            <a:pPr marL="228600" indent="-228600">
              <a:spcAft>
                <a:spcPts val="600"/>
              </a:spcAft>
              <a:buFont typeface="Arial" charset="0"/>
              <a:buChar char="•"/>
            </a:pPr>
            <a:r>
              <a:rPr lang="en-US" sz="2800" dirty="0" smtClean="0">
                <a:latin typeface="Calibri" charset="0"/>
              </a:rPr>
              <a:t>The database contains 8,500 BMPs, from nearly 500 source documents in categories such as Wildlife, Water, Air, Health, Soils, and Vegetation.</a:t>
            </a:r>
          </a:p>
          <a:p>
            <a:pPr marL="228600" indent="-228600">
              <a:spcAft>
                <a:spcPts val="600"/>
              </a:spcAft>
              <a:buFont typeface="Arial" charset="0"/>
              <a:buChar char="•"/>
            </a:pPr>
            <a:r>
              <a:rPr lang="en-US" sz="2800" dirty="0" smtClean="0">
                <a:latin typeface="Calibri" charset="0"/>
              </a:rPr>
              <a:t>Resource and Law &amp; Policy sections provide additional information, such as Hydraulic Fracturing, Economics of BMPs, Reclamation, and laws and policies governing oil and gas development in the Intermountain West</a:t>
            </a:r>
          </a:p>
          <a:p>
            <a:pPr marL="228600" indent="-228600">
              <a:lnSpc>
                <a:spcPct val="150000"/>
              </a:lnSpc>
            </a:pPr>
            <a:endParaRPr lang="en-US" sz="2800" b="1" i="1" dirty="0" smtClean="0">
              <a:latin typeface="Calibri" charset="0"/>
              <a:cs typeface="Arial" charset="0"/>
            </a:endParaRPr>
          </a:p>
        </p:txBody>
      </p:sp>
      <p:pic>
        <p:nvPicPr>
          <p:cNvPr id="47112" name="Snagit_PPT1583" descr="PPT1583.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8600" y="1066800"/>
            <a:ext cx="203173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458821" y="-31688"/>
            <a:ext cx="8229600" cy="114300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Intermountain Oil &amp; Gas BMP Project</a:t>
            </a:r>
            <a:endParaRPr lang="en-US" dirty="0">
              <a:ln>
                <a:solidFill>
                  <a:schemeClr val="accent1">
                    <a:shade val="2500"/>
                  </a:schemeClr>
                </a:solidFill>
              </a:ln>
              <a:solidFill>
                <a:schemeClr val="bg1"/>
              </a:solidFill>
            </a:endParaRPr>
          </a:p>
        </p:txBody>
      </p:sp>
      <p:sp>
        <p:nvSpPr>
          <p:cNvPr id="47115" name="TextBox 7"/>
          <p:cNvSpPr txBox="1">
            <a:spLocks noChangeArrowheads="1"/>
          </p:cNvSpPr>
          <p:nvPr/>
        </p:nvSpPr>
        <p:spPr bwMode="auto">
          <a:xfrm>
            <a:off x="-1484313" y="4530725"/>
            <a:ext cx="7848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b="1" dirty="0" smtClean="0">
                <a:latin typeface="Calibri" charset="0"/>
              </a:rPr>
              <a:t> </a:t>
            </a:r>
            <a:endParaRPr lang="en-US" b="1" dirty="0">
              <a:latin typeface="Calibri" charset="0"/>
            </a:endParaRPr>
          </a:p>
        </p:txBody>
      </p:sp>
      <p:pic>
        <p:nvPicPr>
          <p:cNvPr id="11" name="Picture 6" descr="EFD jpe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7081" y="3886200"/>
            <a:ext cx="2112201"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5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7B7E" descr="PPT7B7E.png"/>
          <p:cNvPicPr>
            <a:picLocks noChangeAspect="1"/>
          </p:cNvPicPr>
          <p:nvPr/>
        </p:nvPicPr>
        <p:blipFill>
          <a:blip r:embed="rId3" cstate="print"/>
          <a:stretch>
            <a:fillRect/>
          </a:stretch>
        </p:blipFill>
        <p:spPr>
          <a:xfrm>
            <a:off x="0" y="0"/>
            <a:ext cx="9144000" cy="672162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4237" descr="PPT4237.png"/>
          <p:cNvPicPr>
            <a:picLocks noChangeAspect="1"/>
          </p:cNvPicPr>
          <p:nvPr/>
        </p:nvPicPr>
        <p:blipFill>
          <a:blip r:embed="rId3" cstate="print"/>
          <a:stretch>
            <a:fillRect/>
          </a:stretch>
        </p:blipFill>
        <p:spPr>
          <a:xfrm>
            <a:off x="0" y="0"/>
            <a:ext cx="9144000" cy="671917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Snagit_PPT4237"/>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71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6230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52400"/>
            <a:ext cx="9147175" cy="6996113"/>
            <a:chOff x="0" y="-144463"/>
            <a:chExt cx="9147175" cy="6996113"/>
          </a:xfrm>
        </p:grpSpPr>
        <p:sp>
          <p:nvSpPr>
            <p:cNvPr id="2" name="AutoShape 2" descr="https://mail.google.com/mail/u/0/?ui=2&amp;ik=914413920a&amp;view=att&amp;th=1423849d8011cb4f&amp;attid=0.0.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mail.google.com/mail/u/0/?ui=2&amp;ik=914413920a&amp;view=att&amp;th=1423849d8011cb4f&amp;attid=0.0.1&amp;disp=em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155576" y="160337"/>
            <a:ext cx="8759824"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Technology Integration Program: Objective</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TextBox 7"/>
          <p:cNvSpPr txBox="1">
            <a:spLocks noChangeArrowheads="1"/>
          </p:cNvSpPr>
          <p:nvPr/>
        </p:nvSpPr>
        <p:spPr bwMode="auto">
          <a:xfrm flipV="1">
            <a:off x="304800" y="4865688"/>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latin typeface="Calibri" pitchFamily="34" charset="0"/>
              </a:rPr>
              <a:t> </a:t>
            </a:r>
          </a:p>
        </p:txBody>
      </p:sp>
      <p:pic>
        <p:nvPicPr>
          <p:cNvPr id="12" name="Picture 6" descr="EFD jpeg"/>
          <p:cNvPicPr>
            <a:picLocks noChangeAspect="1" noChangeArrowheads="1"/>
          </p:cNvPicPr>
          <p:nvPr/>
        </p:nvPicPr>
        <p:blipFill>
          <a:blip r:embed="rId4" cstate="email">
            <a:extLst>
              <a:ext uri="{28A0092B-C50C-407E-A947-70E740481C1C}">
                <a14:useLocalDpi xmlns:a14="http://schemas.microsoft.com/office/drawing/2010/main" val="0"/>
              </a:ext>
            </a:extLst>
          </a:blip>
          <a:srcRect l="1460" r="1460"/>
          <a:stretch>
            <a:fillRect/>
          </a:stretch>
        </p:blipFill>
        <p:spPr>
          <a:xfrm>
            <a:off x="685800" y="1524000"/>
            <a:ext cx="1371600" cy="1885950"/>
          </a:xfrm>
          <a:prstGeom prst="rect">
            <a:avLst/>
          </a:prstGeom>
        </p:spPr>
      </p:pic>
      <p:pic>
        <p:nvPicPr>
          <p:cNvPr id="13" name="Picture 1" descr="rpsea_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657600"/>
            <a:ext cx="20574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a:spLocks noChangeArrowheads="1"/>
          </p:cNvSpPr>
          <p:nvPr/>
        </p:nvSpPr>
        <p:spPr bwMode="auto">
          <a:xfrm>
            <a:off x="2590800" y="1295400"/>
            <a:ext cx="6172200" cy="5105400"/>
          </a:xfrm>
          <a:prstGeom prst="roundRect">
            <a:avLst>
              <a:gd name="adj" fmla="val 6222"/>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808080">
                <a:alpha val="37999"/>
              </a:srgbClr>
            </a:outerShdw>
          </a:effectLst>
        </p:spPr>
        <p:txBody>
          <a:bodyPr anchor="ctr"/>
          <a:lstStyle/>
          <a:p>
            <a:pPr marL="228600" indent="-228600">
              <a:lnSpc>
                <a:spcPct val="150000"/>
              </a:lnSpc>
              <a:defRPr/>
            </a:pPr>
            <a:endParaRPr lang="en-US" sz="2800" b="1" i="1" dirty="0" smtClean="0">
              <a:latin typeface="Calibri" charset="0"/>
              <a:ea typeface="ＭＳ Ｐゴシック" charset="0"/>
              <a:cs typeface="Arial" charset="0"/>
            </a:endParaRPr>
          </a:p>
          <a:p>
            <a:pPr marL="228600" indent="-228600">
              <a:lnSpc>
                <a:spcPct val="150000"/>
              </a:lnSpc>
              <a:defRPr/>
            </a:pPr>
            <a:r>
              <a:rPr lang="en-US" sz="2800" b="1" i="1" dirty="0" smtClean="0">
                <a:latin typeface="Calibri" charset="0"/>
                <a:ea typeface="ＭＳ Ｐゴシック" charset="0"/>
                <a:cs typeface="Arial" charset="0"/>
              </a:rPr>
              <a:t>Project Objective</a:t>
            </a:r>
          </a:p>
          <a:p>
            <a:pPr marL="457200" indent="-457200">
              <a:buFont typeface="Arial" panose="020B0604020202020204" pitchFamily="34" charset="0"/>
              <a:buChar char="•"/>
            </a:pPr>
            <a:r>
              <a:rPr lang="en-US" sz="2800" dirty="0">
                <a:latin typeface="+mn-lt"/>
                <a:cs typeface="Times New Roman" panose="02020603050405020304" pitchFamily="18" charset="0"/>
              </a:rPr>
              <a:t>Produce and make publicly available, a searchable database of laws and regulations pertaining to shale oil and shale gas.</a:t>
            </a:r>
          </a:p>
          <a:p>
            <a:pPr marL="914400" lvl="1" indent="-457200">
              <a:buFont typeface="Arial" panose="020B0604020202020204" pitchFamily="34" charset="0"/>
              <a:buChar char="•"/>
            </a:pPr>
            <a:r>
              <a:rPr lang="en-US" sz="2800" dirty="0">
                <a:latin typeface="+mn-lt"/>
                <a:cs typeface="Times New Roman" panose="02020603050405020304" pitchFamily="18" charset="0"/>
              </a:rPr>
              <a:t>Water </a:t>
            </a:r>
            <a:r>
              <a:rPr lang="en-US" sz="2800" dirty="0" smtClean="0">
                <a:latin typeface="+mn-lt"/>
                <a:cs typeface="Times New Roman" panose="02020603050405020304" pitchFamily="18" charset="0"/>
              </a:rPr>
              <a:t>Quality (completed)</a:t>
            </a:r>
            <a:endParaRPr lang="en-US" sz="2800" dirty="0">
              <a:latin typeface="+mn-lt"/>
              <a:cs typeface="Times New Roman" panose="02020603050405020304" pitchFamily="18" charset="0"/>
            </a:endParaRPr>
          </a:p>
          <a:p>
            <a:pPr marL="914400" lvl="1" indent="-457200">
              <a:buFont typeface="Arial" panose="020B0604020202020204" pitchFamily="34" charset="0"/>
              <a:buChar char="•"/>
            </a:pPr>
            <a:r>
              <a:rPr lang="en-US" sz="2800" dirty="0">
                <a:latin typeface="+mn-lt"/>
                <a:cs typeface="Times New Roman" panose="02020603050405020304" pitchFamily="18" charset="0"/>
              </a:rPr>
              <a:t>Water </a:t>
            </a:r>
            <a:r>
              <a:rPr lang="en-US" sz="2800" dirty="0" smtClean="0">
                <a:latin typeface="+mn-lt"/>
                <a:cs typeface="Times New Roman" panose="02020603050405020304" pitchFamily="18" charset="0"/>
              </a:rPr>
              <a:t>Quantity (June 2014)</a:t>
            </a:r>
            <a:endParaRPr lang="en-US" sz="2800" dirty="0">
              <a:latin typeface="+mn-lt"/>
              <a:cs typeface="Times New Roman" panose="02020603050405020304" pitchFamily="18" charset="0"/>
            </a:endParaRPr>
          </a:p>
          <a:p>
            <a:pPr marL="914400" lvl="1" indent="-457200">
              <a:buFont typeface="Arial" panose="020B0604020202020204" pitchFamily="34" charset="0"/>
              <a:buChar char="•"/>
            </a:pPr>
            <a:r>
              <a:rPr lang="en-US" sz="2800" dirty="0">
                <a:latin typeface="+mn-lt"/>
                <a:cs typeface="Times New Roman" panose="02020603050405020304" pitchFamily="18" charset="0"/>
              </a:rPr>
              <a:t>Air Quality </a:t>
            </a:r>
            <a:r>
              <a:rPr lang="en-US" sz="2800" dirty="0" smtClean="0">
                <a:latin typeface="+mn-lt"/>
                <a:cs typeface="Times New Roman" panose="02020603050405020304" pitchFamily="18" charset="0"/>
              </a:rPr>
              <a:t>(Fall 2014)</a:t>
            </a:r>
          </a:p>
          <a:p>
            <a:pPr marL="457200" indent="-457200">
              <a:buFont typeface="Arial" panose="020B0604020202020204" pitchFamily="34" charset="0"/>
              <a:buChar char="•"/>
            </a:pPr>
            <a:endParaRPr lang="en-US" sz="2800" dirty="0">
              <a:latin typeface="+mn-lt"/>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dirty="0"/>
          </a:p>
          <a:p>
            <a:pPr marL="228600" indent="-228600">
              <a:lnSpc>
                <a:spcPct val="150000"/>
              </a:lnSpc>
              <a:defRPr/>
            </a:pPr>
            <a:endParaRPr lang="en-US" sz="2800" dirty="0">
              <a:latin typeface="Calibri" charset="0"/>
              <a:ea typeface="ＭＳ Ｐゴシック" charset="0"/>
              <a:cs typeface="Arial" charset="0"/>
            </a:endParaRPr>
          </a:p>
        </p:txBody>
      </p:sp>
      <p:sp>
        <p:nvSpPr>
          <p:cNvPr id="22" name="Rounded Rectangle 21"/>
          <p:cNvSpPr/>
          <p:nvPr/>
        </p:nvSpPr>
        <p:spPr>
          <a:xfrm>
            <a:off x="307975" y="5750313"/>
            <a:ext cx="2130425" cy="650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9600" y="5826513"/>
            <a:ext cx="1677229" cy="498087"/>
          </a:xfrm>
          <a:prstGeom prst="rect">
            <a:avLst/>
          </a:prstGeom>
        </p:spPr>
      </p:pic>
      <p:sp>
        <p:nvSpPr>
          <p:cNvPr id="14" name="Rectangle 13"/>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3869670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9418" y="0"/>
            <a:ext cx="8875060" cy="6858000"/>
          </a:xfrm>
          <a:prstGeom prst="rect">
            <a:avLst/>
          </a:prstGeom>
        </p:spPr>
      </p:pic>
    </p:spTree>
    <p:extLst>
      <p:ext uri="{BB962C8B-B14F-4D97-AF65-F5344CB8AC3E}">
        <p14:creationId xmlns:p14="http://schemas.microsoft.com/office/powerpoint/2010/main" val="4186536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6"/>
          <p:cNvPicPr>
            <a:picLocks noChangeAspect="1"/>
          </p:cNvPicPr>
          <p:nvPr/>
        </p:nvPicPr>
        <p:blipFill>
          <a:blip r:embed="rId3" cstate="email">
            <a:extLst>
              <a:ext uri="{28A0092B-C50C-407E-A947-70E740481C1C}">
                <a14:useLocalDpi xmlns:a14="http://schemas.microsoft.com/office/drawing/2010/main" val="0"/>
              </a:ext>
            </a:extLst>
          </a:blip>
          <a:srcRect l="9985" t="56619" r="8980" b="20905"/>
          <a:stretch>
            <a:fillRect/>
          </a:stretch>
        </p:blipFill>
        <p:spPr bwMode="auto">
          <a:xfrm>
            <a:off x="1954213" y="-4763"/>
            <a:ext cx="7189787" cy="1096963"/>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1954213" y="1092200"/>
            <a:ext cx="7189787" cy="3708400"/>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8" name="Rectangle 7"/>
          <p:cNvSpPr/>
          <p:nvPr/>
        </p:nvSpPr>
        <p:spPr>
          <a:xfrm>
            <a:off x="1954213" y="5018088"/>
            <a:ext cx="7200900" cy="1843087"/>
          </a:xfrm>
          <a:prstGeom prst="rect">
            <a:avLst/>
          </a:prstGeom>
          <a:solidFill>
            <a:schemeClr val="bg1">
              <a:lumMod val="5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dirty="0" smtClean="0">
                <a:solidFill>
                  <a:schemeClr val="tx1"/>
                </a:solidFill>
              </a:rPr>
              <a:t>Matt Samelson</a:t>
            </a:r>
          </a:p>
          <a:p>
            <a:pPr fontAlgn="auto">
              <a:spcBef>
                <a:spcPts val="0"/>
              </a:spcBef>
              <a:spcAft>
                <a:spcPts val="0"/>
              </a:spcAft>
              <a:defRPr/>
            </a:pPr>
            <a:r>
              <a:rPr lang="en-US" dirty="0" smtClean="0">
                <a:solidFill>
                  <a:schemeClr val="tx1"/>
                </a:solidFill>
              </a:rPr>
              <a:t>Getches-Wilkinson Center for Natural Resources, Energy and the Environment, </a:t>
            </a:r>
            <a:r>
              <a:rPr lang="en-US" dirty="0">
                <a:solidFill>
                  <a:schemeClr val="tx1"/>
                </a:solidFill>
              </a:rPr>
              <a:t>University of Colorado Law School</a:t>
            </a:r>
          </a:p>
        </p:txBody>
      </p:sp>
      <p:sp>
        <p:nvSpPr>
          <p:cNvPr id="7" name="Rectangle 6"/>
          <p:cNvSpPr/>
          <p:nvPr/>
        </p:nvSpPr>
        <p:spPr>
          <a:xfrm>
            <a:off x="-14288" y="5018088"/>
            <a:ext cx="1730376" cy="18399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0" y="4495800"/>
            <a:ext cx="1524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dirty="0"/>
          </a:p>
        </p:txBody>
      </p:sp>
      <p:sp>
        <p:nvSpPr>
          <p:cNvPr id="17" name="Rectangle 16"/>
          <p:cNvSpPr/>
          <p:nvPr/>
        </p:nvSpPr>
        <p:spPr>
          <a:xfrm>
            <a:off x="2057400" y="1676400"/>
            <a:ext cx="70866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r>
              <a:rPr lang="en-US" sz="24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Best Management </a:t>
            </a:r>
            <a:r>
              <a:rPr lang="en-US" sz="24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Practices</a:t>
            </a:r>
          </a:p>
          <a:p>
            <a:pPr fontAlgn="auto">
              <a:spcBef>
                <a:spcPts val="0"/>
              </a:spcBef>
              <a:spcAft>
                <a:spcPts val="0"/>
              </a:spcAft>
              <a:defRPr/>
            </a:pPr>
            <a:r>
              <a:rPr lang="en-US" sz="24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for </a:t>
            </a:r>
            <a:r>
              <a:rPr lang="en-US" sz="24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Oil and Gas </a:t>
            </a:r>
            <a:r>
              <a:rPr lang="en-US" sz="24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Development &amp;</a:t>
            </a:r>
          </a:p>
          <a:p>
            <a:pPr fontAlgn="auto">
              <a:spcBef>
                <a:spcPts val="0"/>
              </a:spcBef>
              <a:spcAft>
                <a:spcPts val="0"/>
              </a:spcAft>
              <a:defRPr/>
            </a:pPr>
            <a:r>
              <a:rPr lang="en-US" sz="24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Comparative Water Quality </a:t>
            </a:r>
            <a:r>
              <a:rPr lang="en-US" sz="24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Database </a:t>
            </a:r>
            <a:r>
              <a:rPr lang="en-US" sz="2400" b="1" spc="50" dirty="0" smtClean="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rPr>
              <a:t>of Regulations relating to Shale Oil and Gas</a:t>
            </a:r>
            <a:endParaRPr lang="en-US" sz="2400" b="1" spc="50" dirty="0">
              <a:ln w="13500">
                <a:solidFill>
                  <a:schemeClr val="accent1">
                    <a:shade val="2500"/>
                    <a:alpha val="6500"/>
                  </a:schemeClr>
                </a:solidFill>
                <a:prstDash val="solid"/>
              </a:ln>
              <a:solidFill>
                <a:schemeClr val="tx1">
                  <a:alpha val="95000"/>
                </a:schemeClr>
              </a:solidFill>
              <a:effectLst>
                <a:innerShdw blurRad="50900" dist="38500" dir="13500000">
                  <a:srgbClr val="000000">
                    <a:alpha val="60000"/>
                  </a:srgbClr>
                </a:innerShdw>
              </a:effectLst>
            </a:endParaRPr>
          </a:p>
          <a:p>
            <a:pPr fontAlgn="auto">
              <a:spcBef>
                <a:spcPts val="0"/>
              </a:spcBef>
              <a:spcAft>
                <a:spcPts val="0"/>
              </a:spcAft>
              <a:defRPr/>
            </a:pPr>
            <a:endParaRPr lang="en-US" b="1" spc="50" dirty="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endParaRPr>
          </a:p>
          <a:p>
            <a:pPr fontAlgn="auto">
              <a:spcBef>
                <a:spcPts val="0"/>
              </a:spcBef>
              <a:spcAft>
                <a:spcPts val="0"/>
              </a:spcAft>
              <a:defRPr/>
            </a:pPr>
            <a:endParaRPr lang="en-US" b="1" spc="50" dirty="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endParaRPr>
          </a:p>
          <a:p>
            <a:pPr fontAlgn="auto">
              <a:spcBef>
                <a:spcPts val="0"/>
              </a:spcBef>
              <a:spcAft>
                <a:spcPts val="0"/>
              </a:spcAft>
              <a:defRPr/>
            </a:pPr>
            <a:r>
              <a:rPr lang="en-US" b="1" spc="50" dirty="0" smtClean="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rPr>
              <a:t>Public Health Law Webinar series</a:t>
            </a:r>
            <a:endParaRPr lang="en-US" b="1" spc="50" dirty="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endParaRPr>
          </a:p>
          <a:p>
            <a:pPr fontAlgn="auto">
              <a:spcBef>
                <a:spcPts val="0"/>
              </a:spcBef>
              <a:spcAft>
                <a:spcPts val="0"/>
              </a:spcAft>
              <a:defRPr/>
            </a:pPr>
            <a:endParaRPr lang="en-US" sz="1400" b="1" spc="50" dirty="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endParaRPr>
          </a:p>
          <a:p>
            <a:pPr fontAlgn="auto">
              <a:spcBef>
                <a:spcPts val="0"/>
              </a:spcBef>
              <a:spcAft>
                <a:spcPts val="0"/>
              </a:spcAft>
              <a:defRPr/>
            </a:pPr>
            <a:r>
              <a:rPr lang="en-US" sz="1400" b="1" spc="50" dirty="0" smtClean="0">
                <a:ln w="13500">
                  <a:solidFill>
                    <a:schemeClr val="accent1">
                      <a:shade val="2500"/>
                      <a:alpha val="6500"/>
                    </a:schemeClr>
                  </a:solidFill>
                  <a:prstDash val="solid"/>
                </a:ln>
                <a:solidFill>
                  <a:schemeClr val="tx2">
                    <a:alpha val="95000"/>
                  </a:schemeClr>
                </a:solidFill>
                <a:effectLst>
                  <a:innerShdw blurRad="50900" dist="38500" dir="13500000">
                    <a:srgbClr val="000000">
                      <a:alpha val="60000"/>
                    </a:srgbClr>
                  </a:innerShdw>
                </a:effectLst>
              </a:rPr>
              <a:t>March 20, 2014</a:t>
            </a:r>
            <a:endParaRPr lang="en-US" sz="12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a:p>
            <a:pPr algn="ctr" fontAlgn="auto">
              <a:spcBef>
                <a:spcPts val="0"/>
              </a:spcBef>
              <a:spcAft>
                <a:spcPts val="0"/>
              </a:spcAft>
              <a:defRPr/>
            </a:pPr>
            <a:endParaRPr lang="en-US" sz="12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a:p>
            <a:pPr algn="ctr" fontAlgn="auto">
              <a:spcBef>
                <a:spcPts val="0"/>
              </a:spcBef>
              <a:spcAft>
                <a:spcPts val="0"/>
              </a:spcAft>
              <a:defRPr/>
            </a:pPr>
            <a:r>
              <a:rPr lang="en-US" sz="12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p>
        </p:txBody>
      </p:sp>
      <p:sp>
        <p:nvSpPr>
          <p:cNvPr id="25" name="Rectangle 24"/>
          <p:cNvSpPr/>
          <p:nvPr/>
        </p:nvSpPr>
        <p:spPr>
          <a:xfrm>
            <a:off x="1954213" y="0"/>
            <a:ext cx="7570787"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sz="2800" b="1" spc="50" dirty="0">
              <a:ln w="13500">
                <a:solidFill>
                  <a:schemeClr val="accent1">
                    <a:shade val="2500"/>
                  </a:schemeClr>
                </a:solidFill>
                <a:prstDash val="solid"/>
              </a:ln>
              <a:solidFill>
                <a:schemeClr val="bg1">
                  <a:alpha val="95000"/>
                </a:schemeClr>
              </a:solidFill>
              <a:effectLst>
                <a:innerShdw blurRad="50900" dist="38500" dir="13500000">
                  <a:srgbClr val="000000">
                    <a:alpha val="60000"/>
                  </a:srgbClr>
                </a:innerShdw>
              </a:effectLst>
            </a:endParaRPr>
          </a:p>
        </p:txBody>
      </p:sp>
      <p:pic>
        <p:nvPicPr>
          <p:cNvPr id="19" name="Picture 18" descr="CU commercial_seal.jpg"/>
          <p:cNvPicPr>
            <a:picLocks noChangeAspect="1"/>
          </p:cNvPicPr>
          <p:nvPr/>
        </p:nvPicPr>
        <p:blipFill>
          <a:blip r:embed="rId4" cstate="print">
            <a:clrChange>
              <a:clrFrom>
                <a:srgbClr val="FFFFFF"/>
              </a:clrFrom>
              <a:clrTo>
                <a:srgbClr val="FFFFFF">
                  <a:alpha val="0"/>
                </a:srgbClr>
              </a:clrTo>
            </a:clrChange>
            <a:duotone>
              <a:prstClr val="black"/>
              <a:schemeClr val="bg1">
                <a:tint val="45000"/>
                <a:satMod val="400000"/>
              </a:schemeClr>
            </a:duotone>
            <a:lum bright="100000" contrast="100000"/>
          </a:blip>
          <a:stretch>
            <a:fillRect/>
          </a:stretch>
        </p:blipFill>
        <p:spPr>
          <a:xfrm>
            <a:off x="216776" y="5310127"/>
            <a:ext cx="1219200" cy="1255155"/>
          </a:xfrm>
          <a:prstGeom prst="rect">
            <a:avLst/>
          </a:prstGeom>
          <a:noFill/>
        </p:spPr>
      </p:pic>
      <p:pic>
        <p:nvPicPr>
          <p:cNvPr id="2058" name="Picture 11"/>
          <p:cNvPicPr>
            <a:picLocks noChangeAspect="1"/>
          </p:cNvPicPr>
          <p:nvPr/>
        </p:nvPicPr>
        <p:blipFill>
          <a:blip r:embed="rId5">
            <a:extLst>
              <a:ext uri="{28A0092B-C50C-407E-A947-70E740481C1C}">
                <a14:useLocalDpi xmlns:a14="http://schemas.microsoft.com/office/drawing/2010/main" val="0"/>
              </a:ext>
            </a:extLst>
          </a:blip>
          <a:srcRect r="72240"/>
          <a:stretch>
            <a:fillRect/>
          </a:stretch>
        </p:blipFill>
        <p:spPr bwMode="auto">
          <a:xfrm>
            <a:off x="-63500" y="-4763"/>
            <a:ext cx="1779588"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16088" y="0"/>
            <a:ext cx="238125" cy="6861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52400"/>
            <a:ext cx="9147175" cy="6996113"/>
            <a:chOff x="0" y="-144463"/>
            <a:chExt cx="9147175" cy="6996113"/>
          </a:xfrm>
        </p:grpSpPr>
        <p:sp>
          <p:nvSpPr>
            <p:cNvPr id="3" name="AutoShape 2" descr="https://mail.google.com/mail/u/0/?ui=2&amp;ik=914413920a&amp;view=att&amp;th=1423849d8011cb4f&amp;attid=0.0.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google.com/mail/u/0/?ui=2&amp;ik=914413920a&amp;view=att&amp;th=1423849d8011cb4f&amp;attid=0.0.1&amp;disp=em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155576" y="160337"/>
            <a:ext cx="8759824"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Technology Integration Program: Objective</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flipV="1">
            <a:off x="304800" y="4865688"/>
            <a:ext cx="1981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altLang="en-US" sz="1800" b="1">
                <a:latin typeface="Calibri" pitchFamily="34" charset="0"/>
              </a:rPr>
              <a:t> </a:t>
            </a:r>
          </a:p>
        </p:txBody>
      </p:sp>
      <p:pic>
        <p:nvPicPr>
          <p:cNvPr id="9" name="Picture 6" descr="EFD jpeg"/>
          <p:cNvPicPr>
            <a:picLocks noChangeAspect="1" noChangeArrowheads="1"/>
          </p:cNvPicPr>
          <p:nvPr/>
        </p:nvPicPr>
        <p:blipFill>
          <a:blip r:embed="rId3" cstate="email">
            <a:extLst>
              <a:ext uri="{28A0092B-C50C-407E-A947-70E740481C1C}">
                <a14:useLocalDpi xmlns:a14="http://schemas.microsoft.com/office/drawing/2010/main" val="0"/>
              </a:ext>
            </a:extLst>
          </a:blip>
          <a:srcRect l="1460" r="1460"/>
          <a:stretch>
            <a:fillRect/>
          </a:stretch>
        </p:blipFill>
        <p:spPr>
          <a:xfrm>
            <a:off x="685800" y="1524000"/>
            <a:ext cx="1371600" cy="1885950"/>
          </a:xfrm>
          <a:prstGeom prst="rect">
            <a:avLst/>
          </a:prstGeom>
        </p:spPr>
      </p:pic>
      <p:pic>
        <p:nvPicPr>
          <p:cNvPr id="10" name="Picture 1" descr="rpsea_logo.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657600"/>
            <a:ext cx="20574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a:spLocks noChangeArrowheads="1"/>
          </p:cNvSpPr>
          <p:nvPr/>
        </p:nvSpPr>
        <p:spPr bwMode="auto">
          <a:xfrm>
            <a:off x="2590800" y="1295400"/>
            <a:ext cx="6172200" cy="5105400"/>
          </a:xfrm>
          <a:prstGeom prst="roundRect">
            <a:avLst>
              <a:gd name="adj" fmla="val 6222"/>
            </a:avLst>
          </a:prstGeom>
          <a:gradFill rotWithShape="1">
            <a:gsLst>
              <a:gs pos="0">
                <a:srgbClr val="E5EEFF"/>
              </a:gs>
              <a:gs pos="64999">
                <a:srgbClr val="BFD5FF"/>
              </a:gs>
              <a:gs pos="100000">
                <a:srgbClr val="A3C4FF"/>
              </a:gs>
            </a:gsLst>
            <a:lin ang="5400000" scaled="1"/>
          </a:gradFill>
          <a:ln w="9525">
            <a:solidFill>
              <a:srgbClr val="4A7EBB"/>
            </a:solidFill>
            <a:round/>
            <a:headEnd/>
            <a:tailEnd/>
          </a:ln>
          <a:effectLst>
            <a:outerShdw blurRad="40000" dist="20000" dir="5400000" rotWithShape="0">
              <a:srgbClr val="808080">
                <a:alpha val="37999"/>
              </a:srgbClr>
            </a:outerShdw>
          </a:effectLst>
        </p:spPr>
        <p:txBody>
          <a:bodyPr anchor="ctr"/>
          <a:lstStyle/>
          <a:p>
            <a:pPr marL="228600" indent="-228600">
              <a:lnSpc>
                <a:spcPct val="150000"/>
              </a:lnSpc>
              <a:defRPr/>
            </a:pPr>
            <a:endParaRPr lang="en-US" sz="2800" b="1" i="1" dirty="0" smtClean="0">
              <a:latin typeface="Calibri" charset="0"/>
              <a:ea typeface="ＭＳ Ｐゴシック" charset="0"/>
              <a:cs typeface="Arial" charset="0"/>
            </a:endParaRPr>
          </a:p>
          <a:p>
            <a:pPr marL="228600" indent="-228600">
              <a:lnSpc>
                <a:spcPct val="150000"/>
              </a:lnSpc>
              <a:defRPr/>
            </a:pPr>
            <a:endParaRPr lang="en-US" sz="2800" b="1" i="1" dirty="0">
              <a:latin typeface="Calibri" charset="0"/>
              <a:cs typeface="Arial" charset="0"/>
            </a:endParaRPr>
          </a:p>
          <a:p>
            <a:pPr marL="228600" indent="-228600">
              <a:lnSpc>
                <a:spcPct val="150000"/>
              </a:lnSpc>
              <a:defRPr/>
            </a:pPr>
            <a:endParaRPr lang="en-US" sz="2800" b="1" i="1" dirty="0" smtClean="0">
              <a:latin typeface="Calibri" charset="0"/>
              <a:ea typeface="ＭＳ Ｐゴシック" charset="0"/>
              <a:cs typeface="Arial" charset="0"/>
            </a:endParaRPr>
          </a:p>
          <a:p>
            <a:pPr marL="228600" indent="-228600">
              <a:lnSpc>
                <a:spcPct val="150000"/>
              </a:lnSpc>
              <a:defRPr/>
            </a:pPr>
            <a:r>
              <a:rPr lang="en-US" sz="2800" b="1" i="1" dirty="0" smtClean="0">
                <a:latin typeface="Calibri" charset="0"/>
                <a:ea typeface="ＭＳ Ｐゴシック" charset="0"/>
                <a:cs typeface="Arial" charset="0"/>
              </a:rPr>
              <a:t>Project Results (ongoing)</a:t>
            </a:r>
          </a:p>
          <a:p>
            <a:pPr marL="457200" indent="-457200">
              <a:buFont typeface="Arial" panose="020B0604020202020204" pitchFamily="34" charset="0"/>
              <a:buChar char="•"/>
            </a:pPr>
            <a:r>
              <a:rPr lang="en-US" sz="2800" dirty="0" smtClean="0">
                <a:latin typeface="+mn-lt"/>
                <a:cs typeface="Times New Roman" panose="02020603050405020304" pitchFamily="18" charset="0"/>
              </a:rPr>
              <a:t>Comparative water quality database</a:t>
            </a:r>
            <a:endParaRPr lang="en-US" sz="2800" dirty="0">
              <a:latin typeface="+mn-lt"/>
              <a:cs typeface="Times New Roman" panose="02020603050405020304" pitchFamily="18" charset="0"/>
            </a:endParaRPr>
          </a:p>
          <a:p>
            <a:pPr marL="914400" lvl="1" indent="-457200">
              <a:buFont typeface="Arial" panose="020B0604020202020204" pitchFamily="34" charset="0"/>
              <a:buChar char="•"/>
            </a:pPr>
            <a:r>
              <a:rPr lang="en-US" sz="2800" dirty="0" smtClean="0">
                <a:latin typeface="+mn-lt"/>
                <a:cs typeface="Times New Roman" panose="02020603050405020304" pitchFamily="18" charset="0"/>
                <a:hlinkClick r:id="rId5"/>
              </a:rPr>
              <a:t>www.lawatlas.org/oilandgas</a:t>
            </a:r>
            <a:endParaRPr lang="en-US" sz="2800" dirty="0" smtClean="0">
              <a:latin typeface="+mn-lt"/>
              <a:cs typeface="Times New Roman" panose="02020603050405020304" pitchFamily="18" charset="0"/>
            </a:endParaRPr>
          </a:p>
          <a:p>
            <a:pPr marL="914400" lvl="1" indent="-457200">
              <a:buFont typeface="Arial" panose="020B0604020202020204" pitchFamily="34" charset="0"/>
              <a:buChar char="•"/>
            </a:pPr>
            <a:r>
              <a:rPr lang="en-US" sz="2800" dirty="0" smtClean="0">
                <a:latin typeface="+mn-lt"/>
                <a:cs typeface="Times New Roman" panose="02020603050405020304" pitchFamily="18" charset="0"/>
              </a:rPr>
              <a:t>Contains more than 1100 legal citations in five categories:</a:t>
            </a:r>
          </a:p>
          <a:p>
            <a:pPr marL="1371600" lvl="2" indent="-457200">
              <a:buFont typeface="Arial" panose="020B0604020202020204" pitchFamily="34" charset="0"/>
              <a:buChar char="•"/>
            </a:pPr>
            <a:r>
              <a:rPr lang="en-US" sz="2800" dirty="0" smtClean="0">
                <a:latin typeface="+mn-lt"/>
                <a:cs typeface="Times New Roman" panose="02020603050405020304" pitchFamily="18" charset="0"/>
              </a:rPr>
              <a:t>Permitting, Design, &amp; Construction</a:t>
            </a:r>
          </a:p>
          <a:p>
            <a:pPr marL="1371600" lvl="2" indent="-457200">
              <a:buFont typeface="Arial" panose="020B0604020202020204" pitchFamily="34" charset="0"/>
              <a:buChar char="•"/>
            </a:pPr>
            <a:r>
              <a:rPr lang="en-US" sz="2800" dirty="0" smtClean="0">
                <a:latin typeface="+mn-lt"/>
                <a:cs typeface="Times New Roman" panose="02020603050405020304" pitchFamily="18" charset="0"/>
              </a:rPr>
              <a:t>Well Drilling</a:t>
            </a:r>
          </a:p>
          <a:p>
            <a:pPr marL="1371600" lvl="2" indent="-457200">
              <a:buFont typeface="Arial" panose="020B0604020202020204" pitchFamily="34" charset="0"/>
              <a:buChar char="•"/>
            </a:pPr>
            <a:r>
              <a:rPr lang="en-US" sz="2800" dirty="0" smtClean="0">
                <a:latin typeface="+mn-lt"/>
                <a:cs typeface="Times New Roman" panose="02020603050405020304" pitchFamily="18" charset="0"/>
              </a:rPr>
              <a:t>Well Completion</a:t>
            </a:r>
          </a:p>
          <a:p>
            <a:pPr marL="1371600" lvl="2" indent="-457200">
              <a:buFont typeface="Arial" panose="020B0604020202020204" pitchFamily="34" charset="0"/>
              <a:buChar char="•"/>
            </a:pPr>
            <a:r>
              <a:rPr lang="en-US" sz="2800" dirty="0" smtClean="0">
                <a:latin typeface="+mn-lt"/>
                <a:cs typeface="Times New Roman" panose="02020603050405020304" pitchFamily="18" charset="0"/>
              </a:rPr>
              <a:t>Production &amp; Operation</a:t>
            </a:r>
          </a:p>
          <a:p>
            <a:pPr marL="1371600" lvl="2" indent="-457200">
              <a:buFont typeface="Arial" panose="020B0604020202020204" pitchFamily="34" charset="0"/>
              <a:buChar char="•"/>
            </a:pPr>
            <a:r>
              <a:rPr lang="en-US" sz="2800" dirty="0" smtClean="0">
                <a:latin typeface="+mn-lt"/>
                <a:cs typeface="Times New Roman" panose="02020603050405020304" pitchFamily="18" charset="0"/>
              </a:rPr>
              <a:t>Reclamation</a:t>
            </a:r>
          </a:p>
          <a:p>
            <a:pPr marL="1371600" lvl="2" indent="-457200">
              <a:buFont typeface="Arial" panose="020B0604020202020204" pitchFamily="34" charset="0"/>
              <a:buChar char="•"/>
            </a:pPr>
            <a:endParaRPr lang="en-US" sz="2800" dirty="0" smtClean="0">
              <a:latin typeface="+mn-lt"/>
              <a:cs typeface="Times New Roman" panose="02020603050405020304" pitchFamily="18" charset="0"/>
            </a:endParaRPr>
          </a:p>
          <a:p>
            <a:pPr marL="457200" indent="-457200">
              <a:buFont typeface="Arial" panose="020B0604020202020204" pitchFamily="34" charset="0"/>
              <a:buChar char="•"/>
            </a:pPr>
            <a:endParaRPr lang="en-US" sz="2800" dirty="0">
              <a:latin typeface="+mn-lt"/>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dirty="0"/>
          </a:p>
          <a:p>
            <a:pPr marL="228600" indent="-228600">
              <a:lnSpc>
                <a:spcPct val="150000"/>
              </a:lnSpc>
              <a:defRPr/>
            </a:pPr>
            <a:endParaRPr lang="en-US" sz="2800" dirty="0">
              <a:latin typeface="Calibri" charset="0"/>
              <a:ea typeface="ＭＳ Ｐゴシック" charset="0"/>
              <a:cs typeface="Arial" charset="0"/>
            </a:endParaRPr>
          </a:p>
        </p:txBody>
      </p:sp>
      <p:sp>
        <p:nvSpPr>
          <p:cNvPr id="12" name="Rounded Rectangle 11"/>
          <p:cNvSpPr/>
          <p:nvPr/>
        </p:nvSpPr>
        <p:spPr>
          <a:xfrm>
            <a:off x="307975" y="5750313"/>
            <a:ext cx="2130425" cy="650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9600" y="5826513"/>
            <a:ext cx="1677229" cy="498087"/>
          </a:xfrm>
          <a:prstGeom prst="rect">
            <a:avLst/>
          </a:prstGeom>
        </p:spPr>
      </p:pic>
      <p:sp>
        <p:nvSpPr>
          <p:cNvPr id="14" name="Rectangle 13"/>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2337014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144463"/>
            <a:ext cx="9147175" cy="6996113"/>
            <a:chOff x="0" y="-144463"/>
            <a:chExt cx="9147175" cy="6996113"/>
          </a:xfrm>
        </p:grpSpPr>
        <p:sp>
          <p:nvSpPr>
            <p:cNvPr id="3" name="AutoShape 2" descr="https://mail.google.com/mail/u/0/?ui=2&amp;ik=914413920a&amp;view=att&amp;th=1423849d8011cb4f&amp;attid=0.0.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google.com/mail/u/0/?ui=2&amp;ik=914413920a&amp;view=att&amp;th=1423849d8011cb4f&amp;attid=0.0.1&amp;disp=em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p:cNvSpPr txBox="1"/>
          <p:nvPr/>
        </p:nvSpPr>
        <p:spPr>
          <a:xfrm>
            <a:off x="439003" y="312738"/>
            <a:ext cx="8074025" cy="646331"/>
          </a:xfrm>
          <a:prstGeom prst="rect">
            <a:avLst/>
          </a:prstGeom>
          <a:noFill/>
          <a:ln>
            <a:noFill/>
          </a:ln>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Water Quality – </a:t>
            </a:r>
            <a:r>
              <a:rPr lang="en-US" sz="36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LawAtlas</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Database</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2" name="Group 11"/>
          <p:cNvGrpSpPr/>
          <p:nvPr/>
        </p:nvGrpSpPr>
        <p:grpSpPr>
          <a:xfrm>
            <a:off x="896203" y="1419285"/>
            <a:ext cx="6245225" cy="3139321"/>
            <a:chOff x="612775" y="1419285"/>
            <a:chExt cx="6245225" cy="3139321"/>
          </a:xfrm>
        </p:grpSpPr>
        <p:sp>
          <p:nvSpPr>
            <p:cNvPr id="8" name="Rectangle 7"/>
            <p:cNvSpPr/>
            <p:nvPr/>
          </p:nvSpPr>
          <p:spPr>
            <a:xfrm>
              <a:off x="612775" y="1419285"/>
              <a:ext cx="6245225" cy="3139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2"/>
              <a:r>
                <a:rPr lang="en-US" b="1" u="sng" dirty="0" smtClean="0"/>
                <a:t>Texas</a:t>
              </a:r>
              <a:r>
                <a:rPr lang="en-US" b="1" dirty="0" smtClean="0"/>
                <a:t> </a:t>
              </a:r>
              <a:r>
                <a:rPr lang="en-US" dirty="0"/>
                <a:t>– </a:t>
              </a:r>
              <a:r>
                <a:rPr lang="en-US" dirty="0" smtClean="0"/>
                <a:t>Eagle Ford, Barnett </a:t>
              </a:r>
            </a:p>
            <a:p>
              <a:pPr lvl="2"/>
              <a:r>
                <a:rPr lang="en-US" b="1" u="sng" dirty="0" smtClean="0"/>
                <a:t>New York</a:t>
              </a:r>
              <a:r>
                <a:rPr lang="en-US" dirty="0" smtClean="0"/>
                <a:t> – Marcellus </a:t>
              </a:r>
            </a:p>
            <a:p>
              <a:pPr lvl="2"/>
              <a:r>
                <a:rPr lang="en-US" b="1" u="sng" dirty="0" smtClean="0"/>
                <a:t>Pennsylvania</a:t>
              </a:r>
              <a:r>
                <a:rPr lang="en-US" dirty="0" smtClean="0"/>
                <a:t> – Marcellus </a:t>
              </a:r>
              <a:endParaRPr lang="en-US" b="1" u="sng" dirty="0" smtClean="0"/>
            </a:p>
            <a:p>
              <a:pPr lvl="2"/>
              <a:r>
                <a:rPr lang="en-US" b="1" u="sng" dirty="0" smtClean="0"/>
                <a:t>Ohio</a:t>
              </a:r>
              <a:r>
                <a:rPr lang="en-US" dirty="0" smtClean="0"/>
                <a:t> – Marcellus</a:t>
              </a:r>
            </a:p>
            <a:p>
              <a:pPr lvl="2"/>
              <a:r>
                <a:rPr lang="en-US" b="1" u="sng" dirty="0" smtClean="0"/>
                <a:t>West Virginia</a:t>
              </a:r>
              <a:r>
                <a:rPr lang="en-US" dirty="0" smtClean="0"/>
                <a:t> – Marcellus</a:t>
              </a:r>
            </a:p>
            <a:p>
              <a:pPr lvl="2"/>
              <a:r>
                <a:rPr lang="en-US" b="1" u="sng" dirty="0" smtClean="0"/>
                <a:t>Colorado </a:t>
              </a:r>
              <a:r>
                <a:rPr lang="en-US" dirty="0" smtClean="0"/>
                <a:t>– </a:t>
              </a:r>
              <a:r>
                <a:rPr lang="en-US" dirty="0" err="1" smtClean="0"/>
                <a:t>Piceance</a:t>
              </a:r>
              <a:r>
                <a:rPr lang="en-US" dirty="0" smtClean="0"/>
                <a:t>, Niobrara </a:t>
              </a:r>
            </a:p>
            <a:p>
              <a:pPr lvl="2"/>
              <a:r>
                <a:rPr lang="en-US" b="1" u="sng" dirty="0" smtClean="0"/>
                <a:t>North Dakota</a:t>
              </a:r>
              <a:r>
                <a:rPr lang="en-US" dirty="0" smtClean="0"/>
                <a:t> – </a:t>
              </a:r>
              <a:r>
                <a:rPr lang="en-US" dirty="0" err="1" smtClean="0"/>
                <a:t>Bakken</a:t>
              </a:r>
              <a:r>
                <a:rPr lang="en-US" dirty="0" smtClean="0"/>
                <a:t> </a:t>
              </a:r>
              <a:endParaRPr lang="en-US" b="1" u="sng" dirty="0" smtClean="0"/>
            </a:p>
            <a:p>
              <a:pPr lvl="2"/>
              <a:r>
                <a:rPr lang="en-US" b="1" u="sng" dirty="0" smtClean="0"/>
                <a:t>Montana</a:t>
              </a:r>
              <a:r>
                <a:rPr lang="en-US" dirty="0" smtClean="0"/>
                <a:t> </a:t>
              </a:r>
              <a:r>
                <a:rPr lang="en-US" dirty="0"/>
                <a:t>– </a:t>
              </a:r>
              <a:r>
                <a:rPr lang="en-US" dirty="0" err="1"/>
                <a:t>Bakken</a:t>
              </a:r>
              <a:r>
                <a:rPr lang="en-US" dirty="0"/>
                <a:t> </a:t>
              </a:r>
              <a:endParaRPr lang="en-US" b="1" u="sng" dirty="0" smtClean="0"/>
            </a:p>
            <a:p>
              <a:pPr lvl="2"/>
              <a:r>
                <a:rPr lang="en-US" b="1" u="sng" dirty="0" smtClean="0"/>
                <a:t>New Mexico</a:t>
              </a:r>
              <a:r>
                <a:rPr lang="en-US" dirty="0" smtClean="0"/>
                <a:t> – San Juan, Permian</a:t>
              </a:r>
              <a:endParaRPr lang="en-US" b="1" u="sng" dirty="0" smtClean="0"/>
            </a:p>
            <a:p>
              <a:pPr lvl="2"/>
              <a:r>
                <a:rPr lang="en-US" b="1" u="sng" dirty="0" smtClean="0"/>
                <a:t>Wyoming</a:t>
              </a:r>
              <a:r>
                <a:rPr lang="en-US" dirty="0" smtClean="0"/>
                <a:t> – Greater Green River, Powder River Basin</a:t>
              </a:r>
              <a:endParaRPr lang="en-US" b="1" u="sng" dirty="0" smtClean="0"/>
            </a:p>
            <a:p>
              <a:pPr lvl="2"/>
              <a:r>
                <a:rPr lang="en-US" b="1" u="sng" dirty="0" smtClean="0"/>
                <a:t>Utah</a:t>
              </a:r>
              <a:r>
                <a:rPr lang="en-US" dirty="0" smtClean="0"/>
                <a:t> – Mancos, Uinta</a:t>
              </a:r>
              <a:endParaRPr lang="en-US" dirty="0"/>
            </a:p>
          </p:txBody>
        </p:sp>
        <p:sp>
          <p:nvSpPr>
            <p:cNvPr id="10" name="TextBox 9"/>
            <p:cNvSpPr txBox="1"/>
            <p:nvPr/>
          </p:nvSpPr>
          <p:spPr>
            <a:xfrm>
              <a:off x="621874" y="1419285"/>
              <a:ext cx="800219" cy="3139321"/>
            </a:xfrm>
            <a:prstGeom prst="rect">
              <a:avLst/>
            </a:prstGeom>
            <a:noFill/>
          </p:spPr>
          <p:txBody>
            <a:bodyPr vert="vert270"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Current</a:t>
              </a:r>
              <a:endParaRPr lang="en-US" sz="4000" b="1" dirty="0">
                <a:solidFill>
                  <a:schemeClr val="bg1"/>
                </a:solidFill>
                <a:effectLst>
                  <a:outerShdw blurRad="38100" dist="38100" dir="2700000" algn="tl">
                    <a:srgbClr val="000000">
                      <a:alpha val="43137"/>
                    </a:srgbClr>
                  </a:outerShdw>
                </a:effectLst>
              </a:endParaRPr>
            </a:p>
          </p:txBody>
        </p:sp>
      </p:grpSp>
      <p:grpSp>
        <p:nvGrpSpPr>
          <p:cNvPr id="13" name="Group 12"/>
          <p:cNvGrpSpPr/>
          <p:nvPr/>
        </p:nvGrpSpPr>
        <p:grpSpPr>
          <a:xfrm>
            <a:off x="905302" y="4898451"/>
            <a:ext cx="6236126" cy="1447800"/>
            <a:chOff x="621874" y="4898451"/>
            <a:chExt cx="6236126" cy="1447800"/>
          </a:xfrm>
        </p:grpSpPr>
        <p:sp>
          <p:nvSpPr>
            <p:cNvPr id="9" name="TextBox 8"/>
            <p:cNvSpPr txBox="1"/>
            <p:nvPr/>
          </p:nvSpPr>
          <p:spPr>
            <a:xfrm>
              <a:off x="621874" y="4923472"/>
              <a:ext cx="6236126"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914400" lvl="1" indent="-457200">
                <a:lnSpc>
                  <a:spcPct val="150000"/>
                </a:lnSpc>
                <a:buFont typeface="Arial" panose="020B0604020202020204" pitchFamily="34" charset="0"/>
                <a:buChar char="•"/>
              </a:pPr>
              <a:r>
                <a:rPr lang="en-US" sz="2800" dirty="0">
                  <a:cs typeface="Times New Roman" panose="02020603050405020304" pitchFamily="18" charset="0"/>
                </a:rPr>
                <a:t>Water Quantity (June 2014)</a:t>
              </a:r>
            </a:p>
            <a:p>
              <a:pPr marL="914400" lvl="1" indent="-457200">
                <a:lnSpc>
                  <a:spcPct val="150000"/>
                </a:lnSpc>
                <a:buFont typeface="Arial" panose="020B0604020202020204" pitchFamily="34" charset="0"/>
                <a:buChar char="•"/>
              </a:pPr>
              <a:r>
                <a:rPr lang="en-US" sz="2800" dirty="0">
                  <a:cs typeface="Times New Roman" panose="02020603050405020304" pitchFamily="18" charset="0"/>
                </a:rPr>
                <a:t>Air Quality  (September 2014</a:t>
              </a:r>
              <a:r>
                <a:rPr lang="en-US" sz="2800" dirty="0" smtClean="0">
                  <a:cs typeface="Times New Roman" panose="02020603050405020304" pitchFamily="18" charset="0"/>
                </a:rPr>
                <a:t>)</a:t>
              </a:r>
              <a:endParaRPr lang="en-US" sz="2800" dirty="0">
                <a:cs typeface="Times New Roman" panose="02020603050405020304" pitchFamily="18" charset="0"/>
              </a:endParaRPr>
            </a:p>
          </p:txBody>
        </p:sp>
        <p:sp>
          <p:nvSpPr>
            <p:cNvPr id="11" name="TextBox 10"/>
            <p:cNvSpPr txBox="1"/>
            <p:nvPr/>
          </p:nvSpPr>
          <p:spPr>
            <a:xfrm>
              <a:off x="645758" y="4898451"/>
              <a:ext cx="800219" cy="1447800"/>
            </a:xfrm>
            <a:prstGeom prst="rect">
              <a:avLst/>
            </a:prstGeom>
            <a:noFill/>
          </p:spPr>
          <p:txBody>
            <a:bodyPr vert="vert270" wrap="square" rtlCol="0">
              <a:spAutoFit/>
            </a:bodyPr>
            <a:lstStyle/>
            <a:p>
              <a:pPr algn="ctr"/>
              <a:r>
                <a:rPr lang="en-US" sz="4000" b="1" dirty="0" smtClean="0">
                  <a:solidFill>
                    <a:schemeClr val="bg1"/>
                  </a:solidFill>
                  <a:effectLst>
                    <a:outerShdw blurRad="38100" dist="38100" dir="2700000" algn="tl">
                      <a:srgbClr val="000000">
                        <a:alpha val="43137"/>
                      </a:srgbClr>
                    </a:outerShdw>
                  </a:effectLst>
                </a:rPr>
                <a:t>Next</a:t>
              </a:r>
              <a:endParaRPr lang="en-US" sz="4000" b="1" dirty="0">
                <a:solidFill>
                  <a:schemeClr val="bg1"/>
                </a:solidFill>
                <a:effectLst>
                  <a:outerShdw blurRad="38100" dist="38100" dir="2700000" algn="tl">
                    <a:srgbClr val="000000">
                      <a:alpha val="43137"/>
                    </a:srgbClr>
                  </a:outerShdw>
                </a:effectLst>
              </a:endParaRPr>
            </a:p>
          </p:txBody>
        </p:sp>
      </p:grpSp>
      <p:sp>
        <p:nvSpPr>
          <p:cNvPr id="14" name="Rectangle 13"/>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Tree>
    <p:extLst>
      <p:ext uri="{BB962C8B-B14F-4D97-AF65-F5344CB8AC3E}">
        <p14:creationId xmlns:p14="http://schemas.microsoft.com/office/powerpoint/2010/main" val="2986063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75" y="-138113"/>
            <a:ext cx="9147175" cy="6996113"/>
            <a:chOff x="0" y="-144463"/>
            <a:chExt cx="9147175" cy="6996113"/>
          </a:xfrm>
        </p:grpSpPr>
        <p:sp>
          <p:nvSpPr>
            <p:cNvPr id="3" name="AutoShape 2" descr="https://mail.google.com/mail/u/0/?ui=2&amp;ik=914413920a&amp;view=att&amp;th=1423849d8011cb4f&amp;attid=0.0.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ttps://mail.google.com/mail/u/0/?ui=2&amp;ik=914413920a&amp;view=att&amp;th=1423849d8011cb4f&amp;attid=0.0.1&amp;disp=em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ectangle 4"/>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636896" y="330935"/>
            <a:ext cx="8074025" cy="646331"/>
          </a:xfrm>
          <a:prstGeom prst="rect">
            <a:avLst/>
          </a:prstGeom>
          <a:noFill/>
          <a:ln>
            <a:noFill/>
          </a:ln>
        </p:spPr>
        <p:txBody>
          <a:bodyPr wrap="square" rtlCol="0">
            <a:spAutoFit/>
          </a:bodyPr>
          <a:lstStyle/>
          <a:p>
            <a:r>
              <a:rPr lang="en-US" sz="36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LawAtlas</a:t>
            </a:r>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Database</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ectangle 10"/>
          <p:cNvSpPr/>
          <p:nvPr/>
        </p:nvSpPr>
        <p:spPr>
          <a:xfrm>
            <a:off x="-1905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447800"/>
            <a:ext cx="9144000" cy="5140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8168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4" name="Group 3"/>
          <p:cNvGrpSpPr/>
          <p:nvPr/>
        </p:nvGrpSpPr>
        <p:grpSpPr>
          <a:xfrm>
            <a:off x="0" y="-138113"/>
            <a:ext cx="9147175" cy="6996113"/>
            <a:chOff x="0" y="-144463"/>
            <a:chExt cx="9147175" cy="6996113"/>
          </a:xfrm>
        </p:grpSpPr>
        <p:sp>
          <p:nvSpPr>
            <p:cNvPr id="5" name="AutoShape 2" descr="https://mail.google.com/mail/u/0/?ui=2&amp;ik=914413920a&amp;view=att&amp;th=1423849d8011cb4f&amp;attid=0.0.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mail.google.com/mail/u/0/?ui=2&amp;ik=914413920a&amp;view=att&amp;th=1423849d8011cb4f&amp;attid=0.0.1&amp;disp=emb&amp;zw&amp;atsh=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0"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8"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612775" y="312738"/>
            <a:ext cx="8074025" cy="646331"/>
          </a:xfrm>
          <a:prstGeom prst="rect">
            <a:avLst/>
          </a:prstGeom>
          <a:noFill/>
          <a:ln>
            <a:noFill/>
          </a:ln>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Hydraulic Fracturing Elections 2013</a:t>
            </a:r>
            <a:endPar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307975" y="1752600"/>
            <a:ext cx="8531225"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Fort Collins – Passed a 5-year moratorium on hydraulic fracturing</a:t>
            </a:r>
          </a:p>
          <a:p>
            <a:pPr marL="285750" indent="-285750">
              <a:buFont typeface="Arial" panose="020B0604020202020204" pitchFamily="34" charset="0"/>
              <a:buChar char="•"/>
            </a:pPr>
            <a:r>
              <a:rPr lang="en-US" sz="2400" dirty="0" smtClean="0"/>
              <a:t>Boulder – Approved a 5-year moratorium on hydraulic fracturing</a:t>
            </a:r>
          </a:p>
          <a:p>
            <a:pPr marL="285750" indent="-285750">
              <a:buFont typeface="Arial" panose="020B0604020202020204" pitchFamily="34" charset="0"/>
              <a:buChar char="•"/>
            </a:pPr>
            <a:r>
              <a:rPr lang="en-US" sz="2400" dirty="0" smtClean="0"/>
              <a:t>Lafayette – Banned new oil and gas drilling within the city limits</a:t>
            </a:r>
          </a:p>
          <a:p>
            <a:pPr marL="285750" indent="-285750">
              <a:buFont typeface="Arial" panose="020B0604020202020204" pitchFamily="34" charset="0"/>
              <a:buChar char="•"/>
            </a:pPr>
            <a:r>
              <a:rPr lang="en-US" sz="2400" dirty="0" smtClean="0"/>
              <a:t>Broomfield – Approved a 5-year moratorium on hydraulic fracturing. 20 votes. </a:t>
            </a:r>
          </a:p>
          <a:p>
            <a:pPr marL="285750" indent="-285750">
              <a:buFont typeface="Arial" panose="020B0604020202020204" pitchFamily="34" charset="0"/>
              <a:buChar char="•"/>
            </a:pPr>
            <a:r>
              <a:rPr lang="en-US" sz="2400" dirty="0" smtClean="0"/>
              <a:t>Longmont: Banned hydraulic fracturing. (November 2012) Lawsuit filed by Colorado Oil and Gas Association and joined by State.</a:t>
            </a:r>
            <a:endParaRPr lang="en-US" sz="2400" dirty="0"/>
          </a:p>
        </p:txBody>
      </p:sp>
    </p:spTree>
    <p:extLst>
      <p:ext uri="{BB962C8B-B14F-4D97-AF65-F5344CB8AC3E}">
        <p14:creationId xmlns:p14="http://schemas.microsoft.com/office/powerpoint/2010/main" val="3428818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175" y="1017588"/>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1" name="Rectangle 10"/>
          <p:cNvSpPr/>
          <p:nvPr/>
        </p:nvSpPr>
        <p:spPr>
          <a:xfrm>
            <a:off x="-3175" y="990600"/>
            <a:ext cx="9144000" cy="26988"/>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48132" name="TextBox 13"/>
          <p:cNvSpPr txBox="1">
            <a:spLocks noChangeArrowheads="1"/>
          </p:cNvSpPr>
          <p:nvPr/>
        </p:nvSpPr>
        <p:spPr bwMode="auto">
          <a:xfrm>
            <a:off x="152400" y="2133600"/>
            <a:ext cx="81534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lvl="1"/>
            <a:r>
              <a:rPr lang="en-US" sz="2400" dirty="0" smtClean="0"/>
              <a:t>Browse the websites at </a:t>
            </a:r>
            <a:r>
              <a:rPr lang="en-US" sz="2400" dirty="0" smtClean="0">
                <a:solidFill>
                  <a:schemeClr val="bg2">
                    <a:lumMod val="75000"/>
                  </a:schemeClr>
                </a:solidFill>
                <a:hlinkClick r:id="rId3"/>
              </a:rPr>
              <a:t>www.oilandgasbmps.org</a:t>
            </a:r>
            <a:r>
              <a:rPr lang="en-US" sz="2400" dirty="0" smtClean="0">
                <a:solidFill>
                  <a:schemeClr val="bg2">
                    <a:lumMod val="75000"/>
                  </a:schemeClr>
                </a:solidFill>
              </a:rPr>
              <a:t> </a:t>
            </a:r>
            <a:r>
              <a:rPr lang="en-US" sz="2400" dirty="0" smtClean="0"/>
              <a:t>and</a:t>
            </a:r>
            <a:r>
              <a:rPr lang="en-US" sz="2400" dirty="0" smtClean="0">
                <a:solidFill>
                  <a:schemeClr val="bg2">
                    <a:lumMod val="75000"/>
                  </a:schemeClr>
                </a:solidFill>
              </a:rPr>
              <a:t> </a:t>
            </a:r>
            <a:r>
              <a:rPr lang="en-US" sz="2400" dirty="0" smtClean="0">
                <a:solidFill>
                  <a:schemeClr val="bg2">
                    <a:lumMod val="75000"/>
                  </a:schemeClr>
                </a:solidFill>
                <a:hlinkClick r:id="rId4"/>
              </a:rPr>
              <a:t>www.lawatlas.org/oilandgas</a:t>
            </a:r>
            <a:r>
              <a:rPr lang="en-US" sz="2400" dirty="0" smtClean="0">
                <a:solidFill>
                  <a:schemeClr val="bg2">
                    <a:lumMod val="75000"/>
                  </a:schemeClr>
                </a:solidFill>
              </a:rPr>
              <a:t> </a:t>
            </a:r>
          </a:p>
          <a:p>
            <a:pPr lvl="1"/>
            <a:endParaRPr lang="en-US" sz="2400" dirty="0" smtClean="0"/>
          </a:p>
          <a:p>
            <a:pPr lvl="1"/>
            <a:r>
              <a:rPr lang="en-US" sz="2400" dirty="0" smtClean="0"/>
              <a:t>Contact Matt Samelson</a:t>
            </a:r>
          </a:p>
          <a:p>
            <a:pPr lvl="1"/>
            <a:r>
              <a:rPr lang="en-US" sz="2400" dirty="0" smtClean="0">
                <a:hlinkClick r:id="rId5"/>
              </a:rPr>
              <a:t>matthewsamelson@gmail.com</a:t>
            </a:r>
            <a:r>
              <a:rPr lang="en-US" sz="2400" dirty="0" smtClean="0"/>
              <a:t>   </a:t>
            </a:r>
          </a:p>
          <a:p>
            <a:pPr lvl="1"/>
            <a:r>
              <a:rPr lang="en-US" sz="2400" dirty="0" smtClean="0"/>
              <a:t>303-519-5769</a:t>
            </a:r>
          </a:p>
          <a:p>
            <a:pPr lvl="1"/>
            <a:r>
              <a:rPr lang="en-US" sz="2400" dirty="0" smtClean="0"/>
              <a:t>for questions related to the comparative database. </a:t>
            </a:r>
          </a:p>
          <a:p>
            <a:pPr lvl="1"/>
            <a:endParaRPr lang="en-US" sz="2400" dirty="0" smtClean="0"/>
          </a:p>
          <a:p>
            <a:pPr lvl="1"/>
            <a:r>
              <a:rPr lang="en-US" sz="2400" dirty="0"/>
              <a:t>Contact Kathryn </a:t>
            </a:r>
            <a:r>
              <a:rPr lang="en-US" sz="2400" dirty="0" err="1"/>
              <a:t>Mutz</a:t>
            </a:r>
            <a:r>
              <a:rPr lang="en-US" sz="2400" dirty="0"/>
              <a:t>  </a:t>
            </a:r>
          </a:p>
          <a:p>
            <a:pPr lvl="1"/>
            <a:r>
              <a:rPr lang="en-US" sz="2400" dirty="0">
                <a:hlinkClick r:id="rId6"/>
              </a:rPr>
              <a:t>Kathryn.Mutz@colorado.edu</a:t>
            </a:r>
            <a:r>
              <a:rPr lang="en-US" sz="2400" dirty="0"/>
              <a:t>  </a:t>
            </a:r>
          </a:p>
          <a:p>
            <a:pPr lvl="1"/>
            <a:r>
              <a:rPr lang="en-US" sz="2400" dirty="0"/>
              <a:t>303-492-1293  </a:t>
            </a:r>
          </a:p>
          <a:p>
            <a:pPr lvl="1"/>
            <a:r>
              <a:rPr lang="en-US" sz="2400" dirty="0"/>
              <a:t>for questions related to the BMP project. </a:t>
            </a:r>
          </a:p>
          <a:p>
            <a:pPr eaLnBrk="1" hangingPunct="1"/>
            <a:endParaRPr lang="en-US" b="1" dirty="0" smtClean="0">
              <a:latin typeface="Calibri" charset="0"/>
            </a:endParaRPr>
          </a:p>
          <a:p>
            <a:pPr eaLnBrk="1" hangingPunct="1"/>
            <a:endParaRPr lang="en-US" b="1" dirty="0">
              <a:latin typeface="Calibri" charset="0"/>
            </a:endParaRPr>
          </a:p>
        </p:txBody>
      </p:sp>
      <p:sp>
        <p:nvSpPr>
          <p:cNvPr id="48133" name="TextBox 14"/>
          <p:cNvSpPr txBox="1">
            <a:spLocks noChangeArrowheads="1"/>
          </p:cNvSpPr>
          <p:nvPr/>
        </p:nvSpPr>
        <p:spPr bwMode="auto">
          <a:xfrm>
            <a:off x="457200" y="1524000"/>
            <a:ext cx="7848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b="1" dirty="0" smtClean="0">
                <a:latin typeface="Calibri" charset="0"/>
              </a:rPr>
              <a:t> For more information</a:t>
            </a:r>
            <a:endParaRPr lang="en-US" sz="2400" dirty="0">
              <a:latin typeface="Calibri" charset="0"/>
            </a:endParaRPr>
          </a:p>
        </p:txBody>
      </p:sp>
      <p:cxnSp>
        <p:nvCxnSpPr>
          <p:cNvPr id="4" name="Straight Connector 3"/>
          <p:cNvCxnSpPr/>
          <p:nvPr/>
        </p:nvCxnSpPr>
        <p:spPr>
          <a:xfrm>
            <a:off x="609600" y="1981200"/>
            <a:ext cx="7391400" cy="0"/>
          </a:xfrm>
          <a:prstGeom prst="line">
            <a:avLst/>
          </a:prstGeom>
        </p:spPr>
        <p:style>
          <a:lnRef idx="1">
            <a:schemeClr val="dk1"/>
          </a:lnRef>
          <a:fillRef idx="0">
            <a:schemeClr val="dk1"/>
          </a:fillRef>
          <a:effectRef idx="0">
            <a:schemeClr val="dk1"/>
          </a:effectRef>
          <a:fontRef idx="minor">
            <a:schemeClr val="tx1"/>
          </a:fontRef>
        </p:style>
      </p:cxnSp>
      <p:pic>
        <p:nvPicPr>
          <p:cNvPr id="48135" name="Picture 4" descr="http://www.aldnanosolutions.com/wp-content/uploads/2011/05/CU-Boulder-Logo.png"/>
          <p:cNvPicPr>
            <a:picLocks noChangeAspect="1" noChangeArrowheads="1"/>
          </p:cNvPicPr>
          <p:nvPr/>
        </p:nvPicPr>
        <p:blipFill>
          <a:blip r:embed="rId7" cstate="email">
            <a:extLst>
              <a:ext uri="{28A0092B-C50C-407E-A947-70E740481C1C}">
                <a14:useLocalDpi xmlns:a14="http://schemas.microsoft.com/office/drawing/2010/main" val="0"/>
              </a:ext>
            </a:extLst>
          </a:blip>
          <a:srcRect r="77252"/>
          <a:stretch>
            <a:fillRect/>
          </a:stretch>
        </p:blipFill>
        <p:spPr bwMode="auto">
          <a:xfrm>
            <a:off x="8534400" y="6297613"/>
            <a:ext cx="4333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9"/>
          <p:cNvPicPr>
            <a:picLocks noChangeAspect="1"/>
          </p:cNvPicPr>
          <p:nvPr/>
        </p:nvPicPr>
        <p:blipFill>
          <a:blip r:embed="rId8">
            <a:extLst>
              <a:ext uri="{28A0092B-C50C-407E-A947-70E740481C1C}">
                <a14:useLocalDpi xmlns:a14="http://schemas.microsoft.com/office/drawing/2010/main" val="0"/>
              </a:ext>
            </a:extLst>
          </a:blip>
          <a:srcRect l="9985" t="56619" r="8980" b="20905"/>
          <a:stretch>
            <a:fillRect/>
          </a:stretch>
        </p:blipFill>
        <p:spPr bwMode="auto">
          <a:xfrm>
            <a:off x="-12700" y="-31750"/>
            <a:ext cx="91646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13479" y="-31689"/>
            <a:ext cx="9144000" cy="955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fontAlgn="auto">
              <a:spcBef>
                <a:spcPts val="0"/>
              </a:spcBef>
              <a:spcAft>
                <a:spcPts val="0"/>
              </a:spcAft>
              <a:defRPr/>
            </a:pPr>
            <a:r>
              <a:rPr lang="en-US" sz="3200" b="1" spc="50" dirty="0">
                <a:ln w="13500">
                  <a:solidFill>
                    <a:schemeClr val="accent1">
                      <a:shade val="2500"/>
                    </a:schemeClr>
                  </a:solidFill>
                  <a:prstDash val="solid"/>
                </a:ln>
                <a:solidFill>
                  <a:schemeClr val="bg1">
                    <a:alpha val="95000"/>
                  </a:schemeClr>
                </a:solidFill>
                <a:effectLst>
                  <a:innerShdw blurRad="50900" dist="38500" dir="13500000">
                    <a:srgbClr val="000000">
                      <a:alpha val="60000"/>
                    </a:srgbClr>
                  </a:innerShdw>
                </a:effectLst>
              </a:rPr>
              <a:t>Natural Gas Research and Resources at CU Boulder</a:t>
            </a:r>
          </a:p>
        </p:txBody>
      </p:sp>
      <p:sp>
        <p:nvSpPr>
          <p:cNvPr id="17" name="Rectangle 16"/>
          <p:cNvSpPr/>
          <p:nvPr/>
        </p:nvSpPr>
        <p:spPr>
          <a:xfrm>
            <a:off x="-3175" y="923925"/>
            <a:ext cx="9166225"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13" name="Picture 6" descr="EFD jpe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840537" y="4800600"/>
            <a:ext cx="1427163"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0"/>
          <p:cNvSpPr txBox="1">
            <a:spLocks noChangeArrowheads="1"/>
          </p:cNvSpPr>
          <p:nvPr/>
        </p:nvSpPr>
        <p:spPr bwMode="auto">
          <a:xfrm>
            <a:off x="620713" y="349250"/>
            <a:ext cx="4648200" cy="641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Lucida Sans Unicode" pitchFamily="34" charset="0"/>
                <a:cs typeface="Arial" pitchFamily="34" charset="0"/>
              </a:defRPr>
            </a:lvl1pPr>
            <a:lvl2pPr marL="742950" indent="-285750" eaLnBrk="0" hangingPunct="0">
              <a:defRPr>
                <a:solidFill>
                  <a:schemeClr val="tx1"/>
                </a:solidFill>
                <a:latin typeface="Lucida Sans Unicode" pitchFamily="34" charset="0"/>
                <a:cs typeface="Arial" pitchFamily="34" charset="0"/>
              </a:defRPr>
            </a:lvl2pPr>
            <a:lvl3pPr marL="1143000" indent="-228600" eaLnBrk="0" hangingPunct="0">
              <a:defRPr>
                <a:solidFill>
                  <a:schemeClr val="tx1"/>
                </a:solidFill>
                <a:latin typeface="Lucida Sans Unicode" pitchFamily="34" charset="0"/>
                <a:cs typeface="Arial" pitchFamily="34" charset="0"/>
              </a:defRPr>
            </a:lvl3pPr>
            <a:lvl4pPr marL="1600200" indent="-228600" eaLnBrk="0" hangingPunct="0">
              <a:defRPr>
                <a:solidFill>
                  <a:schemeClr val="tx1"/>
                </a:solidFill>
                <a:latin typeface="Lucida Sans Unicode" pitchFamily="34" charset="0"/>
                <a:cs typeface="Arial" pitchFamily="34" charset="0"/>
              </a:defRPr>
            </a:lvl4pPr>
            <a:lvl5pPr marL="2057400" indent="-228600" eaLnBrk="0" hangingPunct="0">
              <a:defRPr>
                <a:solidFill>
                  <a:schemeClr val="tx1"/>
                </a:solidFill>
                <a:latin typeface="Lucida Sans Unicode" pitchFamily="34" charset="0"/>
                <a:cs typeface="Arial" pitchFamily="34" charset="0"/>
              </a:defRPr>
            </a:lvl5pPr>
            <a:lvl6pPr marL="2514600" indent="-22860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eaLnBrk="0" fontAlgn="base" hangingPunct="0">
              <a:spcBef>
                <a:spcPct val="0"/>
              </a:spcBef>
              <a:spcAft>
                <a:spcPct val="0"/>
              </a:spcAft>
              <a:defRPr>
                <a:solidFill>
                  <a:schemeClr val="tx1"/>
                </a:solidFill>
                <a:latin typeface="Lucida Sans Unicode" pitchFamily="34" charset="0"/>
                <a:cs typeface="Arial" pitchFamily="34" charset="0"/>
              </a:defRPr>
            </a:lvl9pPr>
          </a:lstStyle>
          <a:p>
            <a:pPr eaLnBrk="1" hangingPunct="1">
              <a:spcBef>
                <a:spcPct val="50000"/>
              </a:spcBef>
            </a:pPr>
            <a:r>
              <a:rPr lang="en-US" sz="3600">
                <a:latin typeface="Narkisim" pitchFamily="34" charset="-79"/>
                <a:cs typeface="Narkisim" pitchFamily="34" charset="-79"/>
              </a:rPr>
              <a:t>Hydraulic Fracturing</a:t>
            </a:r>
          </a:p>
        </p:txBody>
      </p:sp>
      <p:pic>
        <p:nvPicPr>
          <p:cNvPr id="28675" name="Picture 6" descr="http://www.demotix.com/sites/default/files/imagecache/large_610x456_scaled/photos/hydraulic-fracturing-working-under-pressure_3900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7205663" cy="540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62316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r.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5" b="7761"/>
          <a:stretch/>
        </p:blipFill>
        <p:spPr>
          <a:xfrm>
            <a:off x="0" y="838200"/>
            <a:ext cx="9088612" cy="6019800"/>
          </a:xfrm>
        </p:spPr>
      </p:pic>
      <p:sp>
        <p:nvSpPr>
          <p:cNvPr id="2" name="Title 1"/>
          <p:cNvSpPr>
            <a:spLocks noGrp="1"/>
          </p:cNvSpPr>
          <p:nvPr>
            <p:ph type="title"/>
          </p:nvPr>
        </p:nvSpPr>
        <p:spPr>
          <a:xfrm>
            <a:off x="381000" y="16329"/>
            <a:ext cx="4572000" cy="762000"/>
          </a:xfrm>
        </p:spPr>
        <p:txBody>
          <a:bodyPr/>
          <a:lstStyle/>
          <a:p>
            <a:r>
              <a:rPr lang="en-US" sz="2800" dirty="0" smtClean="0"/>
              <a:t>Example Horizontal Well</a:t>
            </a:r>
            <a:endParaRPr lang="en-US" sz="2800" dirty="0"/>
          </a:p>
        </p:txBody>
      </p:sp>
    </p:spTree>
    <p:extLst>
      <p:ext uri="{BB962C8B-B14F-4D97-AF65-F5344CB8AC3E}">
        <p14:creationId xmlns:p14="http://schemas.microsoft.com/office/powerpoint/2010/main" val="1540839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352800" y="5443"/>
            <a:ext cx="57912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2409031"/>
            <a:ext cx="51054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8"/>
          <p:cNvSpPr txBox="1">
            <a:spLocks noChangeArrowheads="1"/>
          </p:cNvSpPr>
          <p:nvPr/>
        </p:nvSpPr>
        <p:spPr bwMode="auto">
          <a:xfrm>
            <a:off x="304800" y="762000"/>
            <a:ext cx="1981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pitchFamily="34" charset="0"/>
                <a:cs typeface="Arial" pitchFamily="34" charset="0"/>
              </a:defRPr>
            </a:lvl1pPr>
            <a:lvl2pPr marL="742950" indent="-285750" eaLnBrk="0" hangingPunct="0">
              <a:defRPr>
                <a:solidFill>
                  <a:schemeClr val="tx1"/>
                </a:solidFill>
                <a:latin typeface="Lucida Sans Unicode" pitchFamily="34" charset="0"/>
                <a:cs typeface="Arial" pitchFamily="34" charset="0"/>
              </a:defRPr>
            </a:lvl2pPr>
            <a:lvl3pPr marL="1143000" indent="-228600" eaLnBrk="0" hangingPunct="0">
              <a:defRPr>
                <a:solidFill>
                  <a:schemeClr val="tx1"/>
                </a:solidFill>
                <a:latin typeface="Lucida Sans Unicode" pitchFamily="34" charset="0"/>
                <a:cs typeface="Arial" pitchFamily="34" charset="0"/>
              </a:defRPr>
            </a:lvl3pPr>
            <a:lvl4pPr marL="1600200" indent="-228600" eaLnBrk="0" hangingPunct="0">
              <a:defRPr>
                <a:solidFill>
                  <a:schemeClr val="tx1"/>
                </a:solidFill>
                <a:latin typeface="Lucida Sans Unicode" pitchFamily="34" charset="0"/>
                <a:cs typeface="Arial" pitchFamily="34" charset="0"/>
              </a:defRPr>
            </a:lvl4pPr>
            <a:lvl5pPr marL="2057400" indent="-228600" eaLnBrk="0" hangingPunct="0">
              <a:defRPr>
                <a:solidFill>
                  <a:schemeClr val="tx1"/>
                </a:solidFill>
                <a:latin typeface="Lucida Sans Unicode" pitchFamily="34" charset="0"/>
                <a:cs typeface="Arial" pitchFamily="34" charset="0"/>
              </a:defRPr>
            </a:lvl5pPr>
            <a:lvl6pPr marL="2514600" indent="-22860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eaLnBrk="0" fontAlgn="base" hangingPunct="0">
              <a:spcBef>
                <a:spcPct val="0"/>
              </a:spcBef>
              <a:spcAft>
                <a:spcPct val="0"/>
              </a:spcAft>
              <a:defRPr>
                <a:solidFill>
                  <a:schemeClr val="tx1"/>
                </a:solidFill>
                <a:latin typeface="Lucida Sans Unicode" pitchFamily="34" charset="0"/>
                <a:cs typeface="Arial" pitchFamily="34" charset="0"/>
              </a:defRPr>
            </a:lvl9pPr>
          </a:lstStyle>
          <a:p>
            <a:r>
              <a:rPr lang="en-US" sz="4000" dirty="0" smtClean="0"/>
              <a:t>SPILLS</a:t>
            </a:r>
          </a:p>
        </p:txBody>
      </p:sp>
      <p:sp>
        <p:nvSpPr>
          <p:cNvPr id="5" name="Text Box 8"/>
          <p:cNvSpPr txBox="1">
            <a:spLocks noChangeArrowheads="1"/>
          </p:cNvSpPr>
          <p:nvPr/>
        </p:nvSpPr>
        <p:spPr bwMode="auto">
          <a:xfrm>
            <a:off x="5214256" y="4115829"/>
            <a:ext cx="392974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Lucida Sans Unicode" pitchFamily="34" charset="0"/>
                <a:cs typeface="Arial" pitchFamily="34" charset="0"/>
              </a:defRPr>
            </a:lvl1pPr>
            <a:lvl2pPr marL="742950" indent="-285750" eaLnBrk="0" hangingPunct="0">
              <a:defRPr>
                <a:solidFill>
                  <a:schemeClr val="tx1"/>
                </a:solidFill>
                <a:latin typeface="Lucida Sans Unicode" pitchFamily="34" charset="0"/>
                <a:cs typeface="Arial" pitchFamily="34" charset="0"/>
              </a:defRPr>
            </a:lvl2pPr>
            <a:lvl3pPr marL="1143000" indent="-228600" eaLnBrk="0" hangingPunct="0">
              <a:defRPr>
                <a:solidFill>
                  <a:schemeClr val="tx1"/>
                </a:solidFill>
                <a:latin typeface="Lucida Sans Unicode" pitchFamily="34" charset="0"/>
                <a:cs typeface="Arial" pitchFamily="34" charset="0"/>
              </a:defRPr>
            </a:lvl3pPr>
            <a:lvl4pPr marL="1600200" indent="-228600" eaLnBrk="0" hangingPunct="0">
              <a:defRPr>
                <a:solidFill>
                  <a:schemeClr val="tx1"/>
                </a:solidFill>
                <a:latin typeface="Lucida Sans Unicode" pitchFamily="34" charset="0"/>
                <a:cs typeface="Arial" pitchFamily="34" charset="0"/>
              </a:defRPr>
            </a:lvl4pPr>
            <a:lvl5pPr marL="2057400" indent="-228600" eaLnBrk="0" hangingPunct="0">
              <a:defRPr>
                <a:solidFill>
                  <a:schemeClr val="tx1"/>
                </a:solidFill>
                <a:latin typeface="Lucida Sans Unicode" pitchFamily="34" charset="0"/>
                <a:cs typeface="Arial" pitchFamily="34" charset="0"/>
              </a:defRPr>
            </a:lvl5pPr>
            <a:lvl6pPr marL="2514600" indent="-228600" eaLnBrk="0" fontAlgn="base" hangingPunct="0">
              <a:spcBef>
                <a:spcPct val="0"/>
              </a:spcBef>
              <a:spcAft>
                <a:spcPct val="0"/>
              </a:spcAft>
              <a:defRPr>
                <a:solidFill>
                  <a:schemeClr val="tx1"/>
                </a:solidFill>
                <a:latin typeface="Lucida Sans Unicode" pitchFamily="34" charset="0"/>
                <a:cs typeface="Arial" pitchFamily="34" charset="0"/>
              </a:defRPr>
            </a:lvl6pPr>
            <a:lvl7pPr marL="2971800" indent="-228600" eaLnBrk="0" fontAlgn="base" hangingPunct="0">
              <a:spcBef>
                <a:spcPct val="0"/>
              </a:spcBef>
              <a:spcAft>
                <a:spcPct val="0"/>
              </a:spcAft>
              <a:defRPr>
                <a:solidFill>
                  <a:schemeClr val="tx1"/>
                </a:solidFill>
                <a:latin typeface="Lucida Sans Unicode" pitchFamily="34" charset="0"/>
                <a:cs typeface="Arial" pitchFamily="34" charset="0"/>
              </a:defRPr>
            </a:lvl7pPr>
            <a:lvl8pPr marL="3429000" indent="-228600" eaLnBrk="0" fontAlgn="base" hangingPunct="0">
              <a:spcBef>
                <a:spcPct val="0"/>
              </a:spcBef>
              <a:spcAft>
                <a:spcPct val="0"/>
              </a:spcAft>
              <a:defRPr>
                <a:solidFill>
                  <a:schemeClr val="tx1"/>
                </a:solidFill>
                <a:latin typeface="Lucida Sans Unicode" pitchFamily="34" charset="0"/>
                <a:cs typeface="Arial" pitchFamily="34" charset="0"/>
              </a:defRPr>
            </a:lvl8pPr>
            <a:lvl9pPr marL="3886200" indent="-228600" eaLnBrk="0" fontAlgn="base" hangingPunct="0">
              <a:spcBef>
                <a:spcPct val="0"/>
              </a:spcBef>
              <a:spcAft>
                <a:spcPct val="0"/>
              </a:spcAft>
              <a:defRPr>
                <a:solidFill>
                  <a:schemeClr val="tx1"/>
                </a:solidFill>
                <a:latin typeface="Lucida Sans Unicode" pitchFamily="34" charset="0"/>
                <a:cs typeface="Arial" pitchFamily="34" charset="0"/>
              </a:defRPr>
            </a:lvl9pPr>
          </a:lstStyle>
          <a:p>
            <a:r>
              <a:rPr lang="en-US" sz="2800" dirty="0" smtClean="0"/>
              <a:t>Denver Post study: </a:t>
            </a:r>
          </a:p>
          <a:p>
            <a:r>
              <a:rPr lang="en-US" sz="2800" dirty="0" smtClean="0"/>
              <a:t>From 2008-2010, average of more than a spill per day, average size of 5,300 gallons</a:t>
            </a:r>
          </a:p>
        </p:txBody>
      </p:sp>
    </p:spTree>
    <p:extLst>
      <p:ext uri="{BB962C8B-B14F-4D97-AF65-F5344CB8AC3E}">
        <p14:creationId xmlns:p14="http://schemas.microsoft.com/office/powerpoint/2010/main" val="240025702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olorado flood oil and ga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 y="1759389"/>
            <a:ext cx="4491643" cy="318682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1.bp.blogspot.com/-3-fe3MznORA/UjpY_HwgSQI/AAAAAAAAAVQ/OLHHPjN8kJg/s1600/DSC_0077EcoFlight_9_17_2013_Colorado_Weld_County_Gas_Oil_Flood_Close_Up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08375" y="3062816"/>
            <a:ext cx="5635625" cy="3757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223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75405" y="1600200"/>
            <a:ext cx="6793190" cy="4525963"/>
          </a:xfrm>
        </p:spPr>
      </p:pic>
    </p:spTree>
    <p:extLst>
      <p:ext uri="{BB962C8B-B14F-4D97-AF65-F5344CB8AC3E}">
        <p14:creationId xmlns:p14="http://schemas.microsoft.com/office/powerpoint/2010/main" val="2881299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26319"/>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3486" y="2286000"/>
            <a:ext cx="8396601" cy="4191000"/>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8"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Context</a:t>
            </a:r>
            <a:endParaRPr lang="en-US" dirty="0">
              <a:ln>
                <a:solidFill>
                  <a:schemeClr val="accent1">
                    <a:shade val="2500"/>
                  </a:schemeClr>
                </a:solidFill>
              </a:ln>
              <a:solidFill>
                <a:schemeClr val="bg1"/>
              </a:solidFill>
            </a:endParaRPr>
          </a:p>
        </p:txBody>
      </p:sp>
      <p:sp>
        <p:nvSpPr>
          <p:cNvPr id="10" name="TextBox 9"/>
          <p:cNvSpPr txBox="1"/>
          <p:nvPr/>
        </p:nvSpPr>
        <p:spPr>
          <a:xfrm>
            <a:off x="451945" y="1255693"/>
            <a:ext cx="8229600" cy="954107"/>
          </a:xfrm>
          <a:prstGeom prst="rect">
            <a:avLst/>
          </a:prstGeom>
          <a:noFill/>
        </p:spPr>
        <p:txBody>
          <a:bodyPr wrap="square" rtlCol="0">
            <a:spAutoFit/>
          </a:bodyPr>
          <a:lstStyle/>
          <a:p>
            <a:pPr algn="ctr"/>
            <a:r>
              <a:rPr lang="en-US" sz="2800" b="1" dirty="0" smtClean="0"/>
              <a:t>Estimate U.S., Russia, and Saudi Arabia Petroleum and Natural Gas Production</a:t>
            </a:r>
            <a:endParaRPr lang="en-US" sz="2800" b="1" dirty="0"/>
          </a:p>
        </p:txBody>
      </p:sp>
    </p:spTree>
    <p:extLst>
      <p:ext uri="{BB962C8B-B14F-4D97-AF65-F5344CB8AC3E}">
        <p14:creationId xmlns:p14="http://schemas.microsoft.com/office/powerpoint/2010/main" val="1684410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09549" y="1209675"/>
            <a:ext cx="8734425" cy="5280025"/>
            <a:chOff x="209549" y="1209675"/>
            <a:chExt cx="8734425" cy="5280025"/>
          </a:xfrm>
        </p:grpSpPr>
        <p:pic>
          <p:nvPicPr>
            <p:cNvPr id="4" name="Picture 2" descr="K:\Shared Data\Corporate Communications\Ongoing\Hydraulic Fracing Issues Presentation\Oct 2011\Albany\Horizontal Well Cross Section.jpg"/>
            <p:cNvPicPr>
              <a:picLocks noChangeAspect="1" noChangeArrowheads="1"/>
            </p:cNvPicPr>
            <p:nvPr/>
          </p:nvPicPr>
          <p:blipFill>
            <a:blip r:embed="rId2" cstate="print"/>
            <a:stretch>
              <a:fillRect/>
            </a:stretch>
          </p:blipFill>
          <p:spPr bwMode="auto">
            <a:xfrm>
              <a:off x="209549" y="1209675"/>
              <a:ext cx="8734425" cy="4914900"/>
            </a:xfrm>
            <a:prstGeom prst="rect">
              <a:avLst/>
            </a:prstGeom>
            <a:noFill/>
          </p:spPr>
        </p:pic>
        <p:grpSp>
          <p:nvGrpSpPr>
            <p:cNvPr id="5" name="Group 53"/>
            <p:cNvGrpSpPr/>
            <p:nvPr/>
          </p:nvGrpSpPr>
          <p:grpSpPr>
            <a:xfrm>
              <a:off x="398696" y="2476501"/>
              <a:ext cx="1011815" cy="2886074"/>
              <a:chOff x="398696" y="2476501"/>
              <a:chExt cx="1011815" cy="2886074"/>
            </a:xfrm>
          </p:grpSpPr>
          <p:cxnSp>
            <p:nvCxnSpPr>
              <p:cNvPr id="6" name="Straight Arrow Connector 5"/>
              <p:cNvCxnSpPr/>
              <p:nvPr/>
            </p:nvCxnSpPr>
            <p:spPr>
              <a:xfrm flipV="1">
                <a:off x="904875" y="2476501"/>
                <a:ext cx="0" cy="1352549"/>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904875" y="4219575"/>
                <a:ext cx="0" cy="1143000"/>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8696" y="3810000"/>
                <a:ext cx="1011815" cy="430887"/>
              </a:xfrm>
              <a:prstGeom prst="rect">
                <a:avLst/>
              </a:prstGeom>
              <a:noFill/>
              <a:effectLst>
                <a:outerShdw blurRad="38100" dist="12700" dir="2700000" algn="tl" rotWithShape="0">
                  <a:prstClr val="black">
                    <a:alpha val="80000"/>
                  </a:prstClr>
                </a:outerShdw>
              </a:effectLst>
            </p:spPr>
            <p:txBody>
              <a:bodyPr wrap="none" rtlCol="0">
                <a:spAutoFit/>
              </a:bodyPr>
              <a:lstStyle/>
              <a:p>
                <a:pPr algn="ctr"/>
                <a:r>
                  <a:rPr lang="en-US" sz="1100" b="1" dirty="0" smtClean="0">
                    <a:solidFill>
                      <a:schemeClr val="bg1"/>
                    </a:solidFill>
                  </a:rPr>
                  <a:t>4000’</a:t>
                </a:r>
              </a:p>
              <a:p>
                <a:pPr algn="ctr"/>
                <a:r>
                  <a:rPr lang="en-US" sz="1100" b="1" dirty="0" smtClean="0">
                    <a:solidFill>
                      <a:schemeClr val="bg1"/>
                    </a:solidFill>
                  </a:rPr>
                  <a:t>of Sediment</a:t>
                </a:r>
                <a:endParaRPr lang="en-US" sz="1100" b="1" dirty="0">
                  <a:solidFill>
                    <a:schemeClr val="bg1"/>
                  </a:solidFill>
                </a:endParaRPr>
              </a:p>
            </p:txBody>
          </p:sp>
        </p:grpSp>
        <p:grpSp>
          <p:nvGrpSpPr>
            <p:cNvPr id="9" name="Group 54"/>
            <p:cNvGrpSpPr/>
            <p:nvPr/>
          </p:nvGrpSpPr>
          <p:grpSpPr>
            <a:xfrm>
              <a:off x="1609725" y="2609850"/>
              <a:ext cx="1938455" cy="261610"/>
              <a:chOff x="1609725" y="2609850"/>
              <a:chExt cx="1938455" cy="261610"/>
            </a:xfrm>
          </p:grpSpPr>
          <p:sp>
            <p:nvSpPr>
              <p:cNvPr id="10" name="TextBox 9"/>
              <p:cNvSpPr txBox="1"/>
              <p:nvPr/>
            </p:nvSpPr>
            <p:spPr>
              <a:xfrm>
                <a:off x="2023404" y="2609850"/>
                <a:ext cx="1524776" cy="261610"/>
              </a:xfrm>
              <a:prstGeom prst="rect">
                <a:avLst/>
              </a:prstGeom>
              <a:noFill/>
              <a:effectLst>
                <a:outerShdw blurRad="38100" dist="12700" dir="2700000" algn="tl" rotWithShape="0">
                  <a:prstClr val="black">
                    <a:alpha val="80000"/>
                  </a:prstClr>
                </a:outerShdw>
              </a:effectLst>
            </p:spPr>
            <p:txBody>
              <a:bodyPr wrap="none" rtlCol="0">
                <a:spAutoFit/>
              </a:bodyPr>
              <a:lstStyle/>
              <a:p>
                <a:pPr algn="ctr"/>
                <a:r>
                  <a:rPr lang="en-US" sz="1100" b="1" dirty="0" smtClean="0">
                    <a:solidFill>
                      <a:schemeClr val="bg1"/>
                    </a:solidFill>
                  </a:rPr>
                  <a:t>Surface Casing 550’</a:t>
                </a:r>
                <a:endParaRPr lang="en-US" sz="1100" b="1" dirty="0">
                  <a:solidFill>
                    <a:schemeClr val="bg1"/>
                  </a:solidFill>
                </a:endParaRPr>
              </a:p>
            </p:txBody>
          </p:sp>
          <p:cxnSp>
            <p:nvCxnSpPr>
              <p:cNvPr id="11" name="Straight Arrow Connector 10"/>
              <p:cNvCxnSpPr/>
              <p:nvPr/>
            </p:nvCxnSpPr>
            <p:spPr>
              <a:xfrm flipH="1">
                <a:off x="1609725" y="2738438"/>
                <a:ext cx="471487" cy="0"/>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12" name="Text Box 3"/>
            <p:cNvSpPr txBox="1">
              <a:spLocks noChangeArrowheads="1"/>
            </p:cNvSpPr>
            <p:nvPr/>
          </p:nvSpPr>
          <p:spPr bwMode="auto">
            <a:xfrm>
              <a:off x="276225" y="6215063"/>
              <a:ext cx="1836738" cy="274637"/>
            </a:xfrm>
            <a:prstGeom prst="rect">
              <a:avLst/>
            </a:prstGeom>
            <a:noFill/>
            <a:ln w="9525">
              <a:noFill/>
              <a:miter lim="800000"/>
              <a:headEnd/>
              <a:tailEnd/>
            </a:ln>
          </p:spPr>
          <p:txBody>
            <a:bodyPr>
              <a:spAutoFit/>
            </a:bodyPr>
            <a:lstStyle/>
            <a:p>
              <a:pPr algn="l">
                <a:spcBef>
                  <a:spcPct val="50000"/>
                </a:spcBef>
              </a:pPr>
              <a:r>
                <a:rPr lang="en-US" sz="1200" b="1" i="1" dirty="0"/>
                <a:t>Cross sectional view</a:t>
              </a:r>
            </a:p>
          </p:txBody>
        </p:sp>
        <p:grpSp>
          <p:nvGrpSpPr>
            <p:cNvPr id="13" name="Group 52"/>
            <p:cNvGrpSpPr/>
            <p:nvPr/>
          </p:nvGrpSpPr>
          <p:grpSpPr>
            <a:xfrm>
              <a:off x="6979123" y="2028826"/>
              <a:ext cx="1813318" cy="4095472"/>
              <a:chOff x="6979123" y="2028826"/>
              <a:chExt cx="1813318" cy="4095472"/>
            </a:xfrm>
          </p:grpSpPr>
          <p:cxnSp>
            <p:nvCxnSpPr>
              <p:cNvPr id="14" name="Straight Arrow Connector 13"/>
              <p:cNvCxnSpPr/>
              <p:nvPr/>
            </p:nvCxnSpPr>
            <p:spPr>
              <a:xfrm flipV="1">
                <a:off x="7886700" y="2028826"/>
                <a:ext cx="0" cy="124613"/>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886700" y="2321169"/>
                <a:ext cx="0" cy="124166"/>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979123" y="2106435"/>
                <a:ext cx="1813318" cy="261610"/>
              </a:xfrm>
              <a:prstGeom prst="rect">
                <a:avLst/>
              </a:prstGeom>
              <a:noFill/>
              <a:effectLst>
                <a:outerShdw blurRad="38100" dist="12700" dir="2700000" algn="tl" rotWithShape="0">
                  <a:prstClr val="black">
                    <a:alpha val="80000"/>
                  </a:prstClr>
                </a:outerShdw>
              </a:effectLst>
            </p:spPr>
            <p:txBody>
              <a:bodyPr wrap="none" rtlCol="0">
                <a:spAutoFit/>
              </a:bodyPr>
              <a:lstStyle/>
              <a:p>
                <a:pPr algn="ctr"/>
                <a:r>
                  <a:rPr lang="en-US" sz="1100" b="1" dirty="0" smtClean="0">
                    <a:solidFill>
                      <a:schemeClr val="bg1"/>
                    </a:solidFill>
                  </a:rPr>
                  <a:t>400’ Usable Fresh Water</a:t>
                </a:r>
                <a:endParaRPr lang="en-US" sz="1100" b="1" dirty="0">
                  <a:solidFill>
                    <a:schemeClr val="bg1"/>
                  </a:solidFill>
                </a:endParaRPr>
              </a:p>
            </p:txBody>
          </p:sp>
          <p:cxnSp>
            <p:nvCxnSpPr>
              <p:cNvPr id="17" name="Straight Arrow Connector 16"/>
              <p:cNvCxnSpPr/>
              <p:nvPr/>
            </p:nvCxnSpPr>
            <p:spPr>
              <a:xfrm flipV="1">
                <a:off x="7886700" y="2449338"/>
                <a:ext cx="0" cy="474837"/>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7886700" y="3383756"/>
                <a:ext cx="0" cy="388144"/>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19293" y="2933700"/>
                <a:ext cx="1524776" cy="430887"/>
              </a:xfrm>
              <a:prstGeom prst="rect">
                <a:avLst/>
              </a:prstGeom>
              <a:noFill/>
              <a:effectLst>
                <a:outerShdw blurRad="38100" dist="12700" dir="2700000" algn="tl" rotWithShape="0">
                  <a:prstClr val="black">
                    <a:alpha val="80000"/>
                  </a:prstClr>
                </a:outerShdw>
              </a:effectLst>
            </p:spPr>
            <p:txBody>
              <a:bodyPr wrap="none" rtlCol="0">
                <a:spAutoFit/>
              </a:bodyPr>
              <a:lstStyle/>
              <a:p>
                <a:pPr algn="ctr"/>
                <a:r>
                  <a:rPr lang="en-US" sz="1100" b="1" dirty="0" smtClean="0">
                    <a:solidFill>
                      <a:schemeClr val="bg1"/>
                    </a:solidFill>
                  </a:rPr>
                  <a:t>2100’ Various Atoka</a:t>
                </a:r>
              </a:p>
              <a:p>
                <a:pPr algn="ctr"/>
                <a:r>
                  <a:rPr lang="en-US" sz="1100" b="1" dirty="0" smtClean="0">
                    <a:solidFill>
                      <a:schemeClr val="bg1"/>
                    </a:solidFill>
                  </a:rPr>
                  <a:t>Sands &amp; </a:t>
                </a:r>
                <a:r>
                  <a:rPr lang="en-US" sz="1100" b="1" dirty="0" err="1" smtClean="0">
                    <a:solidFill>
                      <a:schemeClr val="bg1"/>
                    </a:solidFill>
                  </a:rPr>
                  <a:t>Shales</a:t>
                </a:r>
                <a:endParaRPr lang="en-US" sz="1100" b="1" dirty="0">
                  <a:solidFill>
                    <a:schemeClr val="bg1"/>
                  </a:solidFill>
                </a:endParaRPr>
              </a:p>
            </p:txBody>
          </p:sp>
          <p:sp>
            <p:nvSpPr>
              <p:cNvPr id="20" name="TextBox 19"/>
              <p:cNvSpPr txBox="1"/>
              <p:nvPr/>
            </p:nvSpPr>
            <p:spPr>
              <a:xfrm>
                <a:off x="7230256" y="4192108"/>
                <a:ext cx="1321196" cy="261610"/>
              </a:xfrm>
              <a:prstGeom prst="rect">
                <a:avLst/>
              </a:prstGeom>
              <a:noFill/>
              <a:effectLst>
                <a:outerShdw blurRad="38100" dist="12700" dir="2700000" algn="tl" rotWithShape="0">
                  <a:prstClr val="black">
                    <a:alpha val="80000"/>
                  </a:prstClr>
                </a:outerShdw>
              </a:effectLst>
            </p:spPr>
            <p:txBody>
              <a:bodyPr wrap="none" rtlCol="0">
                <a:spAutoFit/>
              </a:bodyPr>
              <a:lstStyle/>
              <a:p>
                <a:pPr algn="ctr"/>
                <a:r>
                  <a:rPr lang="en-US" sz="1100" b="1" dirty="0" smtClean="0">
                    <a:solidFill>
                      <a:schemeClr val="bg1"/>
                    </a:solidFill>
                  </a:rPr>
                  <a:t>1300’ Upper Hale</a:t>
                </a:r>
                <a:endParaRPr lang="en-US" sz="1100" b="1" dirty="0">
                  <a:solidFill>
                    <a:schemeClr val="bg1"/>
                  </a:solidFill>
                </a:endParaRPr>
              </a:p>
            </p:txBody>
          </p:sp>
          <p:cxnSp>
            <p:nvCxnSpPr>
              <p:cNvPr id="21" name="Straight Arrow Connector 20"/>
              <p:cNvCxnSpPr/>
              <p:nvPr/>
            </p:nvCxnSpPr>
            <p:spPr>
              <a:xfrm>
                <a:off x="7886700" y="5229225"/>
                <a:ext cx="0" cy="160785"/>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75648" y="4993523"/>
                <a:ext cx="1420582" cy="261610"/>
              </a:xfrm>
              <a:prstGeom prst="rect">
                <a:avLst/>
              </a:prstGeom>
              <a:noFill/>
              <a:effectLst>
                <a:outerShdw blurRad="38100" dist="12700" dir="2700000" algn="tl" rotWithShape="0">
                  <a:prstClr val="black">
                    <a:alpha val="80000"/>
                  </a:prstClr>
                </a:outerShdw>
              </a:effectLst>
            </p:spPr>
            <p:txBody>
              <a:bodyPr wrap="none" rtlCol="0">
                <a:spAutoFit/>
              </a:bodyPr>
              <a:lstStyle/>
              <a:p>
                <a:pPr algn="ctr"/>
                <a:r>
                  <a:rPr lang="en-US" sz="1100" b="1" dirty="0" smtClean="0">
                    <a:solidFill>
                      <a:schemeClr val="bg1"/>
                    </a:solidFill>
                  </a:rPr>
                  <a:t>600’ Morrow Shale</a:t>
                </a:r>
                <a:endParaRPr lang="en-US" sz="1100" b="1" dirty="0">
                  <a:solidFill>
                    <a:schemeClr val="bg1"/>
                  </a:solidFill>
                </a:endParaRPr>
              </a:p>
            </p:txBody>
          </p:sp>
          <p:sp>
            <p:nvSpPr>
              <p:cNvPr id="23" name="TextBox 22"/>
              <p:cNvSpPr txBox="1"/>
              <p:nvPr/>
            </p:nvSpPr>
            <p:spPr>
              <a:xfrm>
                <a:off x="7463370" y="5862688"/>
                <a:ext cx="849913" cy="261610"/>
              </a:xfrm>
              <a:prstGeom prst="rect">
                <a:avLst/>
              </a:prstGeom>
              <a:noFill/>
              <a:effectLst>
                <a:outerShdw blurRad="38100" dist="12700" dir="2700000" algn="tl" rotWithShape="0">
                  <a:prstClr val="black">
                    <a:alpha val="80000"/>
                  </a:prstClr>
                </a:outerShdw>
              </a:effectLst>
            </p:spPr>
            <p:txBody>
              <a:bodyPr wrap="none" rtlCol="0">
                <a:spAutoFit/>
              </a:bodyPr>
              <a:lstStyle/>
              <a:p>
                <a:pPr algn="ctr"/>
                <a:r>
                  <a:rPr lang="en-US" sz="1100" b="1" dirty="0" smtClean="0">
                    <a:solidFill>
                      <a:schemeClr val="bg1"/>
                    </a:solidFill>
                  </a:rPr>
                  <a:t>Hindsville</a:t>
                </a:r>
                <a:endParaRPr lang="en-US" sz="1100" b="1" dirty="0">
                  <a:solidFill>
                    <a:schemeClr val="bg1"/>
                  </a:solidFill>
                </a:endParaRPr>
              </a:p>
            </p:txBody>
          </p:sp>
          <p:cxnSp>
            <p:nvCxnSpPr>
              <p:cNvPr id="24" name="Straight Arrow Connector 23"/>
              <p:cNvCxnSpPr/>
              <p:nvPr/>
            </p:nvCxnSpPr>
            <p:spPr>
              <a:xfrm flipV="1">
                <a:off x="7886700" y="5392870"/>
                <a:ext cx="0" cy="134010"/>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886700" y="5755481"/>
                <a:ext cx="0" cy="127445"/>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48998" y="5503109"/>
                <a:ext cx="1678665" cy="261610"/>
              </a:xfrm>
              <a:prstGeom prst="rect">
                <a:avLst/>
              </a:prstGeom>
              <a:noFill/>
              <a:effectLst>
                <a:outerShdw blurRad="38100" dist="12700" dir="2700000" algn="tl" rotWithShape="0">
                  <a:prstClr val="black">
                    <a:alpha val="80000"/>
                  </a:prstClr>
                </a:outerShdw>
              </a:effectLst>
            </p:spPr>
            <p:txBody>
              <a:bodyPr wrap="none" rtlCol="0">
                <a:spAutoFit/>
              </a:bodyPr>
              <a:lstStyle/>
              <a:p>
                <a:pPr algn="ctr"/>
                <a:r>
                  <a:rPr lang="en-US" sz="1100" b="1" dirty="0" smtClean="0">
                    <a:solidFill>
                      <a:schemeClr val="bg1"/>
                    </a:solidFill>
                  </a:rPr>
                  <a:t>300’ Fayetteville Shale</a:t>
                </a:r>
                <a:endParaRPr lang="en-US" sz="1100" b="1" dirty="0">
                  <a:solidFill>
                    <a:schemeClr val="bg1"/>
                  </a:solidFill>
                </a:endParaRPr>
              </a:p>
            </p:txBody>
          </p:sp>
          <p:cxnSp>
            <p:nvCxnSpPr>
              <p:cNvPr id="27" name="Straight Arrow Connector 26"/>
              <p:cNvCxnSpPr/>
              <p:nvPr/>
            </p:nvCxnSpPr>
            <p:spPr>
              <a:xfrm flipV="1">
                <a:off x="7886700" y="3776006"/>
                <a:ext cx="0" cy="403088"/>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886700" y="4471988"/>
                <a:ext cx="0" cy="377478"/>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7886700" y="4852992"/>
                <a:ext cx="0" cy="160785"/>
              </a:xfrm>
              <a:prstGeom prst="straightConnector1">
                <a:avLst/>
              </a:prstGeom>
              <a:ln w="38100">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31" name="Picture 30" descr="subsurface-x-section-w-transparency.png"/>
          <p:cNvPicPr>
            <a:picLocks noChangeAspect="1"/>
          </p:cNvPicPr>
          <p:nvPr/>
        </p:nvPicPr>
        <p:blipFill>
          <a:blip r:embed="rId3" cstate="screen"/>
          <a:srcRect/>
          <a:stretch>
            <a:fillRect/>
          </a:stretch>
        </p:blipFill>
        <p:spPr bwMode="auto">
          <a:xfrm>
            <a:off x="1270000" y="1682750"/>
            <a:ext cx="4848225" cy="3983038"/>
          </a:xfrm>
          <a:prstGeom prst="rect">
            <a:avLst/>
          </a:prstGeom>
          <a:noFill/>
          <a:ln w="9525">
            <a:noFill/>
            <a:miter lim="800000"/>
            <a:headEnd/>
            <a:tailEnd/>
          </a:ln>
        </p:spPr>
      </p:pic>
      <p:grpSp>
        <p:nvGrpSpPr>
          <p:cNvPr id="78" name="Group 77"/>
          <p:cNvGrpSpPr/>
          <p:nvPr/>
        </p:nvGrpSpPr>
        <p:grpSpPr>
          <a:xfrm>
            <a:off x="0" y="0"/>
            <a:ext cx="9144000" cy="6858000"/>
            <a:chOff x="0" y="0"/>
            <a:chExt cx="9144000" cy="6858000"/>
          </a:xfrm>
        </p:grpSpPr>
        <p:pic>
          <p:nvPicPr>
            <p:cNvPr id="33" name="Picture 32" descr="Background.png"/>
            <p:cNvPicPr>
              <a:picLocks noChangeAspect="1"/>
            </p:cNvPicPr>
            <p:nvPr/>
          </p:nvPicPr>
          <p:blipFill>
            <a:blip r:embed="rId4" cstate="screen"/>
            <a:srcRect/>
            <a:stretch>
              <a:fillRect/>
            </a:stretch>
          </p:blipFill>
          <p:spPr>
            <a:xfrm>
              <a:off x="0" y="0"/>
              <a:ext cx="9144000" cy="6858000"/>
            </a:xfrm>
            <a:prstGeom prst="rect">
              <a:avLst/>
            </a:prstGeom>
          </p:spPr>
        </p:pic>
        <p:pic>
          <p:nvPicPr>
            <p:cNvPr id="34" name="Picture 33" descr="Zone 4.png"/>
            <p:cNvPicPr>
              <a:picLocks noChangeAspect="1"/>
            </p:cNvPicPr>
            <p:nvPr/>
          </p:nvPicPr>
          <p:blipFill>
            <a:blip r:embed="rId5" cstate="screen"/>
            <a:srcRect b="-10096"/>
            <a:stretch>
              <a:fillRect/>
            </a:stretch>
          </p:blipFill>
          <p:spPr>
            <a:xfrm rot="10800000">
              <a:off x="0" y="6452654"/>
              <a:ext cx="9144000" cy="405346"/>
            </a:xfrm>
            <a:prstGeom prst="rect">
              <a:avLst/>
            </a:prstGeom>
          </p:spPr>
        </p:pic>
        <p:pic>
          <p:nvPicPr>
            <p:cNvPr id="35" name="Picture 34" descr="Zone 3.png"/>
            <p:cNvPicPr>
              <a:picLocks noChangeAspect="1"/>
            </p:cNvPicPr>
            <p:nvPr/>
          </p:nvPicPr>
          <p:blipFill>
            <a:blip r:embed="rId6" cstate="screen"/>
            <a:srcRect l="1895" r="1263"/>
            <a:stretch>
              <a:fillRect/>
            </a:stretch>
          </p:blipFill>
          <p:spPr>
            <a:xfrm>
              <a:off x="0" y="1237684"/>
              <a:ext cx="9144000" cy="591115"/>
            </a:xfrm>
            <a:prstGeom prst="rect">
              <a:avLst/>
            </a:prstGeom>
          </p:spPr>
        </p:pic>
        <p:pic>
          <p:nvPicPr>
            <p:cNvPr id="36" name="Picture 35" descr="Zone 1.png"/>
            <p:cNvPicPr>
              <a:picLocks noChangeAspect="1"/>
            </p:cNvPicPr>
            <p:nvPr/>
          </p:nvPicPr>
          <p:blipFill>
            <a:blip r:embed="rId7" cstate="screen"/>
            <a:srcRect l="2263" r="3804"/>
            <a:stretch>
              <a:fillRect/>
            </a:stretch>
          </p:blipFill>
          <p:spPr>
            <a:xfrm rot="10800000">
              <a:off x="0" y="3965709"/>
              <a:ext cx="9144000" cy="477078"/>
            </a:xfrm>
            <a:prstGeom prst="rect">
              <a:avLst/>
            </a:prstGeom>
          </p:spPr>
        </p:pic>
        <p:sp>
          <p:nvSpPr>
            <p:cNvPr id="38" name="TextBox 37"/>
            <p:cNvSpPr txBox="1"/>
            <p:nvPr/>
          </p:nvSpPr>
          <p:spPr>
            <a:xfrm>
              <a:off x="6299643" y="1355449"/>
              <a:ext cx="2624500"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n-US" sz="1200" b="1" dirty="0" smtClean="0">
                  <a:solidFill>
                    <a:schemeClr val="bg1"/>
                  </a:solidFill>
                  <a:cs typeface="Arial" pitchFamily="34" charset="0"/>
                </a:rPr>
                <a:t>FRESH  WATER  AQUIFER  ZONE</a:t>
              </a:r>
              <a:endParaRPr lang="en-US" sz="1200" b="1" dirty="0">
                <a:solidFill>
                  <a:schemeClr val="bg1"/>
                </a:solidFill>
                <a:cs typeface="Arial" pitchFamily="34" charset="0"/>
              </a:endParaRPr>
            </a:p>
          </p:txBody>
        </p:sp>
        <p:sp>
          <p:nvSpPr>
            <p:cNvPr id="39" name="TextBox 38"/>
            <p:cNvSpPr txBox="1"/>
            <p:nvPr/>
          </p:nvSpPr>
          <p:spPr>
            <a:xfrm>
              <a:off x="6271216" y="4043571"/>
              <a:ext cx="2652927"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1200" b="1" dirty="0" smtClean="0">
                  <a:solidFill>
                    <a:schemeClr val="bg1"/>
                  </a:solidFill>
                  <a:cs typeface="Arial" pitchFamily="34" charset="0"/>
                </a:rPr>
                <a:t>SHALLOW  PRODUCING  ZONE</a:t>
              </a:r>
              <a:endParaRPr lang="en-US" sz="1200" b="1" dirty="0">
                <a:solidFill>
                  <a:schemeClr val="bg1"/>
                </a:solidFill>
                <a:cs typeface="Arial" pitchFamily="34" charset="0"/>
              </a:endParaRPr>
            </a:p>
          </p:txBody>
        </p:sp>
        <p:sp>
          <p:nvSpPr>
            <p:cNvPr id="46" name="TextBox 45"/>
            <p:cNvSpPr txBox="1"/>
            <p:nvPr/>
          </p:nvSpPr>
          <p:spPr>
            <a:xfrm>
              <a:off x="3193208" y="344968"/>
              <a:ext cx="5611280" cy="461665"/>
            </a:xfrm>
            <a:prstGeom prst="rect">
              <a:avLst/>
            </a:prstGeom>
            <a:noFill/>
          </p:spPr>
          <p:txBody>
            <a:bodyPr wrap="none" rtlCol="0">
              <a:spAutoFit/>
            </a:bodyPr>
            <a:lstStyle/>
            <a:p>
              <a:pPr algn="r"/>
              <a:r>
                <a:rPr lang="en-US" sz="2400" b="1" dirty="0" smtClean="0">
                  <a:cs typeface="Arial" pitchFamily="34" charset="0"/>
                </a:rPr>
                <a:t>WELL CONSTRUCTION STANDARDS</a:t>
              </a:r>
              <a:endParaRPr lang="en-US" sz="2400" b="1" dirty="0">
                <a:cs typeface="Arial" pitchFamily="34" charset="0"/>
              </a:endParaRPr>
            </a:p>
          </p:txBody>
        </p:sp>
        <p:sp>
          <p:nvSpPr>
            <p:cNvPr id="47" name="TextBox 46"/>
            <p:cNvSpPr txBox="1"/>
            <p:nvPr/>
          </p:nvSpPr>
          <p:spPr>
            <a:xfrm>
              <a:off x="6577218" y="6581001"/>
              <a:ext cx="2346925"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n-US" sz="1200" b="1" dirty="0" smtClean="0">
                  <a:solidFill>
                    <a:schemeClr val="bg1"/>
                  </a:solidFill>
                  <a:cs typeface="Arial" pitchFamily="34" charset="0"/>
                </a:rPr>
                <a:t>TARGET  PRODUCING  ZONE</a:t>
              </a:r>
              <a:endParaRPr lang="en-US" sz="1200" b="1" dirty="0">
                <a:solidFill>
                  <a:schemeClr val="bg1"/>
                </a:solidFill>
                <a:cs typeface="Arial" pitchFamily="34" charset="0"/>
              </a:endParaRPr>
            </a:p>
          </p:txBody>
        </p:sp>
        <p:grpSp>
          <p:nvGrpSpPr>
            <p:cNvPr id="48" name="Group 67"/>
            <p:cNvGrpSpPr>
              <a:grpSpLocks/>
            </p:cNvGrpSpPr>
            <p:nvPr/>
          </p:nvGrpSpPr>
          <p:grpSpPr bwMode="auto">
            <a:xfrm>
              <a:off x="190687" y="6285249"/>
              <a:ext cx="1026657" cy="447509"/>
              <a:chOff x="1760" y="1676"/>
              <a:chExt cx="2235" cy="972"/>
            </a:xfrm>
            <a:solidFill>
              <a:schemeClr val="bg1"/>
            </a:solidFill>
          </p:grpSpPr>
          <p:sp>
            <p:nvSpPr>
              <p:cNvPr id="55" name="Freeform 68"/>
              <p:cNvSpPr>
                <a:spLocks/>
              </p:cNvSpPr>
              <p:nvPr/>
            </p:nvSpPr>
            <p:spPr bwMode="auto">
              <a:xfrm>
                <a:off x="1776" y="2451"/>
                <a:ext cx="124" cy="149"/>
              </a:xfrm>
              <a:custGeom>
                <a:avLst/>
                <a:gdLst/>
                <a:ahLst/>
                <a:cxnLst>
                  <a:cxn ang="0">
                    <a:pos x="155" y="3"/>
                  </a:cxn>
                  <a:cxn ang="0">
                    <a:pos x="204" y="19"/>
                  </a:cxn>
                  <a:cxn ang="0">
                    <a:pos x="233" y="53"/>
                  </a:cxn>
                  <a:cxn ang="0">
                    <a:pos x="244" y="102"/>
                  </a:cxn>
                  <a:cxn ang="0">
                    <a:pos x="206" y="79"/>
                  </a:cxn>
                  <a:cxn ang="0">
                    <a:pos x="185" y="47"/>
                  </a:cxn>
                  <a:cxn ang="0">
                    <a:pos x="148" y="31"/>
                  </a:cxn>
                  <a:cxn ang="0">
                    <a:pos x="95" y="32"/>
                  </a:cxn>
                  <a:cxn ang="0">
                    <a:pos x="57" y="50"/>
                  </a:cxn>
                  <a:cxn ang="0">
                    <a:pos x="43" y="84"/>
                  </a:cxn>
                  <a:cxn ang="0">
                    <a:pos x="56" y="107"/>
                  </a:cxn>
                  <a:cxn ang="0">
                    <a:pos x="84" y="121"/>
                  </a:cxn>
                  <a:cxn ang="0">
                    <a:pos x="168" y="138"/>
                  </a:cxn>
                  <a:cxn ang="0">
                    <a:pos x="208" y="152"/>
                  </a:cxn>
                  <a:cxn ang="0">
                    <a:pos x="238" y="174"/>
                  </a:cxn>
                  <a:cxn ang="0">
                    <a:pos x="248" y="209"/>
                  </a:cxn>
                  <a:cxn ang="0">
                    <a:pos x="243" y="240"/>
                  </a:cxn>
                  <a:cxn ang="0">
                    <a:pos x="224" y="267"/>
                  </a:cxn>
                  <a:cxn ang="0">
                    <a:pos x="187" y="288"/>
                  </a:cxn>
                  <a:cxn ang="0">
                    <a:pos x="129" y="296"/>
                  </a:cxn>
                  <a:cxn ang="0">
                    <a:pos x="69" y="288"/>
                  </a:cxn>
                  <a:cxn ang="0">
                    <a:pos x="28" y="266"/>
                  </a:cxn>
                  <a:cxn ang="0">
                    <a:pos x="7" y="232"/>
                  </a:cxn>
                  <a:cxn ang="0">
                    <a:pos x="0" y="189"/>
                  </a:cxn>
                  <a:cxn ang="0">
                    <a:pos x="35" y="206"/>
                  </a:cxn>
                  <a:cxn ang="0">
                    <a:pos x="50" y="236"/>
                  </a:cxn>
                  <a:cxn ang="0">
                    <a:pos x="79" y="257"/>
                  </a:cxn>
                  <a:cxn ang="0">
                    <a:pos x="128" y="265"/>
                  </a:cxn>
                  <a:cxn ang="0">
                    <a:pos x="174" y="259"/>
                  </a:cxn>
                  <a:cxn ang="0">
                    <a:pos x="201" y="244"/>
                  </a:cxn>
                  <a:cxn ang="0">
                    <a:pos x="212" y="223"/>
                  </a:cxn>
                  <a:cxn ang="0">
                    <a:pos x="212" y="198"/>
                  </a:cxn>
                  <a:cxn ang="0">
                    <a:pos x="194" y="178"/>
                  </a:cxn>
                  <a:cxn ang="0">
                    <a:pos x="161" y="167"/>
                  </a:cxn>
                  <a:cxn ang="0">
                    <a:pos x="103" y="156"/>
                  </a:cxn>
                  <a:cxn ang="0">
                    <a:pos x="64" y="146"/>
                  </a:cxn>
                  <a:cxn ang="0">
                    <a:pos x="31" y="130"/>
                  </a:cxn>
                  <a:cxn ang="0">
                    <a:pos x="12" y="104"/>
                  </a:cxn>
                  <a:cxn ang="0">
                    <a:pos x="11" y="64"/>
                  </a:cxn>
                  <a:cxn ang="0">
                    <a:pos x="30" y="30"/>
                  </a:cxn>
                  <a:cxn ang="0">
                    <a:pos x="68" y="8"/>
                  </a:cxn>
                  <a:cxn ang="0">
                    <a:pos x="123" y="0"/>
                  </a:cxn>
                </a:cxnLst>
                <a:rect l="0" t="0" r="r" b="b"/>
                <a:pathLst>
                  <a:path w="248" h="296">
                    <a:moveTo>
                      <a:pt x="123" y="0"/>
                    </a:moveTo>
                    <a:lnTo>
                      <a:pt x="155" y="3"/>
                    </a:lnTo>
                    <a:lnTo>
                      <a:pt x="180" y="8"/>
                    </a:lnTo>
                    <a:lnTo>
                      <a:pt x="204" y="19"/>
                    </a:lnTo>
                    <a:lnTo>
                      <a:pt x="221" y="34"/>
                    </a:lnTo>
                    <a:lnTo>
                      <a:pt x="233" y="53"/>
                    </a:lnTo>
                    <a:lnTo>
                      <a:pt x="242" y="74"/>
                    </a:lnTo>
                    <a:lnTo>
                      <a:pt x="244" y="102"/>
                    </a:lnTo>
                    <a:lnTo>
                      <a:pt x="209" y="102"/>
                    </a:lnTo>
                    <a:lnTo>
                      <a:pt x="206" y="79"/>
                    </a:lnTo>
                    <a:lnTo>
                      <a:pt x="198" y="61"/>
                    </a:lnTo>
                    <a:lnTo>
                      <a:pt x="185" y="47"/>
                    </a:lnTo>
                    <a:lnTo>
                      <a:pt x="168" y="38"/>
                    </a:lnTo>
                    <a:lnTo>
                      <a:pt x="148" y="31"/>
                    </a:lnTo>
                    <a:lnTo>
                      <a:pt x="123" y="30"/>
                    </a:lnTo>
                    <a:lnTo>
                      <a:pt x="95" y="32"/>
                    </a:lnTo>
                    <a:lnTo>
                      <a:pt x="73" y="39"/>
                    </a:lnTo>
                    <a:lnTo>
                      <a:pt x="57" y="50"/>
                    </a:lnTo>
                    <a:lnTo>
                      <a:pt x="46" y="65"/>
                    </a:lnTo>
                    <a:lnTo>
                      <a:pt x="43" y="84"/>
                    </a:lnTo>
                    <a:lnTo>
                      <a:pt x="46" y="98"/>
                    </a:lnTo>
                    <a:lnTo>
                      <a:pt x="56" y="107"/>
                    </a:lnTo>
                    <a:lnTo>
                      <a:pt x="68" y="115"/>
                    </a:lnTo>
                    <a:lnTo>
                      <a:pt x="84" y="121"/>
                    </a:lnTo>
                    <a:lnTo>
                      <a:pt x="103" y="126"/>
                    </a:lnTo>
                    <a:lnTo>
                      <a:pt x="168" y="138"/>
                    </a:lnTo>
                    <a:lnTo>
                      <a:pt x="189" y="145"/>
                    </a:lnTo>
                    <a:lnTo>
                      <a:pt x="208" y="152"/>
                    </a:lnTo>
                    <a:lnTo>
                      <a:pt x="224" y="161"/>
                    </a:lnTo>
                    <a:lnTo>
                      <a:pt x="238" y="174"/>
                    </a:lnTo>
                    <a:lnTo>
                      <a:pt x="246" y="190"/>
                    </a:lnTo>
                    <a:lnTo>
                      <a:pt x="248" y="209"/>
                    </a:lnTo>
                    <a:lnTo>
                      <a:pt x="247" y="224"/>
                    </a:lnTo>
                    <a:lnTo>
                      <a:pt x="243" y="240"/>
                    </a:lnTo>
                    <a:lnTo>
                      <a:pt x="235" y="254"/>
                    </a:lnTo>
                    <a:lnTo>
                      <a:pt x="224" y="267"/>
                    </a:lnTo>
                    <a:lnTo>
                      <a:pt x="208" y="280"/>
                    </a:lnTo>
                    <a:lnTo>
                      <a:pt x="187" y="288"/>
                    </a:lnTo>
                    <a:lnTo>
                      <a:pt x="161" y="293"/>
                    </a:lnTo>
                    <a:lnTo>
                      <a:pt x="129" y="296"/>
                    </a:lnTo>
                    <a:lnTo>
                      <a:pt x="96" y="293"/>
                    </a:lnTo>
                    <a:lnTo>
                      <a:pt x="69" y="288"/>
                    </a:lnTo>
                    <a:lnTo>
                      <a:pt x="46" y="278"/>
                    </a:lnTo>
                    <a:lnTo>
                      <a:pt x="28" y="266"/>
                    </a:lnTo>
                    <a:lnTo>
                      <a:pt x="16" y="250"/>
                    </a:lnTo>
                    <a:lnTo>
                      <a:pt x="7" y="232"/>
                    </a:lnTo>
                    <a:lnTo>
                      <a:pt x="1" y="212"/>
                    </a:lnTo>
                    <a:lnTo>
                      <a:pt x="0" y="189"/>
                    </a:lnTo>
                    <a:lnTo>
                      <a:pt x="34" y="189"/>
                    </a:lnTo>
                    <a:lnTo>
                      <a:pt x="35" y="206"/>
                    </a:lnTo>
                    <a:lnTo>
                      <a:pt x="41" y="223"/>
                    </a:lnTo>
                    <a:lnTo>
                      <a:pt x="50" y="236"/>
                    </a:lnTo>
                    <a:lnTo>
                      <a:pt x="62" y="248"/>
                    </a:lnTo>
                    <a:lnTo>
                      <a:pt x="79" y="257"/>
                    </a:lnTo>
                    <a:lnTo>
                      <a:pt x="100" y="263"/>
                    </a:lnTo>
                    <a:lnTo>
                      <a:pt x="128" y="265"/>
                    </a:lnTo>
                    <a:lnTo>
                      <a:pt x="153" y="263"/>
                    </a:lnTo>
                    <a:lnTo>
                      <a:pt x="174" y="259"/>
                    </a:lnTo>
                    <a:lnTo>
                      <a:pt x="190" y="252"/>
                    </a:lnTo>
                    <a:lnTo>
                      <a:pt x="201" y="244"/>
                    </a:lnTo>
                    <a:lnTo>
                      <a:pt x="208" y="233"/>
                    </a:lnTo>
                    <a:lnTo>
                      <a:pt x="212" y="223"/>
                    </a:lnTo>
                    <a:lnTo>
                      <a:pt x="213" y="212"/>
                    </a:lnTo>
                    <a:lnTo>
                      <a:pt x="212" y="198"/>
                    </a:lnTo>
                    <a:lnTo>
                      <a:pt x="205" y="187"/>
                    </a:lnTo>
                    <a:lnTo>
                      <a:pt x="194" y="178"/>
                    </a:lnTo>
                    <a:lnTo>
                      <a:pt x="179" y="171"/>
                    </a:lnTo>
                    <a:lnTo>
                      <a:pt x="161" y="167"/>
                    </a:lnTo>
                    <a:lnTo>
                      <a:pt x="123" y="159"/>
                    </a:lnTo>
                    <a:lnTo>
                      <a:pt x="103" y="156"/>
                    </a:lnTo>
                    <a:lnTo>
                      <a:pt x="83" y="151"/>
                    </a:lnTo>
                    <a:lnTo>
                      <a:pt x="64" y="146"/>
                    </a:lnTo>
                    <a:lnTo>
                      <a:pt x="46" y="140"/>
                    </a:lnTo>
                    <a:lnTo>
                      <a:pt x="31" y="130"/>
                    </a:lnTo>
                    <a:lnTo>
                      <a:pt x="19" y="118"/>
                    </a:lnTo>
                    <a:lnTo>
                      <a:pt x="12" y="104"/>
                    </a:lnTo>
                    <a:lnTo>
                      <a:pt x="9" y="85"/>
                    </a:lnTo>
                    <a:lnTo>
                      <a:pt x="11" y="64"/>
                    </a:lnTo>
                    <a:lnTo>
                      <a:pt x="18" y="45"/>
                    </a:lnTo>
                    <a:lnTo>
                      <a:pt x="30" y="30"/>
                    </a:lnTo>
                    <a:lnTo>
                      <a:pt x="46" y="17"/>
                    </a:lnTo>
                    <a:lnTo>
                      <a:pt x="68" y="8"/>
                    </a:lnTo>
                    <a:lnTo>
                      <a:pt x="94" y="1"/>
                    </a:lnTo>
                    <a:lnTo>
                      <a:pt x="123" y="0"/>
                    </a:lnTo>
                    <a:close/>
                  </a:path>
                </a:pathLst>
              </a:custGeom>
              <a:grpFill/>
              <a:ln w="0">
                <a:noFill/>
                <a:prstDash val="solid"/>
                <a:round/>
                <a:headEnd/>
                <a:tailEnd/>
              </a:ln>
            </p:spPr>
            <p:txBody>
              <a:bodyPr/>
              <a:lstStyle/>
              <a:p>
                <a:pPr>
                  <a:defRPr/>
                </a:pPr>
                <a:endParaRPr lang="en-US">
                  <a:latin typeface="Arial" charset="0"/>
                </a:endParaRPr>
              </a:p>
            </p:txBody>
          </p:sp>
          <p:sp>
            <p:nvSpPr>
              <p:cNvPr id="56" name="Freeform 69"/>
              <p:cNvSpPr>
                <a:spLocks noEditPoints="1"/>
              </p:cNvSpPr>
              <p:nvPr/>
            </p:nvSpPr>
            <p:spPr bwMode="auto">
              <a:xfrm>
                <a:off x="1913" y="2480"/>
                <a:ext cx="111" cy="121"/>
              </a:xfrm>
              <a:custGeom>
                <a:avLst/>
                <a:gdLst/>
                <a:ahLst/>
                <a:cxnLst>
                  <a:cxn ang="0">
                    <a:pos x="88" y="31"/>
                  </a:cxn>
                  <a:cxn ang="0">
                    <a:pos x="56" y="49"/>
                  </a:cxn>
                  <a:cxn ang="0">
                    <a:pos x="40" y="80"/>
                  </a:cxn>
                  <a:cxn ang="0">
                    <a:pos x="35" y="119"/>
                  </a:cxn>
                  <a:cxn ang="0">
                    <a:pos x="40" y="159"/>
                  </a:cxn>
                  <a:cxn ang="0">
                    <a:pos x="56" y="189"/>
                  </a:cxn>
                  <a:cxn ang="0">
                    <a:pos x="88" y="206"/>
                  </a:cxn>
                  <a:cxn ang="0">
                    <a:pos x="135" y="206"/>
                  </a:cxn>
                  <a:cxn ang="0">
                    <a:pos x="167" y="189"/>
                  </a:cxn>
                  <a:cxn ang="0">
                    <a:pos x="185" y="159"/>
                  </a:cxn>
                  <a:cxn ang="0">
                    <a:pos x="189" y="119"/>
                  </a:cxn>
                  <a:cxn ang="0">
                    <a:pos x="181" y="69"/>
                  </a:cxn>
                  <a:cxn ang="0">
                    <a:pos x="163" y="45"/>
                  </a:cxn>
                  <a:cxn ang="0">
                    <a:pos x="133" y="30"/>
                  </a:cxn>
                  <a:cxn ang="0">
                    <a:pos x="112" y="0"/>
                  </a:cxn>
                  <a:cxn ang="0">
                    <a:pos x="162" y="8"/>
                  </a:cxn>
                  <a:cxn ang="0">
                    <a:pos x="194" y="30"/>
                  </a:cxn>
                  <a:cxn ang="0">
                    <a:pos x="213" y="61"/>
                  </a:cxn>
                  <a:cxn ang="0">
                    <a:pos x="222" y="99"/>
                  </a:cxn>
                  <a:cxn ang="0">
                    <a:pos x="222" y="140"/>
                  </a:cxn>
                  <a:cxn ang="0">
                    <a:pos x="213" y="178"/>
                  </a:cxn>
                  <a:cxn ang="0">
                    <a:pos x="194" y="209"/>
                  </a:cxn>
                  <a:cxn ang="0">
                    <a:pos x="162" y="229"/>
                  </a:cxn>
                  <a:cxn ang="0">
                    <a:pos x="112" y="238"/>
                  </a:cxn>
                  <a:cxn ang="0">
                    <a:pos x="61" y="229"/>
                  </a:cxn>
                  <a:cxn ang="0">
                    <a:pos x="29" y="209"/>
                  </a:cxn>
                  <a:cxn ang="0">
                    <a:pos x="10" y="178"/>
                  </a:cxn>
                  <a:cxn ang="0">
                    <a:pos x="2" y="140"/>
                  </a:cxn>
                  <a:cxn ang="0">
                    <a:pos x="2" y="99"/>
                  </a:cxn>
                  <a:cxn ang="0">
                    <a:pos x="10" y="61"/>
                  </a:cxn>
                  <a:cxn ang="0">
                    <a:pos x="29" y="30"/>
                  </a:cxn>
                  <a:cxn ang="0">
                    <a:pos x="63" y="8"/>
                  </a:cxn>
                  <a:cxn ang="0">
                    <a:pos x="112" y="0"/>
                  </a:cxn>
                </a:cxnLst>
                <a:rect l="0" t="0" r="r" b="b"/>
                <a:pathLst>
                  <a:path w="223" h="238">
                    <a:moveTo>
                      <a:pt x="112" y="28"/>
                    </a:moveTo>
                    <a:lnTo>
                      <a:pt x="88" y="31"/>
                    </a:lnTo>
                    <a:lnTo>
                      <a:pt x="69" y="38"/>
                    </a:lnTo>
                    <a:lnTo>
                      <a:pt x="56" y="49"/>
                    </a:lnTo>
                    <a:lnTo>
                      <a:pt x="46" y="64"/>
                    </a:lnTo>
                    <a:lnTo>
                      <a:pt x="40" y="80"/>
                    </a:lnTo>
                    <a:lnTo>
                      <a:pt x="37" y="99"/>
                    </a:lnTo>
                    <a:lnTo>
                      <a:pt x="35" y="119"/>
                    </a:lnTo>
                    <a:lnTo>
                      <a:pt x="37" y="140"/>
                    </a:lnTo>
                    <a:lnTo>
                      <a:pt x="40" y="159"/>
                    </a:lnTo>
                    <a:lnTo>
                      <a:pt x="46" y="175"/>
                    </a:lnTo>
                    <a:lnTo>
                      <a:pt x="56" y="189"/>
                    </a:lnTo>
                    <a:lnTo>
                      <a:pt x="69" y="200"/>
                    </a:lnTo>
                    <a:lnTo>
                      <a:pt x="88" y="206"/>
                    </a:lnTo>
                    <a:lnTo>
                      <a:pt x="112" y="209"/>
                    </a:lnTo>
                    <a:lnTo>
                      <a:pt x="135" y="206"/>
                    </a:lnTo>
                    <a:lnTo>
                      <a:pt x="154" y="200"/>
                    </a:lnTo>
                    <a:lnTo>
                      <a:pt x="167" y="189"/>
                    </a:lnTo>
                    <a:lnTo>
                      <a:pt x="178" y="175"/>
                    </a:lnTo>
                    <a:lnTo>
                      <a:pt x="185" y="159"/>
                    </a:lnTo>
                    <a:lnTo>
                      <a:pt x="188" y="140"/>
                    </a:lnTo>
                    <a:lnTo>
                      <a:pt x="189" y="119"/>
                    </a:lnTo>
                    <a:lnTo>
                      <a:pt x="186" y="84"/>
                    </a:lnTo>
                    <a:lnTo>
                      <a:pt x="181" y="69"/>
                    </a:lnTo>
                    <a:lnTo>
                      <a:pt x="174" y="56"/>
                    </a:lnTo>
                    <a:lnTo>
                      <a:pt x="163" y="45"/>
                    </a:lnTo>
                    <a:lnTo>
                      <a:pt x="150" y="35"/>
                    </a:lnTo>
                    <a:lnTo>
                      <a:pt x="133" y="30"/>
                    </a:lnTo>
                    <a:lnTo>
                      <a:pt x="112" y="28"/>
                    </a:lnTo>
                    <a:close/>
                    <a:moveTo>
                      <a:pt x="112" y="0"/>
                    </a:moveTo>
                    <a:lnTo>
                      <a:pt x="139" y="3"/>
                    </a:lnTo>
                    <a:lnTo>
                      <a:pt x="162" y="8"/>
                    </a:lnTo>
                    <a:lnTo>
                      <a:pt x="179" y="17"/>
                    </a:lnTo>
                    <a:lnTo>
                      <a:pt x="194" y="30"/>
                    </a:lnTo>
                    <a:lnTo>
                      <a:pt x="205" y="45"/>
                    </a:lnTo>
                    <a:lnTo>
                      <a:pt x="213" y="61"/>
                    </a:lnTo>
                    <a:lnTo>
                      <a:pt x="219" y="80"/>
                    </a:lnTo>
                    <a:lnTo>
                      <a:pt x="222" y="99"/>
                    </a:lnTo>
                    <a:lnTo>
                      <a:pt x="223" y="119"/>
                    </a:lnTo>
                    <a:lnTo>
                      <a:pt x="222" y="140"/>
                    </a:lnTo>
                    <a:lnTo>
                      <a:pt x="219" y="159"/>
                    </a:lnTo>
                    <a:lnTo>
                      <a:pt x="213" y="178"/>
                    </a:lnTo>
                    <a:lnTo>
                      <a:pt x="205" y="194"/>
                    </a:lnTo>
                    <a:lnTo>
                      <a:pt x="194" y="209"/>
                    </a:lnTo>
                    <a:lnTo>
                      <a:pt x="179" y="220"/>
                    </a:lnTo>
                    <a:lnTo>
                      <a:pt x="162" y="229"/>
                    </a:lnTo>
                    <a:lnTo>
                      <a:pt x="139" y="235"/>
                    </a:lnTo>
                    <a:lnTo>
                      <a:pt x="112" y="238"/>
                    </a:lnTo>
                    <a:lnTo>
                      <a:pt x="84" y="235"/>
                    </a:lnTo>
                    <a:lnTo>
                      <a:pt x="61" y="229"/>
                    </a:lnTo>
                    <a:lnTo>
                      <a:pt x="44" y="220"/>
                    </a:lnTo>
                    <a:lnTo>
                      <a:pt x="29" y="209"/>
                    </a:lnTo>
                    <a:lnTo>
                      <a:pt x="18" y="194"/>
                    </a:lnTo>
                    <a:lnTo>
                      <a:pt x="10" y="178"/>
                    </a:lnTo>
                    <a:lnTo>
                      <a:pt x="4" y="159"/>
                    </a:lnTo>
                    <a:lnTo>
                      <a:pt x="2" y="140"/>
                    </a:lnTo>
                    <a:lnTo>
                      <a:pt x="0" y="119"/>
                    </a:lnTo>
                    <a:lnTo>
                      <a:pt x="2" y="99"/>
                    </a:lnTo>
                    <a:lnTo>
                      <a:pt x="4" y="80"/>
                    </a:lnTo>
                    <a:lnTo>
                      <a:pt x="10" y="61"/>
                    </a:lnTo>
                    <a:lnTo>
                      <a:pt x="18" y="45"/>
                    </a:lnTo>
                    <a:lnTo>
                      <a:pt x="29" y="30"/>
                    </a:lnTo>
                    <a:lnTo>
                      <a:pt x="44" y="17"/>
                    </a:lnTo>
                    <a:lnTo>
                      <a:pt x="63" y="8"/>
                    </a:lnTo>
                    <a:lnTo>
                      <a:pt x="84" y="3"/>
                    </a:lnTo>
                    <a:lnTo>
                      <a:pt x="112" y="0"/>
                    </a:lnTo>
                    <a:close/>
                  </a:path>
                </a:pathLst>
              </a:custGeom>
              <a:grpFill/>
              <a:ln w="0">
                <a:noFill/>
                <a:prstDash val="solid"/>
                <a:round/>
                <a:headEnd/>
                <a:tailEnd/>
              </a:ln>
            </p:spPr>
            <p:txBody>
              <a:bodyPr/>
              <a:lstStyle/>
              <a:p>
                <a:pPr>
                  <a:defRPr/>
                </a:pPr>
                <a:endParaRPr lang="en-US">
                  <a:latin typeface="Arial" charset="0"/>
                </a:endParaRPr>
              </a:p>
            </p:txBody>
          </p:sp>
          <p:sp>
            <p:nvSpPr>
              <p:cNvPr id="57" name="Freeform 70"/>
              <p:cNvSpPr>
                <a:spLocks/>
              </p:cNvSpPr>
              <p:nvPr/>
            </p:nvSpPr>
            <p:spPr bwMode="auto">
              <a:xfrm>
                <a:off x="2037" y="2483"/>
                <a:ext cx="108" cy="118"/>
              </a:xfrm>
              <a:custGeom>
                <a:avLst/>
                <a:gdLst/>
                <a:ahLst/>
                <a:cxnLst>
                  <a:cxn ang="0">
                    <a:pos x="0" y="0"/>
                  </a:cxn>
                  <a:cxn ang="0">
                    <a:pos x="34" y="0"/>
                  </a:cxn>
                  <a:cxn ang="0">
                    <a:pos x="34" y="129"/>
                  </a:cxn>
                  <a:cxn ang="0">
                    <a:pos x="35" y="149"/>
                  </a:cxn>
                  <a:cxn ang="0">
                    <a:pos x="36" y="165"/>
                  </a:cxn>
                  <a:cxn ang="0">
                    <a:pos x="42" y="180"/>
                  </a:cxn>
                  <a:cxn ang="0">
                    <a:pos x="50" y="191"/>
                  </a:cxn>
                  <a:cxn ang="0">
                    <a:pos x="64" y="199"/>
                  </a:cxn>
                  <a:cxn ang="0">
                    <a:pos x="80" y="205"/>
                  </a:cxn>
                  <a:cxn ang="0">
                    <a:pos x="103" y="206"/>
                  </a:cxn>
                  <a:cxn ang="0">
                    <a:pos x="126" y="205"/>
                  </a:cxn>
                  <a:cxn ang="0">
                    <a:pos x="144" y="199"/>
                  </a:cxn>
                  <a:cxn ang="0">
                    <a:pos x="157" y="191"/>
                  </a:cxn>
                  <a:cxn ang="0">
                    <a:pos x="167" y="179"/>
                  </a:cxn>
                  <a:cxn ang="0">
                    <a:pos x="172" y="165"/>
                  </a:cxn>
                  <a:cxn ang="0">
                    <a:pos x="175" y="148"/>
                  </a:cxn>
                  <a:cxn ang="0">
                    <a:pos x="176" y="127"/>
                  </a:cxn>
                  <a:cxn ang="0">
                    <a:pos x="176" y="0"/>
                  </a:cxn>
                  <a:cxn ang="0">
                    <a:pos x="210" y="0"/>
                  </a:cxn>
                  <a:cxn ang="0">
                    <a:pos x="210" y="233"/>
                  </a:cxn>
                  <a:cxn ang="0">
                    <a:pos x="191" y="233"/>
                  </a:cxn>
                  <a:cxn ang="0">
                    <a:pos x="184" y="191"/>
                  </a:cxn>
                  <a:cxn ang="0">
                    <a:pos x="179" y="202"/>
                  </a:cxn>
                  <a:cxn ang="0">
                    <a:pos x="170" y="213"/>
                  </a:cxn>
                  <a:cxn ang="0">
                    <a:pos x="157" y="222"/>
                  </a:cxn>
                  <a:cxn ang="0">
                    <a:pos x="141" y="229"/>
                  </a:cxn>
                  <a:cxn ang="0">
                    <a:pos x="121" y="235"/>
                  </a:cxn>
                  <a:cxn ang="0">
                    <a:pos x="95" y="236"/>
                  </a:cxn>
                  <a:cxn ang="0">
                    <a:pos x="68" y="235"/>
                  </a:cxn>
                  <a:cxn ang="0">
                    <a:pos x="47" y="228"/>
                  </a:cxn>
                  <a:cxn ang="0">
                    <a:pos x="30" y="218"/>
                  </a:cxn>
                  <a:cxn ang="0">
                    <a:pos x="17" y="206"/>
                  </a:cxn>
                  <a:cxn ang="0">
                    <a:pos x="9" y="190"/>
                  </a:cxn>
                  <a:cxn ang="0">
                    <a:pos x="4" y="171"/>
                  </a:cxn>
                  <a:cxn ang="0">
                    <a:pos x="1" y="150"/>
                  </a:cxn>
                  <a:cxn ang="0">
                    <a:pos x="0" y="126"/>
                  </a:cxn>
                  <a:cxn ang="0">
                    <a:pos x="0" y="0"/>
                  </a:cxn>
                </a:cxnLst>
                <a:rect l="0" t="0" r="r" b="b"/>
                <a:pathLst>
                  <a:path w="210" h="236">
                    <a:moveTo>
                      <a:pt x="0" y="0"/>
                    </a:moveTo>
                    <a:lnTo>
                      <a:pt x="34" y="0"/>
                    </a:lnTo>
                    <a:lnTo>
                      <a:pt x="34" y="129"/>
                    </a:lnTo>
                    <a:lnTo>
                      <a:pt x="35" y="149"/>
                    </a:lnTo>
                    <a:lnTo>
                      <a:pt x="36" y="165"/>
                    </a:lnTo>
                    <a:lnTo>
                      <a:pt x="42" y="180"/>
                    </a:lnTo>
                    <a:lnTo>
                      <a:pt x="50" y="191"/>
                    </a:lnTo>
                    <a:lnTo>
                      <a:pt x="64" y="199"/>
                    </a:lnTo>
                    <a:lnTo>
                      <a:pt x="80" y="205"/>
                    </a:lnTo>
                    <a:lnTo>
                      <a:pt x="103" y="206"/>
                    </a:lnTo>
                    <a:lnTo>
                      <a:pt x="126" y="205"/>
                    </a:lnTo>
                    <a:lnTo>
                      <a:pt x="144" y="199"/>
                    </a:lnTo>
                    <a:lnTo>
                      <a:pt x="157" y="191"/>
                    </a:lnTo>
                    <a:lnTo>
                      <a:pt x="167" y="179"/>
                    </a:lnTo>
                    <a:lnTo>
                      <a:pt x="172" y="165"/>
                    </a:lnTo>
                    <a:lnTo>
                      <a:pt x="175" y="148"/>
                    </a:lnTo>
                    <a:lnTo>
                      <a:pt x="176" y="127"/>
                    </a:lnTo>
                    <a:lnTo>
                      <a:pt x="176" y="0"/>
                    </a:lnTo>
                    <a:lnTo>
                      <a:pt x="210" y="0"/>
                    </a:lnTo>
                    <a:lnTo>
                      <a:pt x="210" y="233"/>
                    </a:lnTo>
                    <a:lnTo>
                      <a:pt x="191" y="233"/>
                    </a:lnTo>
                    <a:lnTo>
                      <a:pt x="184" y="191"/>
                    </a:lnTo>
                    <a:lnTo>
                      <a:pt x="179" y="202"/>
                    </a:lnTo>
                    <a:lnTo>
                      <a:pt x="170" y="213"/>
                    </a:lnTo>
                    <a:lnTo>
                      <a:pt x="157" y="222"/>
                    </a:lnTo>
                    <a:lnTo>
                      <a:pt x="141" y="229"/>
                    </a:lnTo>
                    <a:lnTo>
                      <a:pt x="121" y="235"/>
                    </a:lnTo>
                    <a:lnTo>
                      <a:pt x="95" y="236"/>
                    </a:lnTo>
                    <a:lnTo>
                      <a:pt x="68" y="235"/>
                    </a:lnTo>
                    <a:lnTo>
                      <a:pt x="47" y="228"/>
                    </a:lnTo>
                    <a:lnTo>
                      <a:pt x="30" y="218"/>
                    </a:lnTo>
                    <a:lnTo>
                      <a:pt x="17" y="206"/>
                    </a:lnTo>
                    <a:lnTo>
                      <a:pt x="9" y="190"/>
                    </a:lnTo>
                    <a:lnTo>
                      <a:pt x="4" y="171"/>
                    </a:lnTo>
                    <a:lnTo>
                      <a:pt x="1" y="150"/>
                    </a:lnTo>
                    <a:lnTo>
                      <a:pt x="0" y="126"/>
                    </a:lnTo>
                    <a:lnTo>
                      <a:pt x="0" y="0"/>
                    </a:lnTo>
                    <a:close/>
                  </a:path>
                </a:pathLst>
              </a:custGeom>
              <a:grpFill/>
              <a:ln w="0">
                <a:noFill/>
                <a:prstDash val="solid"/>
                <a:round/>
                <a:headEnd/>
                <a:tailEnd/>
              </a:ln>
            </p:spPr>
            <p:txBody>
              <a:bodyPr/>
              <a:lstStyle/>
              <a:p>
                <a:pPr>
                  <a:defRPr/>
                </a:pPr>
                <a:endParaRPr lang="en-US">
                  <a:latin typeface="Arial" charset="0"/>
                </a:endParaRPr>
              </a:p>
            </p:txBody>
          </p:sp>
          <p:sp>
            <p:nvSpPr>
              <p:cNvPr id="58" name="Freeform 71"/>
              <p:cNvSpPr>
                <a:spLocks/>
              </p:cNvSpPr>
              <p:nvPr/>
            </p:nvSpPr>
            <p:spPr bwMode="auto">
              <a:xfrm>
                <a:off x="2155" y="2454"/>
                <a:ext cx="70" cy="146"/>
              </a:xfrm>
              <a:custGeom>
                <a:avLst/>
                <a:gdLst/>
                <a:ahLst/>
                <a:cxnLst>
                  <a:cxn ang="0">
                    <a:pos x="33" y="0"/>
                  </a:cxn>
                  <a:cxn ang="0">
                    <a:pos x="67" y="0"/>
                  </a:cxn>
                  <a:cxn ang="0">
                    <a:pos x="67" y="57"/>
                  </a:cxn>
                  <a:cxn ang="0">
                    <a:pos x="139" y="57"/>
                  </a:cxn>
                  <a:cxn ang="0">
                    <a:pos x="139" y="85"/>
                  </a:cxn>
                  <a:cxn ang="0">
                    <a:pos x="67" y="85"/>
                  </a:cxn>
                  <a:cxn ang="0">
                    <a:pos x="67" y="222"/>
                  </a:cxn>
                  <a:cxn ang="0">
                    <a:pos x="68" y="236"/>
                  </a:cxn>
                  <a:cxn ang="0">
                    <a:pos x="72" y="247"/>
                  </a:cxn>
                  <a:cxn ang="0">
                    <a:pos x="81" y="255"/>
                  </a:cxn>
                  <a:cxn ang="0">
                    <a:pos x="95" y="260"/>
                  </a:cxn>
                  <a:cxn ang="0">
                    <a:pos x="113" y="263"/>
                  </a:cxn>
                  <a:cxn ang="0">
                    <a:pos x="139" y="263"/>
                  </a:cxn>
                  <a:cxn ang="0">
                    <a:pos x="139" y="290"/>
                  </a:cxn>
                  <a:cxn ang="0">
                    <a:pos x="109" y="292"/>
                  </a:cxn>
                  <a:cxn ang="0">
                    <a:pos x="84" y="289"/>
                  </a:cxn>
                  <a:cxn ang="0">
                    <a:pos x="65" y="283"/>
                  </a:cxn>
                  <a:cxn ang="0">
                    <a:pos x="50" y="274"/>
                  </a:cxn>
                  <a:cxn ang="0">
                    <a:pos x="41" y="260"/>
                  </a:cxn>
                  <a:cxn ang="0">
                    <a:pos x="34" y="244"/>
                  </a:cxn>
                  <a:cxn ang="0">
                    <a:pos x="33" y="222"/>
                  </a:cxn>
                  <a:cxn ang="0">
                    <a:pos x="33" y="85"/>
                  </a:cxn>
                  <a:cxn ang="0">
                    <a:pos x="1" y="85"/>
                  </a:cxn>
                  <a:cxn ang="0">
                    <a:pos x="0" y="63"/>
                  </a:cxn>
                  <a:cxn ang="0">
                    <a:pos x="33" y="57"/>
                  </a:cxn>
                  <a:cxn ang="0">
                    <a:pos x="33" y="0"/>
                  </a:cxn>
                </a:cxnLst>
                <a:rect l="0" t="0" r="r" b="b"/>
                <a:pathLst>
                  <a:path w="139" h="292">
                    <a:moveTo>
                      <a:pt x="33" y="0"/>
                    </a:moveTo>
                    <a:lnTo>
                      <a:pt x="67" y="0"/>
                    </a:lnTo>
                    <a:lnTo>
                      <a:pt x="67" y="57"/>
                    </a:lnTo>
                    <a:lnTo>
                      <a:pt x="139" y="57"/>
                    </a:lnTo>
                    <a:lnTo>
                      <a:pt x="139" y="85"/>
                    </a:lnTo>
                    <a:lnTo>
                      <a:pt x="67" y="85"/>
                    </a:lnTo>
                    <a:lnTo>
                      <a:pt x="67" y="222"/>
                    </a:lnTo>
                    <a:lnTo>
                      <a:pt x="68" y="236"/>
                    </a:lnTo>
                    <a:lnTo>
                      <a:pt x="72" y="247"/>
                    </a:lnTo>
                    <a:lnTo>
                      <a:pt x="81" y="255"/>
                    </a:lnTo>
                    <a:lnTo>
                      <a:pt x="95" y="260"/>
                    </a:lnTo>
                    <a:lnTo>
                      <a:pt x="113" y="263"/>
                    </a:lnTo>
                    <a:lnTo>
                      <a:pt x="139" y="263"/>
                    </a:lnTo>
                    <a:lnTo>
                      <a:pt x="139" y="290"/>
                    </a:lnTo>
                    <a:lnTo>
                      <a:pt x="109" y="292"/>
                    </a:lnTo>
                    <a:lnTo>
                      <a:pt x="84" y="289"/>
                    </a:lnTo>
                    <a:lnTo>
                      <a:pt x="65" y="283"/>
                    </a:lnTo>
                    <a:lnTo>
                      <a:pt x="50" y="274"/>
                    </a:lnTo>
                    <a:lnTo>
                      <a:pt x="41" y="260"/>
                    </a:lnTo>
                    <a:lnTo>
                      <a:pt x="34" y="244"/>
                    </a:lnTo>
                    <a:lnTo>
                      <a:pt x="33" y="222"/>
                    </a:lnTo>
                    <a:lnTo>
                      <a:pt x="33" y="85"/>
                    </a:lnTo>
                    <a:lnTo>
                      <a:pt x="1" y="85"/>
                    </a:lnTo>
                    <a:lnTo>
                      <a:pt x="0" y="63"/>
                    </a:lnTo>
                    <a:lnTo>
                      <a:pt x="33" y="57"/>
                    </a:lnTo>
                    <a:lnTo>
                      <a:pt x="33" y="0"/>
                    </a:lnTo>
                    <a:close/>
                  </a:path>
                </a:pathLst>
              </a:custGeom>
              <a:grpFill/>
              <a:ln w="0">
                <a:noFill/>
                <a:prstDash val="solid"/>
                <a:round/>
                <a:headEnd/>
                <a:tailEnd/>
              </a:ln>
            </p:spPr>
            <p:txBody>
              <a:bodyPr/>
              <a:lstStyle/>
              <a:p>
                <a:pPr>
                  <a:defRPr/>
                </a:pPr>
                <a:endParaRPr lang="en-US">
                  <a:latin typeface="Arial" charset="0"/>
                </a:endParaRPr>
              </a:p>
            </p:txBody>
          </p:sp>
          <p:sp>
            <p:nvSpPr>
              <p:cNvPr id="59" name="Freeform 72"/>
              <p:cNvSpPr>
                <a:spLocks/>
              </p:cNvSpPr>
              <p:nvPr/>
            </p:nvSpPr>
            <p:spPr bwMode="auto">
              <a:xfrm>
                <a:off x="2241" y="2438"/>
                <a:ext cx="105" cy="162"/>
              </a:xfrm>
              <a:custGeom>
                <a:avLst/>
                <a:gdLst/>
                <a:ahLst/>
                <a:cxnLst>
                  <a:cxn ang="0">
                    <a:pos x="0" y="0"/>
                  </a:cxn>
                  <a:cxn ang="0">
                    <a:pos x="34" y="0"/>
                  </a:cxn>
                  <a:cxn ang="0">
                    <a:pos x="34" y="127"/>
                  </a:cxn>
                  <a:cxn ang="0">
                    <a:pos x="39" y="114"/>
                  </a:cxn>
                  <a:cxn ang="0">
                    <a:pos x="47" y="105"/>
                  </a:cxn>
                  <a:cxn ang="0">
                    <a:pos x="60" y="97"/>
                  </a:cxn>
                  <a:cxn ang="0">
                    <a:pos x="75" y="90"/>
                  </a:cxn>
                  <a:cxn ang="0">
                    <a:pos x="92" y="86"/>
                  </a:cxn>
                  <a:cxn ang="0">
                    <a:pos x="115" y="84"/>
                  </a:cxn>
                  <a:cxn ang="0">
                    <a:pos x="142" y="86"/>
                  </a:cxn>
                  <a:cxn ang="0">
                    <a:pos x="163" y="93"/>
                  </a:cxn>
                  <a:cxn ang="0">
                    <a:pos x="179" y="101"/>
                  </a:cxn>
                  <a:cxn ang="0">
                    <a:pos x="191" y="114"/>
                  </a:cxn>
                  <a:cxn ang="0">
                    <a:pos x="199" y="129"/>
                  </a:cxn>
                  <a:cxn ang="0">
                    <a:pos x="205" y="148"/>
                  </a:cxn>
                  <a:cxn ang="0">
                    <a:pos x="208" y="170"/>
                  </a:cxn>
                  <a:cxn ang="0">
                    <a:pos x="209" y="195"/>
                  </a:cxn>
                  <a:cxn ang="0">
                    <a:pos x="209" y="322"/>
                  </a:cxn>
                  <a:cxn ang="0">
                    <a:pos x="175" y="322"/>
                  </a:cxn>
                  <a:cxn ang="0">
                    <a:pos x="175" y="192"/>
                  </a:cxn>
                  <a:cxn ang="0">
                    <a:pos x="174" y="171"/>
                  </a:cxn>
                  <a:cxn ang="0">
                    <a:pos x="172" y="154"/>
                  </a:cxn>
                  <a:cxn ang="0">
                    <a:pos x="167" y="139"/>
                  </a:cxn>
                  <a:cxn ang="0">
                    <a:pos x="159" y="128"/>
                  </a:cxn>
                  <a:cxn ang="0">
                    <a:pos x="145" y="120"/>
                  </a:cxn>
                  <a:cxn ang="0">
                    <a:pos x="129" y="116"/>
                  </a:cxn>
                  <a:cxn ang="0">
                    <a:pos x="106" y="114"/>
                  </a:cxn>
                  <a:cxn ang="0">
                    <a:pos x="84" y="116"/>
                  </a:cxn>
                  <a:cxn ang="0">
                    <a:pos x="66" y="120"/>
                  </a:cxn>
                  <a:cxn ang="0">
                    <a:pos x="53" y="128"/>
                  </a:cxn>
                  <a:cxn ang="0">
                    <a:pos x="43" y="139"/>
                  </a:cxn>
                  <a:cxn ang="0">
                    <a:pos x="38" y="152"/>
                  </a:cxn>
                  <a:cxn ang="0">
                    <a:pos x="35" y="170"/>
                  </a:cxn>
                  <a:cxn ang="0">
                    <a:pos x="34" y="192"/>
                  </a:cxn>
                  <a:cxn ang="0">
                    <a:pos x="34" y="322"/>
                  </a:cxn>
                  <a:cxn ang="0">
                    <a:pos x="0" y="322"/>
                  </a:cxn>
                  <a:cxn ang="0">
                    <a:pos x="0" y="0"/>
                  </a:cxn>
                </a:cxnLst>
                <a:rect l="0" t="0" r="r" b="b"/>
                <a:pathLst>
                  <a:path w="209" h="322">
                    <a:moveTo>
                      <a:pt x="0" y="0"/>
                    </a:moveTo>
                    <a:lnTo>
                      <a:pt x="34" y="0"/>
                    </a:lnTo>
                    <a:lnTo>
                      <a:pt x="34" y="127"/>
                    </a:lnTo>
                    <a:lnTo>
                      <a:pt x="39" y="114"/>
                    </a:lnTo>
                    <a:lnTo>
                      <a:pt x="47" y="105"/>
                    </a:lnTo>
                    <a:lnTo>
                      <a:pt x="60" y="97"/>
                    </a:lnTo>
                    <a:lnTo>
                      <a:pt x="75" y="90"/>
                    </a:lnTo>
                    <a:lnTo>
                      <a:pt x="92" y="86"/>
                    </a:lnTo>
                    <a:lnTo>
                      <a:pt x="115" y="84"/>
                    </a:lnTo>
                    <a:lnTo>
                      <a:pt x="142" y="86"/>
                    </a:lnTo>
                    <a:lnTo>
                      <a:pt x="163" y="93"/>
                    </a:lnTo>
                    <a:lnTo>
                      <a:pt x="179" y="101"/>
                    </a:lnTo>
                    <a:lnTo>
                      <a:pt x="191" y="114"/>
                    </a:lnTo>
                    <a:lnTo>
                      <a:pt x="199" y="129"/>
                    </a:lnTo>
                    <a:lnTo>
                      <a:pt x="205" y="148"/>
                    </a:lnTo>
                    <a:lnTo>
                      <a:pt x="208" y="170"/>
                    </a:lnTo>
                    <a:lnTo>
                      <a:pt x="209" y="195"/>
                    </a:lnTo>
                    <a:lnTo>
                      <a:pt x="209" y="322"/>
                    </a:lnTo>
                    <a:lnTo>
                      <a:pt x="175" y="322"/>
                    </a:lnTo>
                    <a:lnTo>
                      <a:pt x="175" y="192"/>
                    </a:lnTo>
                    <a:lnTo>
                      <a:pt x="174" y="171"/>
                    </a:lnTo>
                    <a:lnTo>
                      <a:pt x="172" y="154"/>
                    </a:lnTo>
                    <a:lnTo>
                      <a:pt x="167" y="139"/>
                    </a:lnTo>
                    <a:lnTo>
                      <a:pt x="159" y="128"/>
                    </a:lnTo>
                    <a:lnTo>
                      <a:pt x="145" y="120"/>
                    </a:lnTo>
                    <a:lnTo>
                      <a:pt x="129" y="116"/>
                    </a:lnTo>
                    <a:lnTo>
                      <a:pt x="106" y="114"/>
                    </a:lnTo>
                    <a:lnTo>
                      <a:pt x="84" y="116"/>
                    </a:lnTo>
                    <a:lnTo>
                      <a:pt x="66" y="120"/>
                    </a:lnTo>
                    <a:lnTo>
                      <a:pt x="53" y="128"/>
                    </a:lnTo>
                    <a:lnTo>
                      <a:pt x="43" y="139"/>
                    </a:lnTo>
                    <a:lnTo>
                      <a:pt x="38" y="152"/>
                    </a:lnTo>
                    <a:lnTo>
                      <a:pt x="35" y="170"/>
                    </a:lnTo>
                    <a:lnTo>
                      <a:pt x="34" y="192"/>
                    </a:lnTo>
                    <a:lnTo>
                      <a:pt x="34" y="322"/>
                    </a:lnTo>
                    <a:lnTo>
                      <a:pt x="0" y="322"/>
                    </a:lnTo>
                    <a:lnTo>
                      <a:pt x="0" y="0"/>
                    </a:lnTo>
                    <a:close/>
                  </a:path>
                </a:pathLst>
              </a:custGeom>
              <a:grpFill/>
              <a:ln w="0">
                <a:noFill/>
                <a:prstDash val="solid"/>
                <a:round/>
                <a:headEnd/>
                <a:tailEnd/>
              </a:ln>
            </p:spPr>
            <p:txBody>
              <a:bodyPr/>
              <a:lstStyle/>
              <a:p>
                <a:pPr>
                  <a:defRPr/>
                </a:pPr>
                <a:endParaRPr lang="en-US">
                  <a:latin typeface="Arial" charset="0"/>
                </a:endParaRPr>
              </a:p>
            </p:txBody>
          </p:sp>
          <p:sp>
            <p:nvSpPr>
              <p:cNvPr id="60" name="Freeform 73"/>
              <p:cNvSpPr>
                <a:spLocks/>
              </p:cNvSpPr>
              <p:nvPr/>
            </p:nvSpPr>
            <p:spPr bwMode="auto">
              <a:xfrm>
                <a:off x="2352" y="2483"/>
                <a:ext cx="178" cy="118"/>
              </a:xfrm>
              <a:custGeom>
                <a:avLst/>
                <a:gdLst/>
                <a:ahLst/>
                <a:cxnLst>
                  <a:cxn ang="0">
                    <a:pos x="0" y="0"/>
                  </a:cxn>
                  <a:cxn ang="0">
                    <a:pos x="37" y="0"/>
                  </a:cxn>
                  <a:cxn ang="0">
                    <a:pos x="92" y="195"/>
                  </a:cxn>
                  <a:cxn ang="0">
                    <a:pos x="156" y="0"/>
                  </a:cxn>
                  <a:cxn ang="0">
                    <a:pos x="190" y="0"/>
                  </a:cxn>
                  <a:cxn ang="0">
                    <a:pos x="255" y="197"/>
                  </a:cxn>
                  <a:cxn ang="0">
                    <a:pos x="314" y="0"/>
                  </a:cxn>
                  <a:cxn ang="0">
                    <a:pos x="350" y="0"/>
                  </a:cxn>
                  <a:cxn ang="0">
                    <a:pos x="276" y="233"/>
                  </a:cxn>
                  <a:cxn ang="0">
                    <a:pos x="236" y="233"/>
                  </a:cxn>
                  <a:cxn ang="0">
                    <a:pos x="172" y="39"/>
                  </a:cxn>
                  <a:cxn ang="0">
                    <a:pos x="110" y="233"/>
                  </a:cxn>
                  <a:cxn ang="0">
                    <a:pos x="73" y="233"/>
                  </a:cxn>
                  <a:cxn ang="0">
                    <a:pos x="0" y="0"/>
                  </a:cxn>
                </a:cxnLst>
                <a:rect l="0" t="0" r="r" b="b"/>
                <a:pathLst>
                  <a:path w="350" h="233">
                    <a:moveTo>
                      <a:pt x="0" y="0"/>
                    </a:moveTo>
                    <a:lnTo>
                      <a:pt x="37" y="0"/>
                    </a:lnTo>
                    <a:lnTo>
                      <a:pt x="92" y="195"/>
                    </a:lnTo>
                    <a:lnTo>
                      <a:pt x="156" y="0"/>
                    </a:lnTo>
                    <a:lnTo>
                      <a:pt x="190" y="0"/>
                    </a:lnTo>
                    <a:lnTo>
                      <a:pt x="255" y="197"/>
                    </a:lnTo>
                    <a:lnTo>
                      <a:pt x="314" y="0"/>
                    </a:lnTo>
                    <a:lnTo>
                      <a:pt x="350" y="0"/>
                    </a:lnTo>
                    <a:lnTo>
                      <a:pt x="276" y="233"/>
                    </a:lnTo>
                    <a:lnTo>
                      <a:pt x="236" y="233"/>
                    </a:lnTo>
                    <a:lnTo>
                      <a:pt x="172" y="39"/>
                    </a:lnTo>
                    <a:lnTo>
                      <a:pt x="110" y="233"/>
                    </a:lnTo>
                    <a:lnTo>
                      <a:pt x="73" y="233"/>
                    </a:lnTo>
                    <a:lnTo>
                      <a:pt x="0" y="0"/>
                    </a:lnTo>
                    <a:close/>
                  </a:path>
                </a:pathLst>
              </a:custGeom>
              <a:grpFill/>
              <a:ln w="0">
                <a:noFill/>
                <a:prstDash val="solid"/>
                <a:round/>
                <a:headEnd/>
                <a:tailEnd/>
              </a:ln>
            </p:spPr>
            <p:txBody>
              <a:bodyPr/>
              <a:lstStyle/>
              <a:p>
                <a:pPr>
                  <a:defRPr/>
                </a:pPr>
                <a:endParaRPr lang="en-US">
                  <a:latin typeface="Arial" charset="0"/>
                </a:endParaRPr>
              </a:p>
            </p:txBody>
          </p:sp>
          <p:sp>
            <p:nvSpPr>
              <p:cNvPr id="61" name="Freeform 74"/>
              <p:cNvSpPr>
                <a:spLocks noEditPoints="1"/>
              </p:cNvSpPr>
              <p:nvPr/>
            </p:nvSpPr>
            <p:spPr bwMode="auto">
              <a:xfrm>
                <a:off x="2530" y="2480"/>
                <a:ext cx="111" cy="121"/>
              </a:xfrm>
              <a:custGeom>
                <a:avLst/>
                <a:gdLst/>
                <a:ahLst/>
                <a:cxnLst>
                  <a:cxn ang="0">
                    <a:pos x="89" y="30"/>
                  </a:cxn>
                  <a:cxn ang="0">
                    <a:pos x="58" y="45"/>
                  </a:cxn>
                  <a:cxn ang="0">
                    <a:pos x="42" y="72"/>
                  </a:cxn>
                  <a:cxn ang="0">
                    <a:pos x="35" y="106"/>
                  </a:cxn>
                  <a:cxn ang="0">
                    <a:pos x="184" y="87"/>
                  </a:cxn>
                  <a:cxn ang="0">
                    <a:pos x="173" y="56"/>
                  </a:cxn>
                  <a:cxn ang="0">
                    <a:pos x="150" y="35"/>
                  </a:cxn>
                  <a:cxn ang="0">
                    <a:pos x="112" y="27"/>
                  </a:cxn>
                  <a:cxn ang="0">
                    <a:pos x="142" y="3"/>
                  </a:cxn>
                  <a:cxn ang="0">
                    <a:pos x="183" y="19"/>
                  </a:cxn>
                  <a:cxn ang="0">
                    <a:pos x="207" y="47"/>
                  </a:cxn>
                  <a:cxn ang="0">
                    <a:pos x="220" y="87"/>
                  </a:cxn>
                  <a:cxn ang="0">
                    <a:pos x="221" y="133"/>
                  </a:cxn>
                  <a:cxn ang="0">
                    <a:pos x="38" y="152"/>
                  </a:cxn>
                  <a:cxn ang="0">
                    <a:pos x="50" y="183"/>
                  </a:cxn>
                  <a:cxn ang="0">
                    <a:pos x="74" y="204"/>
                  </a:cxn>
                  <a:cxn ang="0">
                    <a:pos x="115" y="212"/>
                  </a:cxn>
                  <a:cxn ang="0">
                    <a:pos x="154" y="205"/>
                  </a:cxn>
                  <a:cxn ang="0">
                    <a:pos x="176" y="186"/>
                  </a:cxn>
                  <a:cxn ang="0">
                    <a:pos x="186" y="163"/>
                  </a:cxn>
                  <a:cxn ang="0">
                    <a:pos x="218" y="179"/>
                  </a:cxn>
                  <a:cxn ang="0">
                    <a:pos x="201" y="209"/>
                  </a:cxn>
                  <a:cxn ang="0">
                    <a:pos x="168" y="229"/>
                  </a:cxn>
                  <a:cxn ang="0">
                    <a:pos x="116" y="238"/>
                  </a:cxn>
                  <a:cxn ang="0">
                    <a:pos x="63" y="229"/>
                  </a:cxn>
                  <a:cxn ang="0">
                    <a:pos x="28" y="208"/>
                  </a:cxn>
                  <a:cxn ang="0">
                    <a:pos x="9" y="176"/>
                  </a:cxn>
                  <a:cxn ang="0">
                    <a:pos x="1" y="138"/>
                  </a:cxn>
                  <a:cxn ang="0">
                    <a:pos x="1" y="98"/>
                  </a:cxn>
                  <a:cxn ang="0">
                    <a:pos x="9" y="60"/>
                  </a:cxn>
                  <a:cxn ang="0">
                    <a:pos x="28" y="28"/>
                  </a:cxn>
                  <a:cxn ang="0">
                    <a:pos x="62" y="8"/>
                  </a:cxn>
                  <a:cxn ang="0">
                    <a:pos x="115" y="0"/>
                  </a:cxn>
                </a:cxnLst>
                <a:rect l="0" t="0" r="r" b="b"/>
                <a:pathLst>
                  <a:path w="221" h="238">
                    <a:moveTo>
                      <a:pt x="112" y="27"/>
                    </a:moveTo>
                    <a:lnTo>
                      <a:pt x="89" y="30"/>
                    </a:lnTo>
                    <a:lnTo>
                      <a:pt x="72" y="35"/>
                    </a:lnTo>
                    <a:lnTo>
                      <a:pt x="58" y="45"/>
                    </a:lnTo>
                    <a:lnTo>
                      <a:pt x="49" y="57"/>
                    </a:lnTo>
                    <a:lnTo>
                      <a:pt x="42" y="72"/>
                    </a:lnTo>
                    <a:lnTo>
                      <a:pt x="38" y="88"/>
                    </a:lnTo>
                    <a:lnTo>
                      <a:pt x="35" y="106"/>
                    </a:lnTo>
                    <a:lnTo>
                      <a:pt x="186" y="106"/>
                    </a:lnTo>
                    <a:lnTo>
                      <a:pt x="184" y="87"/>
                    </a:lnTo>
                    <a:lnTo>
                      <a:pt x="180" y="70"/>
                    </a:lnTo>
                    <a:lnTo>
                      <a:pt x="173" y="56"/>
                    </a:lnTo>
                    <a:lnTo>
                      <a:pt x="164" y="43"/>
                    </a:lnTo>
                    <a:lnTo>
                      <a:pt x="150" y="35"/>
                    </a:lnTo>
                    <a:lnTo>
                      <a:pt x="134" y="28"/>
                    </a:lnTo>
                    <a:lnTo>
                      <a:pt x="112" y="27"/>
                    </a:lnTo>
                    <a:close/>
                    <a:moveTo>
                      <a:pt x="115" y="0"/>
                    </a:moveTo>
                    <a:lnTo>
                      <a:pt x="142" y="3"/>
                    </a:lnTo>
                    <a:lnTo>
                      <a:pt x="164" y="8"/>
                    </a:lnTo>
                    <a:lnTo>
                      <a:pt x="183" y="19"/>
                    </a:lnTo>
                    <a:lnTo>
                      <a:pt x="197" y="31"/>
                    </a:lnTo>
                    <a:lnTo>
                      <a:pt x="207" y="47"/>
                    </a:lnTo>
                    <a:lnTo>
                      <a:pt x="216" y="66"/>
                    </a:lnTo>
                    <a:lnTo>
                      <a:pt x="220" y="87"/>
                    </a:lnTo>
                    <a:lnTo>
                      <a:pt x="221" y="110"/>
                    </a:lnTo>
                    <a:lnTo>
                      <a:pt x="221" y="133"/>
                    </a:lnTo>
                    <a:lnTo>
                      <a:pt x="35" y="133"/>
                    </a:lnTo>
                    <a:lnTo>
                      <a:pt x="38" y="152"/>
                    </a:lnTo>
                    <a:lnTo>
                      <a:pt x="42" y="168"/>
                    </a:lnTo>
                    <a:lnTo>
                      <a:pt x="50" y="183"/>
                    </a:lnTo>
                    <a:lnTo>
                      <a:pt x="61" y="195"/>
                    </a:lnTo>
                    <a:lnTo>
                      <a:pt x="74" y="204"/>
                    </a:lnTo>
                    <a:lnTo>
                      <a:pt x="93" y="210"/>
                    </a:lnTo>
                    <a:lnTo>
                      <a:pt x="115" y="212"/>
                    </a:lnTo>
                    <a:lnTo>
                      <a:pt x="137" y="210"/>
                    </a:lnTo>
                    <a:lnTo>
                      <a:pt x="154" y="205"/>
                    </a:lnTo>
                    <a:lnTo>
                      <a:pt x="167" y="197"/>
                    </a:lnTo>
                    <a:lnTo>
                      <a:pt x="176" y="186"/>
                    </a:lnTo>
                    <a:lnTo>
                      <a:pt x="183" y="175"/>
                    </a:lnTo>
                    <a:lnTo>
                      <a:pt x="186" y="163"/>
                    </a:lnTo>
                    <a:lnTo>
                      <a:pt x="221" y="163"/>
                    </a:lnTo>
                    <a:lnTo>
                      <a:pt x="218" y="179"/>
                    </a:lnTo>
                    <a:lnTo>
                      <a:pt x="212" y="195"/>
                    </a:lnTo>
                    <a:lnTo>
                      <a:pt x="201" y="209"/>
                    </a:lnTo>
                    <a:lnTo>
                      <a:pt x="187" y="220"/>
                    </a:lnTo>
                    <a:lnTo>
                      <a:pt x="168" y="229"/>
                    </a:lnTo>
                    <a:lnTo>
                      <a:pt x="145" y="235"/>
                    </a:lnTo>
                    <a:lnTo>
                      <a:pt x="116" y="238"/>
                    </a:lnTo>
                    <a:lnTo>
                      <a:pt x="88" y="235"/>
                    </a:lnTo>
                    <a:lnTo>
                      <a:pt x="63" y="229"/>
                    </a:lnTo>
                    <a:lnTo>
                      <a:pt x="44" y="220"/>
                    </a:lnTo>
                    <a:lnTo>
                      <a:pt x="28" y="208"/>
                    </a:lnTo>
                    <a:lnTo>
                      <a:pt x="17" y="194"/>
                    </a:lnTo>
                    <a:lnTo>
                      <a:pt x="9" y="176"/>
                    </a:lnTo>
                    <a:lnTo>
                      <a:pt x="4" y="159"/>
                    </a:lnTo>
                    <a:lnTo>
                      <a:pt x="1" y="138"/>
                    </a:lnTo>
                    <a:lnTo>
                      <a:pt x="0" y="118"/>
                    </a:lnTo>
                    <a:lnTo>
                      <a:pt x="1" y="98"/>
                    </a:lnTo>
                    <a:lnTo>
                      <a:pt x="4" y="79"/>
                    </a:lnTo>
                    <a:lnTo>
                      <a:pt x="9" y="60"/>
                    </a:lnTo>
                    <a:lnTo>
                      <a:pt x="17" y="43"/>
                    </a:lnTo>
                    <a:lnTo>
                      <a:pt x="28" y="28"/>
                    </a:lnTo>
                    <a:lnTo>
                      <a:pt x="43" y="17"/>
                    </a:lnTo>
                    <a:lnTo>
                      <a:pt x="62" y="8"/>
                    </a:lnTo>
                    <a:lnTo>
                      <a:pt x="87" y="3"/>
                    </a:lnTo>
                    <a:lnTo>
                      <a:pt x="115" y="0"/>
                    </a:lnTo>
                    <a:close/>
                  </a:path>
                </a:pathLst>
              </a:custGeom>
              <a:grpFill/>
              <a:ln w="0">
                <a:noFill/>
                <a:prstDash val="solid"/>
                <a:round/>
                <a:headEnd/>
                <a:tailEnd/>
              </a:ln>
            </p:spPr>
            <p:txBody>
              <a:bodyPr/>
              <a:lstStyle/>
              <a:p>
                <a:pPr>
                  <a:defRPr/>
                </a:pPr>
                <a:endParaRPr lang="en-US">
                  <a:latin typeface="Arial" charset="0"/>
                </a:endParaRPr>
              </a:p>
            </p:txBody>
          </p:sp>
          <p:sp>
            <p:nvSpPr>
              <p:cNvPr id="62" name="Freeform 75"/>
              <p:cNvSpPr>
                <a:spLocks/>
              </p:cNvSpPr>
              <p:nvPr/>
            </p:nvSpPr>
            <p:spPr bwMode="auto">
              <a:xfrm>
                <a:off x="2658" y="2480"/>
                <a:ext cx="105" cy="121"/>
              </a:xfrm>
              <a:custGeom>
                <a:avLst/>
                <a:gdLst/>
                <a:ahLst/>
                <a:cxnLst>
                  <a:cxn ang="0">
                    <a:pos x="133" y="3"/>
                  </a:cxn>
                  <a:cxn ang="0">
                    <a:pos x="174" y="17"/>
                  </a:cxn>
                  <a:cxn ang="0">
                    <a:pos x="197" y="47"/>
                  </a:cxn>
                  <a:cxn ang="0">
                    <a:pos x="204" y="87"/>
                  </a:cxn>
                  <a:cxn ang="0">
                    <a:pos x="170" y="69"/>
                  </a:cxn>
                  <a:cxn ang="0">
                    <a:pos x="156" y="43"/>
                  </a:cxn>
                  <a:cxn ang="0">
                    <a:pos x="127" y="28"/>
                  </a:cxn>
                  <a:cxn ang="0">
                    <a:pos x="82" y="28"/>
                  </a:cxn>
                  <a:cxn ang="0">
                    <a:pos x="53" y="39"/>
                  </a:cxn>
                  <a:cxn ang="0">
                    <a:pos x="41" y="56"/>
                  </a:cxn>
                  <a:cxn ang="0">
                    <a:pos x="42" y="77"/>
                  </a:cxn>
                  <a:cxn ang="0">
                    <a:pos x="63" y="92"/>
                  </a:cxn>
                  <a:cxn ang="0">
                    <a:pos x="97" y="102"/>
                  </a:cxn>
                  <a:cxn ang="0">
                    <a:pos x="136" y="110"/>
                  </a:cxn>
                  <a:cxn ang="0">
                    <a:pos x="173" y="122"/>
                  </a:cxn>
                  <a:cxn ang="0">
                    <a:pos x="200" y="141"/>
                  </a:cxn>
                  <a:cxn ang="0">
                    <a:pos x="211" y="172"/>
                  </a:cxn>
                  <a:cxn ang="0">
                    <a:pos x="204" y="200"/>
                  </a:cxn>
                  <a:cxn ang="0">
                    <a:pos x="180" y="223"/>
                  </a:cxn>
                  <a:cxn ang="0">
                    <a:pos x="139" y="238"/>
                  </a:cxn>
                  <a:cxn ang="0">
                    <a:pos x="80" y="238"/>
                  </a:cxn>
                  <a:cxn ang="0">
                    <a:pos x="36" y="223"/>
                  </a:cxn>
                  <a:cxn ang="0">
                    <a:pos x="8" y="193"/>
                  </a:cxn>
                  <a:cxn ang="0">
                    <a:pos x="0" y="149"/>
                  </a:cxn>
                  <a:cxn ang="0">
                    <a:pos x="36" y="167"/>
                  </a:cxn>
                  <a:cxn ang="0">
                    <a:pos x="52" y="194"/>
                  </a:cxn>
                  <a:cxn ang="0">
                    <a:pos x="86" y="209"/>
                  </a:cxn>
                  <a:cxn ang="0">
                    <a:pos x="132" y="209"/>
                  </a:cxn>
                  <a:cxn ang="0">
                    <a:pos x="162" y="198"/>
                  </a:cxn>
                  <a:cxn ang="0">
                    <a:pos x="175" y="183"/>
                  </a:cxn>
                  <a:cxn ang="0">
                    <a:pos x="174" y="161"/>
                  </a:cxn>
                  <a:cxn ang="0">
                    <a:pos x="155" y="145"/>
                  </a:cxn>
                  <a:cxn ang="0">
                    <a:pos x="122" y="136"/>
                  </a:cxn>
                  <a:cxn ang="0">
                    <a:pos x="83" y="128"/>
                  </a:cxn>
                  <a:cxn ang="0">
                    <a:pos x="30" y="109"/>
                  </a:cxn>
                  <a:cxn ang="0">
                    <a:pos x="8" y="85"/>
                  </a:cxn>
                  <a:cxn ang="0">
                    <a:pos x="7" y="51"/>
                  </a:cxn>
                  <a:cxn ang="0">
                    <a:pos x="22" y="24"/>
                  </a:cxn>
                  <a:cxn ang="0">
                    <a:pos x="55" y="7"/>
                  </a:cxn>
                  <a:cxn ang="0">
                    <a:pos x="105" y="0"/>
                  </a:cxn>
                </a:cxnLst>
                <a:rect l="0" t="0" r="r" b="b"/>
                <a:pathLst>
                  <a:path w="211" h="239">
                    <a:moveTo>
                      <a:pt x="105" y="0"/>
                    </a:moveTo>
                    <a:lnTo>
                      <a:pt x="133" y="3"/>
                    </a:lnTo>
                    <a:lnTo>
                      <a:pt x="156" y="8"/>
                    </a:lnTo>
                    <a:lnTo>
                      <a:pt x="174" y="17"/>
                    </a:lnTo>
                    <a:lnTo>
                      <a:pt x="188" y="31"/>
                    </a:lnTo>
                    <a:lnTo>
                      <a:pt x="197" y="47"/>
                    </a:lnTo>
                    <a:lnTo>
                      <a:pt x="203" y="65"/>
                    </a:lnTo>
                    <a:lnTo>
                      <a:pt x="204" y="87"/>
                    </a:lnTo>
                    <a:lnTo>
                      <a:pt x="173" y="87"/>
                    </a:lnTo>
                    <a:lnTo>
                      <a:pt x="170" y="69"/>
                    </a:lnTo>
                    <a:lnTo>
                      <a:pt x="166" y="56"/>
                    </a:lnTo>
                    <a:lnTo>
                      <a:pt x="156" y="43"/>
                    </a:lnTo>
                    <a:lnTo>
                      <a:pt x="143" y="34"/>
                    </a:lnTo>
                    <a:lnTo>
                      <a:pt x="127" y="28"/>
                    </a:lnTo>
                    <a:lnTo>
                      <a:pt x="103" y="27"/>
                    </a:lnTo>
                    <a:lnTo>
                      <a:pt x="82" y="28"/>
                    </a:lnTo>
                    <a:lnTo>
                      <a:pt x="65" y="32"/>
                    </a:lnTo>
                    <a:lnTo>
                      <a:pt x="53" y="39"/>
                    </a:lnTo>
                    <a:lnTo>
                      <a:pt x="45" y="46"/>
                    </a:lnTo>
                    <a:lnTo>
                      <a:pt x="41" y="56"/>
                    </a:lnTo>
                    <a:lnTo>
                      <a:pt x="40" y="66"/>
                    </a:lnTo>
                    <a:lnTo>
                      <a:pt x="42" y="77"/>
                    </a:lnTo>
                    <a:lnTo>
                      <a:pt x="51" y="85"/>
                    </a:lnTo>
                    <a:lnTo>
                      <a:pt x="63" y="92"/>
                    </a:lnTo>
                    <a:lnTo>
                      <a:pt x="79" y="98"/>
                    </a:lnTo>
                    <a:lnTo>
                      <a:pt x="97" y="102"/>
                    </a:lnTo>
                    <a:lnTo>
                      <a:pt x="116" y="106"/>
                    </a:lnTo>
                    <a:lnTo>
                      <a:pt x="136" y="110"/>
                    </a:lnTo>
                    <a:lnTo>
                      <a:pt x="155" y="115"/>
                    </a:lnTo>
                    <a:lnTo>
                      <a:pt x="173" y="122"/>
                    </a:lnTo>
                    <a:lnTo>
                      <a:pt x="188" y="130"/>
                    </a:lnTo>
                    <a:lnTo>
                      <a:pt x="200" y="141"/>
                    </a:lnTo>
                    <a:lnTo>
                      <a:pt x="208" y="155"/>
                    </a:lnTo>
                    <a:lnTo>
                      <a:pt x="211" y="172"/>
                    </a:lnTo>
                    <a:lnTo>
                      <a:pt x="209" y="186"/>
                    </a:lnTo>
                    <a:lnTo>
                      <a:pt x="204" y="200"/>
                    </a:lnTo>
                    <a:lnTo>
                      <a:pt x="194" y="212"/>
                    </a:lnTo>
                    <a:lnTo>
                      <a:pt x="180" y="223"/>
                    </a:lnTo>
                    <a:lnTo>
                      <a:pt x="162" y="231"/>
                    </a:lnTo>
                    <a:lnTo>
                      <a:pt x="139" y="238"/>
                    </a:lnTo>
                    <a:lnTo>
                      <a:pt x="110" y="239"/>
                    </a:lnTo>
                    <a:lnTo>
                      <a:pt x="80" y="238"/>
                    </a:lnTo>
                    <a:lnTo>
                      <a:pt x="55" y="231"/>
                    </a:lnTo>
                    <a:lnTo>
                      <a:pt x="36" y="223"/>
                    </a:lnTo>
                    <a:lnTo>
                      <a:pt x="19" y="209"/>
                    </a:lnTo>
                    <a:lnTo>
                      <a:pt x="8" y="193"/>
                    </a:lnTo>
                    <a:lnTo>
                      <a:pt x="3" y="172"/>
                    </a:lnTo>
                    <a:lnTo>
                      <a:pt x="0" y="149"/>
                    </a:lnTo>
                    <a:lnTo>
                      <a:pt x="34" y="149"/>
                    </a:lnTo>
                    <a:lnTo>
                      <a:pt x="36" y="167"/>
                    </a:lnTo>
                    <a:lnTo>
                      <a:pt x="42" y="183"/>
                    </a:lnTo>
                    <a:lnTo>
                      <a:pt x="52" y="194"/>
                    </a:lnTo>
                    <a:lnTo>
                      <a:pt x="67" y="204"/>
                    </a:lnTo>
                    <a:lnTo>
                      <a:pt x="86" y="209"/>
                    </a:lnTo>
                    <a:lnTo>
                      <a:pt x="110" y="210"/>
                    </a:lnTo>
                    <a:lnTo>
                      <a:pt x="132" y="209"/>
                    </a:lnTo>
                    <a:lnTo>
                      <a:pt x="150" y="205"/>
                    </a:lnTo>
                    <a:lnTo>
                      <a:pt x="162" y="198"/>
                    </a:lnTo>
                    <a:lnTo>
                      <a:pt x="170" y="191"/>
                    </a:lnTo>
                    <a:lnTo>
                      <a:pt x="175" y="183"/>
                    </a:lnTo>
                    <a:lnTo>
                      <a:pt x="177" y="174"/>
                    </a:lnTo>
                    <a:lnTo>
                      <a:pt x="174" y="161"/>
                    </a:lnTo>
                    <a:lnTo>
                      <a:pt x="167" y="152"/>
                    </a:lnTo>
                    <a:lnTo>
                      <a:pt x="155" y="145"/>
                    </a:lnTo>
                    <a:lnTo>
                      <a:pt x="140" y="140"/>
                    </a:lnTo>
                    <a:lnTo>
                      <a:pt x="122" y="136"/>
                    </a:lnTo>
                    <a:lnTo>
                      <a:pt x="102" y="132"/>
                    </a:lnTo>
                    <a:lnTo>
                      <a:pt x="83" y="128"/>
                    </a:lnTo>
                    <a:lnTo>
                      <a:pt x="45" y="117"/>
                    </a:lnTo>
                    <a:lnTo>
                      <a:pt x="30" y="109"/>
                    </a:lnTo>
                    <a:lnTo>
                      <a:pt x="17" y="98"/>
                    </a:lnTo>
                    <a:lnTo>
                      <a:pt x="8" y="85"/>
                    </a:lnTo>
                    <a:lnTo>
                      <a:pt x="6" y="68"/>
                    </a:lnTo>
                    <a:lnTo>
                      <a:pt x="7" y="51"/>
                    </a:lnTo>
                    <a:lnTo>
                      <a:pt x="12" y="37"/>
                    </a:lnTo>
                    <a:lnTo>
                      <a:pt x="22" y="24"/>
                    </a:lnTo>
                    <a:lnTo>
                      <a:pt x="36" y="15"/>
                    </a:lnTo>
                    <a:lnTo>
                      <a:pt x="55" y="7"/>
                    </a:lnTo>
                    <a:lnTo>
                      <a:pt x="78" y="1"/>
                    </a:lnTo>
                    <a:lnTo>
                      <a:pt x="105" y="0"/>
                    </a:lnTo>
                    <a:close/>
                  </a:path>
                </a:pathLst>
              </a:custGeom>
              <a:grpFill/>
              <a:ln w="0">
                <a:noFill/>
                <a:prstDash val="solid"/>
                <a:round/>
                <a:headEnd/>
                <a:tailEnd/>
              </a:ln>
            </p:spPr>
            <p:txBody>
              <a:bodyPr/>
              <a:lstStyle/>
              <a:p>
                <a:pPr>
                  <a:defRPr/>
                </a:pPr>
                <a:endParaRPr lang="en-US">
                  <a:latin typeface="Arial" charset="0"/>
                </a:endParaRPr>
              </a:p>
            </p:txBody>
          </p:sp>
          <p:sp>
            <p:nvSpPr>
              <p:cNvPr id="63" name="Freeform 76"/>
              <p:cNvSpPr>
                <a:spLocks/>
              </p:cNvSpPr>
              <p:nvPr/>
            </p:nvSpPr>
            <p:spPr bwMode="auto">
              <a:xfrm>
                <a:off x="2769" y="2454"/>
                <a:ext cx="70" cy="146"/>
              </a:xfrm>
              <a:custGeom>
                <a:avLst/>
                <a:gdLst/>
                <a:ahLst/>
                <a:cxnLst>
                  <a:cxn ang="0">
                    <a:pos x="33" y="0"/>
                  </a:cxn>
                  <a:cxn ang="0">
                    <a:pos x="67" y="0"/>
                  </a:cxn>
                  <a:cxn ang="0">
                    <a:pos x="67" y="57"/>
                  </a:cxn>
                  <a:cxn ang="0">
                    <a:pos x="138" y="57"/>
                  </a:cxn>
                  <a:cxn ang="0">
                    <a:pos x="138" y="85"/>
                  </a:cxn>
                  <a:cxn ang="0">
                    <a:pos x="67" y="85"/>
                  </a:cxn>
                  <a:cxn ang="0">
                    <a:pos x="67" y="222"/>
                  </a:cxn>
                  <a:cxn ang="0">
                    <a:pos x="68" y="236"/>
                  </a:cxn>
                  <a:cxn ang="0">
                    <a:pos x="72" y="247"/>
                  </a:cxn>
                  <a:cxn ang="0">
                    <a:pos x="81" y="255"/>
                  </a:cxn>
                  <a:cxn ang="0">
                    <a:pos x="95" y="260"/>
                  </a:cxn>
                  <a:cxn ang="0">
                    <a:pos x="113" y="263"/>
                  </a:cxn>
                  <a:cxn ang="0">
                    <a:pos x="138" y="263"/>
                  </a:cxn>
                  <a:cxn ang="0">
                    <a:pos x="138" y="290"/>
                  </a:cxn>
                  <a:cxn ang="0">
                    <a:pos x="109" y="292"/>
                  </a:cxn>
                  <a:cxn ang="0">
                    <a:pos x="84" y="289"/>
                  </a:cxn>
                  <a:cxn ang="0">
                    <a:pos x="65" y="283"/>
                  </a:cxn>
                  <a:cxn ang="0">
                    <a:pos x="50" y="274"/>
                  </a:cxn>
                  <a:cxn ang="0">
                    <a:pos x="41" y="260"/>
                  </a:cxn>
                  <a:cxn ang="0">
                    <a:pos x="34" y="244"/>
                  </a:cxn>
                  <a:cxn ang="0">
                    <a:pos x="33" y="222"/>
                  </a:cxn>
                  <a:cxn ang="0">
                    <a:pos x="33" y="85"/>
                  </a:cxn>
                  <a:cxn ang="0">
                    <a:pos x="1" y="85"/>
                  </a:cxn>
                  <a:cxn ang="0">
                    <a:pos x="0" y="63"/>
                  </a:cxn>
                  <a:cxn ang="0">
                    <a:pos x="33" y="57"/>
                  </a:cxn>
                  <a:cxn ang="0">
                    <a:pos x="33" y="0"/>
                  </a:cxn>
                </a:cxnLst>
                <a:rect l="0" t="0" r="r" b="b"/>
                <a:pathLst>
                  <a:path w="138" h="292">
                    <a:moveTo>
                      <a:pt x="33" y="0"/>
                    </a:moveTo>
                    <a:lnTo>
                      <a:pt x="67" y="0"/>
                    </a:lnTo>
                    <a:lnTo>
                      <a:pt x="67" y="57"/>
                    </a:lnTo>
                    <a:lnTo>
                      <a:pt x="138" y="57"/>
                    </a:lnTo>
                    <a:lnTo>
                      <a:pt x="138" y="85"/>
                    </a:lnTo>
                    <a:lnTo>
                      <a:pt x="67" y="85"/>
                    </a:lnTo>
                    <a:lnTo>
                      <a:pt x="67" y="222"/>
                    </a:lnTo>
                    <a:lnTo>
                      <a:pt x="68" y="236"/>
                    </a:lnTo>
                    <a:lnTo>
                      <a:pt x="72" y="247"/>
                    </a:lnTo>
                    <a:lnTo>
                      <a:pt x="81" y="255"/>
                    </a:lnTo>
                    <a:lnTo>
                      <a:pt x="95" y="260"/>
                    </a:lnTo>
                    <a:lnTo>
                      <a:pt x="113" y="263"/>
                    </a:lnTo>
                    <a:lnTo>
                      <a:pt x="138" y="263"/>
                    </a:lnTo>
                    <a:lnTo>
                      <a:pt x="138" y="290"/>
                    </a:lnTo>
                    <a:lnTo>
                      <a:pt x="109" y="292"/>
                    </a:lnTo>
                    <a:lnTo>
                      <a:pt x="84" y="289"/>
                    </a:lnTo>
                    <a:lnTo>
                      <a:pt x="65" y="283"/>
                    </a:lnTo>
                    <a:lnTo>
                      <a:pt x="50" y="274"/>
                    </a:lnTo>
                    <a:lnTo>
                      <a:pt x="41" y="260"/>
                    </a:lnTo>
                    <a:lnTo>
                      <a:pt x="34" y="244"/>
                    </a:lnTo>
                    <a:lnTo>
                      <a:pt x="33" y="222"/>
                    </a:lnTo>
                    <a:lnTo>
                      <a:pt x="33" y="85"/>
                    </a:lnTo>
                    <a:lnTo>
                      <a:pt x="1" y="85"/>
                    </a:lnTo>
                    <a:lnTo>
                      <a:pt x="0" y="63"/>
                    </a:lnTo>
                    <a:lnTo>
                      <a:pt x="33" y="57"/>
                    </a:lnTo>
                    <a:lnTo>
                      <a:pt x="33" y="0"/>
                    </a:lnTo>
                    <a:close/>
                  </a:path>
                </a:pathLst>
              </a:custGeom>
              <a:grpFill/>
              <a:ln w="0">
                <a:noFill/>
                <a:prstDash val="solid"/>
                <a:round/>
                <a:headEnd/>
                <a:tailEnd/>
              </a:ln>
            </p:spPr>
            <p:txBody>
              <a:bodyPr/>
              <a:lstStyle/>
              <a:p>
                <a:pPr>
                  <a:defRPr/>
                </a:pPr>
                <a:endParaRPr lang="en-US">
                  <a:latin typeface="Arial" charset="0"/>
                </a:endParaRPr>
              </a:p>
            </p:txBody>
          </p:sp>
          <p:sp>
            <p:nvSpPr>
              <p:cNvPr id="64" name="Freeform 77"/>
              <p:cNvSpPr>
                <a:spLocks noEditPoints="1"/>
              </p:cNvSpPr>
              <p:nvPr/>
            </p:nvSpPr>
            <p:spPr bwMode="auto">
              <a:xfrm>
                <a:off x="2849" y="2480"/>
                <a:ext cx="108" cy="121"/>
              </a:xfrm>
              <a:custGeom>
                <a:avLst/>
                <a:gdLst/>
                <a:ahLst/>
                <a:cxnLst>
                  <a:cxn ang="0">
                    <a:pos x="91" y="30"/>
                  </a:cxn>
                  <a:cxn ang="0">
                    <a:pos x="59" y="45"/>
                  </a:cxn>
                  <a:cxn ang="0">
                    <a:pos x="43" y="72"/>
                  </a:cxn>
                  <a:cxn ang="0">
                    <a:pos x="37" y="106"/>
                  </a:cxn>
                  <a:cxn ang="0">
                    <a:pos x="185" y="87"/>
                  </a:cxn>
                  <a:cxn ang="0">
                    <a:pos x="174" y="56"/>
                  </a:cxn>
                  <a:cxn ang="0">
                    <a:pos x="153" y="35"/>
                  </a:cxn>
                  <a:cxn ang="0">
                    <a:pos x="115" y="27"/>
                  </a:cxn>
                  <a:cxn ang="0">
                    <a:pos x="144" y="3"/>
                  </a:cxn>
                  <a:cxn ang="0">
                    <a:pos x="185" y="19"/>
                  </a:cxn>
                  <a:cxn ang="0">
                    <a:pos x="210" y="47"/>
                  </a:cxn>
                  <a:cxn ang="0">
                    <a:pos x="220" y="87"/>
                  </a:cxn>
                  <a:cxn ang="0">
                    <a:pos x="222" y="133"/>
                  </a:cxn>
                  <a:cxn ang="0">
                    <a:pos x="39" y="152"/>
                  </a:cxn>
                  <a:cxn ang="0">
                    <a:pos x="51" y="183"/>
                  </a:cxn>
                  <a:cxn ang="0">
                    <a:pos x="77" y="204"/>
                  </a:cxn>
                  <a:cxn ang="0">
                    <a:pos x="116" y="212"/>
                  </a:cxn>
                  <a:cxn ang="0">
                    <a:pos x="155" y="205"/>
                  </a:cxn>
                  <a:cxn ang="0">
                    <a:pos x="177" y="186"/>
                  </a:cxn>
                  <a:cxn ang="0">
                    <a:pos x="187" y="163"/>
                  </a:cxn>
                  <a:cxn ang="0">
                    <a:pos x="219" y="179"/>
                  </a:cxn>
                  <a:cxn ang="0">
                    <a:pos x="203" y="209"/>
                  </a:cxn>
                  <a:cxn ang="0">
                    <a:pos x="170" y="229"/>
                  </a:cxn>
                  <a:cxn ang="0">
                    <a:pos x="117" y="238"/>
                  </a:cxn>
                  <a:cxn ang="0">
                    <a:pos x="64" y="229"/>
                  </a:cxn>
                  <a:cxn ang="0">
                    <a:pos x="29" y="208"/>
                  </a:cxn>
                  <a:cxn ang="0">
                    <a:pos x="10" y="176"/>
                  </a:cxn>
                  <a:cxn ang="0">
                    <a:pos x="2" y="138"/>
                  </a:cxn>
                  <a:cxn ang="0">
                    <a:pos x="2" y="98"/>
                  </a:cxn>
                  <a:cxn ang="0">
                    <a:pos x="10" y="60"/>
                  </a:cxn>
                  <a:cxn ang="0">
                    <a:pos x="30" y="28"/>
                  </a:cxn>
                  <a:cxn ang="0">
                    <a:pos x="64" y="8"/>
                  </a:cxn>
                  <a:cxn ang="0">
                    <a:pos x="117" y="0"/>
                  </a:cxn>
                </a:cxnLst>
                <a:rect l="0" t="0" r="r" b="b"/>
                <a:pathLst>
                  <a:path w="222" h="238">
                    <a:moveTo>
                      <a:pt x="115" y="27"/>
                    </a:moveTo>
                    <a:lnTo>
                      <a:pt x="91" y="30"/>
                    </a:lnTo>
                    <a:lnTo>
                      <a:pt x="74" y="35"/>
                    </a:lnTo>
                    <a:lnTo>
                      <a:pt x="59" y="45"/>
                    </a:lnTo>
                    <a:lnTo>
                      <a:pt x="49" y="57"/>
                    </a:lnTo>
                    <a:lnTo>
                      <a:pt x="43" y="72"/>
                    </a:lnTo>
                    <a:lnTo>
                      <a:pt x="39" y="88"/>
                    </a:lnTo>
                    <a:lnTo>
                      <a:pt x="37" y="106"/>
                    </a:lnTo>
                    <a:lnTo>
                      <a:pt x="187" y="106"/>
                    </a:lnTo>
                    <a:lnTo>
                      <a:pt x="185" y="87"/>
                    </a:lnTo>
                    <a:lnTo>
                      <a:pt x="181" y="70"/>
                    </a:lnTo>
                    <a:lnTo>
                      <a:pt x="174" y="56"/>
                    </a:lnTo>
                    <a:lnTo>
                      <a:pt x="165" y="43"/>
                    </a:lnTo>
                    <a:lnTo>
                      <a:pt x="153" y="35"/>
                    </a:lnTo>
                    <a:lnTo>
                      <a:pt x="135" y="28"/>
                    </a:lnTo>
                    <a:lnTo>
                      <a:pt x="115" y="27"/>
                    </a:lnTo>
                    <a:close/>
                    <a:moveTo>
                      <a:pt x="117" y="0"/>
                    </a:moveTo>
                    <a:lnTo>
                      <a:pt x="144" y="3"/>
                    </a:lnTo>
                    <a:lnTo>
                      <a:pt x="166" y="8"/>
                    </a:lnTo>
                    <a:lnTo>
                      <a:pt x="185" y="19"/>
                    </a:lnTo>
                    <a:lnTo>
                      <a:pt x="199" y="31"/>
                    </a:lnTo>
                    <a:lnTo>
                      <a:pt x="210" y="47"/>
                    </a:lnTo>
                    <a:lnTo>
                      <a:pt x="216" y="66"/>
                    </a:lnTo>
                    <a:lnTo>
                      <a:pt x="220" y="87"/>
                    </a:lnTo>
                    <a:lnTo>
                      <a:pt x="222" y="110"/>
                    </a:lnTo>
                    <a:lnTo>
                      <a:pt x="222" y="133"/>
                    </a:lnTo>
                    <a:lnTo>
                      <a:pt x="37" y="133"/>
                    </a:lnTo>
                    <a:lnTo>
                      <a:pt x="39" y="152"/>
                    </a:lnTo>
                    <a:lnTo>
                      <a:pt x="44" y="168"/>
                    </a:lnTo>
                    <a:lnTo>
                      <a:pt x="51" y="183"/>
                    </a:lnTo>
                    <a:lnTo>
                      <a:pt x="62" y="195"/>
                    </a:lnTo>
                    <a:lnTo>
                      <a:pt x="77" y="204"/>
                    </a:lnTo>
                    <a:lnTo>
                      <a:pt x="94" y="210"/>
                    </a:lnTo>
                    <a:lnTo>
                      <a:pt x="116" y="212"/>
                    </a:lnTo>
                    <a:lnTo>
                      <a:pt x="138" y="210"/>
                    </a:lnTo>
                    <a:lnTo>
                      <a:pt x="155" y="205"/>
                    </a:lnTo>
                    <a:lnTo>
                      <a:pt x="168" y="197"/>
                    </a:lnTo>
                    <a:lnTo>
                      <a:pt x="177" y="186"/>
                    </a:lnTo>
                    <a:lnTo>
                      <a:pt x="184" y="175"/>
                    </a:lnTo>
                    <a:lnTo>
                      <a:pt x="187" y="163"/>
                    </a:lnTo>
                    <a:lnTo>
                      <a:pt x="222" y="163"/>
                    </a:lnTo>
                    <a:lnTo>
                      <a:pt x="219" y="179"/>
                    </a:lnTo>
                    <a:lnTo>
                      <a:pt x="212" y="195"/>
                    </a:lnTo>
                    <a:lnTo>
                      <a:pt x="203" y="209"/>
                    </a:lnTo>
                    <a:lnTo>
                      <a:pt x="188" y="220"/>
                    </a:lnTo>
                    <a:lnTo>
                      <a:pt x="170" y="229"/>
                    </a:lnTo>
                    <a:lnTo>
                      <a:pt x="146" y="235"/>
                    </a:lnTo>
                    <a:lnTo>
                      <a:pt x="117" y="238"/>
                    </a:lnTo>
                    <a:lnTo>
                      <a:pt x="89" y="235"/>
                    </a:lnTo>
                    <a:lnTo>
                      <a:pt x="64" y="229"/>
                    </a:lnTo>
                    <a:lnTo>
                      <a:pt x="45" y="220"/>
                    </a:lnTo>
                    <a:lnTo>
                      <a:pt x="29" y="208"/>
                    </a:lnTo>
                    <a:lnTo>
                      <a:pt x="18" y="194"/>
                    </a:lnTo>
                    <a:lnTo>
                      <a:pt x="10" y="176"/>
                    </a:lnTo>
                    <a:lnTo>
                      <a:pt x="5" y="159"/>
                    </a:lnTo>
                    <a:lnTo>
                      <a:pt x="2" y="138"/>
                    </a:lnTo>
                    <a:lnTo>
                      <a:pt x="0" y="118"/>
                    </a:lnTo>
                    <a:lnTo>
                      <a:pt x="2" y="98"/>
                    </a:lnTo>
                    <a:lnTo>
                      <a:pt x="5" y="79"/>
                    </a:lnTo>
                    <a:lnTo>
                      <a:pt x="10" y="60"/>
                    </a:lnTo>
                    <a:lnTo>
                      <a:pt x="18" y="43"/>
                    </a:lnTo>
                    <a:lnTo>
                      <a:pt x="30" y="28"/>
                    </a:lnTo>
                    <a:lnTo>
                      <a:pt x="45" y="17"/>
                    </a:lnTo>
                    <a:lnTo>
                      <a:pt x="64" y="8"/>
                    </a:lnTo>
                    <a:lnTo>
                      <a:pt x="89" y="3"/>
                    </a:lnTo>
                    <a:lnTo>
                      <a:pt x="117" y="0"/>
                    </a:lnTo>
                    <a:close/>
                  </a:path>
                </a:pathLst>
              </a:custGeom>
              <a:grpFill/>
              <a:ln w="0">
                <a:noFill/>
                <a:prstDash val="solid"/>
                <a:round/>
                <a:headEnd/>
                <a:tailEnd/>
              </a:ln>
            </p:spPr>
            <p:txBody>
              <a:bodyPr/>
              <a:lstStyle/>
              <a:p>
                <a:pPr>
                  <a:defRPr/>
                </a:pPr>
                <a:endParaRPr lang="en-US">
                  <a:latin typeface="Arial" charset="0"/>
                </a:endParaRPr>
              </a:p>
            </p:txBody>
          </p:sp>
          <p:sp>
            <p:nvSpPr>
              <p:cNvPr id="65" name="Freeform 78"/>
              <p:cNvSpPr>
                <a:spLocks/>
              </p:cNvSpPr>
              <p:nvPr/>
            </p:nvSpPr>
            <p:spPr bwMode="auto">
              <a:xfrm>
                <a:off x="2983" y="2480"/>
                <a:ext cx="54" cy="121"/>
              </a:xfrm>
              <a:custGeom>
                <a:avLst/>
                <a:gdLst/>
                <a:ahLst/>
                <a:cxnLst>
                  <a:cxn ang="0">
                    <a:pos x="114" y="0"/>
                  </a:cxn>
                  <a:cxn ang="0">
                    <a:pos x="114" y="30"/>
                  </a:cxn>
                  <a:cxn ang="0">
                    <a:pos x="91" y="30"/>
                  </a:cxn>
                  <a:cxn ang="0">
                    <a:pos x="73" y="34"/>
                  </a:cxn>
                  <a:cxn ang="0">
                    <a:pos x="58" y="41"/>
                  </a:cxn>
                  <a:cxn ang="0">
                    <a:pos x="49" y="49"/>
                  </a:cxn>
                  <a:cxn ang="0">
                    <a:pos x="40" y="61"/>
                  </a:cxn>
                  <a:cxn ang="0">
                    <a:pos x="36" y="75"/>
                  </a:cxn>
                  <a:cxn ang="0">
                    <a:pos x="34" y="91"/>
                  </a:cxn>
                  <a:cxn ang="0">
                    <a:pos x="34" y="236"/>
                  </a:cxn>
                  <a:cxn ang="0">
                    <a:pos x="0" y="236"/>
                  </a:cxn>
                  <a:cxn ang="0">
                    <a:pos x="0" y="3"/>
                  </a:cxn>
                  <a:cxn ang="0">
                    <a:pos x="15" y="3"/>
                  </a:cxn>
                  <a:cxn ang="0">
                    <a:pos x="25" y="43"/>
                  </a:cxn>
                  <a:cxn ang="0">
                    <a:pos x="31" y="32"/>
                  </a:cxn>
                  <a:cxn ang="0">
                    <a:pos x="39" y="22"/>
                  </a:cxn>
                  <a:cxn ang="0">
                    <a:pos x="51" y="12"/>
                  </a:cxn>
                  <a:cxn ang="0">
                    <a:pos x="68" y="5"/>
                  </a:cxn>
                  <a:cxn ang="0">
                    <a:pos x="88" y="1"/>
                  </a:cxn>
                  <a:cxn ang="0">
                    <a:pos x="114" y="0"/>
                  </a:cxn>
                </a:cxnLst>
                <a:rect l="0" t="0" r="r" b="b"/>
                <a:pathLst>
                  <a:path w="114" h="236">
                    <a:moveTo>
                      <a:pt x="114" y="0"/>
                    </a:moveTo>
                    <a:lnTo>
                      <a:pt x="114" y="30"/>
                    </a:lnTo>
                    <a:lnTo>
                      <a:pt x="91" y="30"/>
                    </a:lnTo>
                    <a:lnTo>
                      <a:pt x="73" y="34"/>
                    </a:lnTo>
                    <a:lnTo>
                      <a:pt x="58" y="41"/>
                    </a:lnTo>
                    <a:lnTo>
                      <a:pt x="49" y="49"/>
                    </a:lnTo>
                    <a:lnTo>
                      <a:pt x="40" y="61"/>
                    </a:lnTo>
                    <a:lnTo>
                      <a:pt x="36" y="75"/>
                    </a:lnTo>
                    <a:lnTo>
                      <a:pt x="34" y="91"/>
                    </a:lnTo>
                    <a:lnTo>
                      <a:pt x="34" y="236"/>
                    </a:lnTo>
                    <a:lnTo>
                      <a:pt x="0" y="236"/>
                    </a:lnTo>
                    <a:lnTo>
                      <a:pt x="0" y="3"/>
                    </a:lnTo>
                    <a:lnTo>
                      <a:pt x="15" y="3"/>
                    </a:lnTo>
                    <a:lnTo>
                      <a:pt x="25" y="43"/>
                    </a:lnTo>
                    <a:lnTo>
                      <a:pt x="31" y="32"/>
                    </a:lnTo>
                    <a:lnTo>
                      <a:pt x="39" y="22"/>
                    </a:lnTo>
                    <a:lnTo>
                      <a:pt x="51" y="12"/>
                    </a:lnTo>
                    <a:lnTo>
                      <a:pt x="68" y="5"/>
                    </a:lnTo>
                    <a:lnTo>
                      <a:pt x="88" y="1"/>
                    </a:lnTo>
                    <a:lnTo>
                      <a:pt x="114" y="0"/>
                    </a:lnTo>
                    <a:close/>
                  </a:path>
                </a:pathLst>
              </a:custGeom>
              <a:grpFill/>
              <a:ln w="0">
                <a:noFill/>
                <a:prstDash val="solid"/>
                <a:round/>
                <a:headEnd/>
                <a:tailEnd/>
              </a:ln>
            </p:spPr>
            <p:txBody>
              <a:bodyPr/>
              <a:lstStyle/>
              <a:p>
                <a:pPr>
                  <a:defRPr/>
                </a:pPr>
                <a:endParaRPr lang="en-US">
                  <a:latin typeface="Arial" charset="0"/>
                </a:endParaRPr>
              </a:p>
            </p:txBody>
          </p:sp>
          <p:sp>
            <p:nvSpPr>
              <p:cNvPr id="66" name="Freeform 79"/>
              <p:cNvSpPr>
                <a:spLocks/>
              </p:cNvSpPr>
              <p:nvPr/>
            </p:nvSpPr>
            <p:spPr bwMode="auto">
              <a:xfrm>
                <a:off x="3053" y="2480"/>
                <a:ext cx="105" cy="121"/>
              </a:xfrm>
              <a:custGeom>
                <a:avLst/>
                <a:gdLst/>
                <a:ahLst/>
                <a:cxnLst>
                  <a:cxn ang="0">
                    <a:pos x="116" y="0"/>
                  </a:cxn>
                  <a:cxn ang="0">
                    <a:pos x="143" y="1"/>
                  </a:cxn>
                  <a:cxn ang="0">
                    <a:pos x="163" y="8"/>
                  </a:cxn>
                  <a:cxn ang="0">
                    <a:pos x="180" y="17"/>
                  </a:cxn>
                  <a:cxn ang="0">
                    <a:pos x="192" y="30"/>
                  </a:cxn>
                  <a:cxn ang="0">
                    <a:pos x="200" y="46"/>
                  </a:cxn>
                  <a:cxn ang="0">
                    <a:pos x="205" y="65"/>
                  </a:cxn>
                  <a:cxn ang="0">
                    <a:pos x="208" y="85"/>
                  </a:cxn>
                  <a:cxn ang="0">
                    <a:pos x="209" y="110"/>
                  </a:cxn>
                  <a:cxn ang="0">
                    <a:pos x="209" y="236"/>
                  </a:cxn>
                  <a:cxn ang="0">
                    <a:pos x="176" y="236"/>
                  </a:cxn>
                  <a:cxn ang="0">
                    <a:pos x="176" y="107"/>
                  </a:cxn>
                  <a:cxn ang="0">
                    <a:pos x="174" y="87"/>
                  </a:cxn>
                  <a:cxn ang="0">
                    <a:pos x="173" y="70"/>
                  </a:cxn>
                  <a:cxn ang="0">
                    <a:pos x="167" y="56"/>
                  </a:cxn>
                  <a:cxn ang="0">
                    <a:pos x="159" y="43"/>
                  </a:cxn>
                  <a:cxn ang="0">
                    <a:pos x="146" y="35"/>
                  </a:cxn>
                  <a:cxn ang="0">
                    <a:pos x="129" y="30"/>
                  </a:cxn>
                  <a:cxn ang="0">
                    <a:pos x="106" y="28"/>
                  </a:cxn>
                  <a:cxn ang="0">
                    <a:pos x="83" y="30"/>
                  </a:cxn>
                  <a:cxn ang="0">
                    <a:pos x="66" y="35"/>
                  </a:cxn>
                  <a:cxn ang="0">
                    <a:pos x="53" y="43"/>
                  </a:cxn>
                  <a:cxn ang="0">
                    <a:pos x="44" y="56"/>
                  </a:cxn>
                  <a:cxn ang="0">
                    <a:pos x="38" y="69"/>
                  </a:cxn>
                  <a:cxn ang="0">
                    <a:pos x="36" y="87"/>
                  </a:cxn>
                  <a:cxn ang="0">
                    <a:pos x="34" y="107"/>
                  </a:cxn>
                  <a:cxn ang="0">
                    <a:pos x="34" y="236"/>
                  </a:cxn>
                  <a:cxn ang="0">
                    <a:pos x="0" y="236"/>
                  </a:cxn>
                  <a:cxn ang="0">
                    <a:pos x="0" y="3"/>
                  </a:cxn>
                  <a:cxn ang="0">
                    <a:pos x="15" y="3"/>
                  </a:cxn>
                  <a:cxn ang="0">
                    <a:pos x="26" y="45"/>
                  </a:cxn>
                  <a:cxn ang="0">
                    <a:pos x="32" y="32"/>
                  </a:cxn>
                  <a:cxn ang="0">
                    <a:pos x="41" y="22"/>
                  </a:cxn>
                  <a:cxn ang="0">
                    <a:pos x="53" y="13"/>
                  </a:cxn>
                  <a:cxn ang="0">
                    <a:pos x="70" y="7"/>
                  </a:cxn>
                  <a:cxn ang="0">
                    <a:pos x="90" y="1"/>
                  </a:cxn>
                  <a:cxn ang="0">
                    <a:pos x="116" y="0"/>
                  </a:cxn>
                </a:cxnLst>
                <a:rect l="0" t="0" r="r" b="b"/>
                <a:pathLst>
                  <a:path w="209" h="236">
                    <a:moveTo>
                      <a:pt x="116" y="0"/>
                    </a:moveTo>
                    <a:lnTo>
                      <a:pt x="143" y="1"/>
                    </a:lnTo>
                    <a:lnTo>
                      <a:pt x="163" y="8"/>
                    </a:lnTo>
                    <a:lnTo>
                      <a:pt x="180" y="17"/>
                    </a:lnTo>
                    <a:lnTo>
                      <a:pt x="192" y="30"/>
                    </a:lnTo>
                    <a:lnTo>
                      <a:pt x="200" y="46"/>
                    </a:lnTo>
                    <a:lnTo>
                      <a:pt x="205" y="65"/>
                    </a:lnTo>
                    <a:lnTo>
                      <a:pt x="208" y="85"/>
                    </a:lnTo>
                    <a:lnTo>
                      <a:pt x="209" y="110"/>
                    </a:lnTo>
                    <a:lnTo>
                      <a:pt x="209" y="236"/>
                    </a:lnTo>
                    <a:lnTo>
                      <a:pt x="176" y="236"/>
                    </a:lnTo>
                    <a:lnTo>
                      <a:pt x="176" y="107"/>
                    </a:lnTo>
                    <a:lnTo>
                      <a:pt x="174" y="87"/>
                    </a:lnTo>
                    <a:lnTo>
                      <a:pt x="173" y="70"/>
                    </a:lnTo>
                    <a:lnTo>
                      <a:pt x="167" y="56"/>
                    </a:lnTo>
                    <a:lnTo>
                      <a:pt x="159" y="43"/>
                    </a:lnTo>
                    <a:lnTo>
                      <a:pt x="146" y="35"/>
                    </a:lnTo>
                    <a:lnTo>
                      <a:pt x="129" y="30"/>
                    </a:lnTo>
                    <a:lnTo>
                      <a:pt x="106" y="28"/>
                    </a:lnTo>
                    <a:lnTo>
                      <a:pt x="83" y="30"/>
                    </a:lnTo>
                    <a:lnTo>
                      <a:pt x="66" y="35"/>
                    </a:lnTo>
                    <a:lnTo>
                      <a:pt x="53" y="43"/>
                    </a:lnTo>
                    <a:lnTo>
                      <a:pt x="44" y="56"/>
                    </a:lnTo>
                    <a:lnTo>
                      <a:pt x="38" y="69"/>
                    </a:lnTo>
                    <a:lnTo>
                      <a:pt x="36" y="87"/>
                    </a:lnTo>
                    <a:lnTo>
                      <a:pt x="34" y="107"/>
                    </a:lnTo>
                    <a:lnTo>
                      <a:pt x="34" y="236"/>
                    </a:lnTo>
                    <a:lnTo>
                      <a:pt x="0" y="236"/>
                    </a:lnTo>
                    <a:lnTo>
                      <a:pt x="0" y="3"/>
                    </a:lnTo>
                    <a:lnTo>
                      <a:pt x="15" y="3"/>
                    </a:lnTo>
                    <a:lnTo>
                      <a:pt x="26" y="45"/>
                    </a:lnTo>
                    <a:lnTo>
                      <a:pt x="32" y="32"/>
                    </a:lnTo>
                    <a:lnTo>
                      <a:pt x="41" y="22"/>
                    </a:lnTo>
                    <a:lnTo>
                      <a:pt x="53" y="13"/>
                    </a:lnTo>
                    <a:lnTo>
                      <a:pt x="70" y="7"/>
                    </a:lnTo>
                    <a:lnTo>
                      <a:pt x="90" y="1"/>
                    </a:lnTo>
                    <a:lnTo>
                      <a:pt x="116" y="0"/>
                    </a:lnTo>
                    <a:close/>
                  </a:path>
                </a:pathLst>
              </a:custGeom>
              <a:grpFill/>
              <a:ln w="0">
                <a:noFill/>
                <a:prstDash val="solid"/>
                <a:round/>
                <a:headEnd/>
                <a:tailEnd/>
              </a:ln>
            </p:spPr>
            <p:txBody>
              <a:bodyPr/>
              <a:lstStyle/>
              <a:p>
                <a:pPr>
                  <a:defRPr/>
                </a:pPr>
                <a:endParaRPr lang="en-US">
                  <a:latin typeface="Arial" charset="0"/>
                </a:endParaRPr>
              </a:p>
            </p:txBody>
          </p:sp>
          <p:sp>
            <p:nvSpPr>
              <p:cNvPr id="67" name="Freeform 80"/>
              <p:cNvSpPr>
                <a:spLocks/>
              </p:cNvSpPr>
              <p:nvPr/>
            </p:nvSpPr>
            <p:spPr bwMode="auto">
              <a:xfrm>
                <a:off x="3247" y="2454"/>
                <a:ext cx="99" cy="146"/>
              </a:xfrm>
              <a:custGeom>
                <a:avLst/>
                <a:gdLst/>
                <a:ahLst/>
                <a:cxnLst>
                  <a:cxn ang="0">
                    <a:pos x="0" y="0"/>
                  </a:cxn>
                  <a:cxn ang="0">
                    <a:pos x="198" y="0"/>
                  </a:cxn>
                  <a:cxn ang="0">
                    <a:pos x="198" y="29"/>
                  </a:cxn>
                  <a:cxn ang="0">
                    <a:pos x="35" y="29"/>
                  </a:cxn>
                  <a:cxn ang="0">
                    <a:pos x="35" y="127"/>
                  </a:cxn>
                  <a:cxn ang="0">
                    <a:pos x="184" y="127"/>
                  </a:cxn>
                  <a:cxn ang="0">
                    <a:pos x="184" y="156"/>
                  </a:cxn>
                  <a:cxn ang="0">
                    <a:pos x="35" y="156"/>
                  </a:cxn>
                  <a:cxn ang="0">
                    <a:pos x="35" y="260"/>
                  </a:cxn>
                  <a:cxn ang="0">
                    <a:pos x="198" y="260"/>
                  </a:cxn>
                  <a:cxn ang="0">
                    <a:pos x="198" y="290"/>
                  </a:cxn>
                  <a:cxn ang="0">
                    <a:pos x="0" y="290"/>
                  </a:cxn>
                  <a:cxn ang="0">
                    <a:pos x="0" y="0"/>
                  </a:cxn>
                </a:cxnLst>
                <a:rect l="0" t="0" r="r" b="b"/>
                <a:pathLst>
                  <a:path w="198" h="290">
                    <a:moveTo>
                      <a:pt x="0" y="0"/>
                    </a:moveTo>
                    <a:lnTo>
                      <a:pt x="198" y="0"/>
                    </a:lnTo>
                    <a:lnTo>
                      <a:pt x="198" y="29"/>
                    </a:lnTo>
                    <a:lnTo>
                      <a:pt x="35" y="29"/>
                    </a:lnTo>
                    <a:lnTo>
                      <a:pt x="35" y="127"/>
                    </a:lnTo>
                    <a:lnTo>
                      <a:pt x="184" y="127"/>
                    </a:lnTo>
                    <a:lnTo>
                      <a:pt x="184" y="156"/>
                    </a:lnTo>
                    <a:lnTo>
                      <a:pt x="35" y="156"/>
                    </a:lnTo>
                    <a:lnTo>
                      <a:pt x="35" y="260"/>
                    </a:lnTo>
                    <a:lnTo>
                      <a:pt x="198" y="260"/>
                    </a:lnTo>
                    <a:lnTo>
                      <a:pt x="198" y="290"/>
                    </a:lnTo>
                    <a:lnTo>
                      <a:pt x="0" y="290"/>
                    </a:lnTo>
                    <a:lnTo>
                      <a:pt x="0" y="0"/>
                    </a:lnTo>
                    <a:close/>
                  </a:path>
                </a:pathLst>
              </a:custGeom>
              <a:grpFill/>
              <a:ln w="0">
                <a:noFill/>
                <a:prstDash val="solid"/>
                <a:round/>
                <a:headEnd/>
                <a:tailEnd/>
              </a:ln>
            </p:spPr>
            <p:txBody>
              <a:bodyPr/>
              <a:lstStyle/>
              <a:p>
                <a:pPr>
                  <a:defRPr/>
                </a:pPr>
                <a:endParaRPr lang="en-US">
                  <a:latin typeface="Arial" charset="0"/>
                </a:endParaRPr>
              </a:p>
            </p:txBody>
          </p:sp>
          <p:sp>
            <p:nvSpPr>
              <p:cNvPr id="68" name="Freeform 81"/>
              <p:cNvSpPr>
                <a:spLocks/>
              </p:cNvSpPr>
              <p:nvPr/>
            </p:nvSpPr>
            <p:spPr bwMode="auto">
              <a:xfrm>
                <a:off x="3368" y="2480"/>
                <a:ext cx="105" cy="121"/>
              </a:xfrm>
              <a:custGeom>
                <a:avLst/>
                <a:gdLst/>
                <a:ahLst/>
                <a:cxnLst>
                  <a:cxn ang="0">
                    <a:pos x="116" y="0"/>
                  </a:cxn>
                  <a:cxn ang="0">
                    <a:pos x="143" y="1"/>
                  </a:cxn>
                  <a:cxn ang="0">
                    <a:pos x="163" y="8"/>
                  </a:cxn>
                  <a:cxn ang="0">
                    <a:pos x="180" y="17"/>
                  </a:cxn>
                  <a:cxn ang="0">
                    <a:pos x="192" y="30"/>
                  </a:cxn>
                  <a:cxn ang="0">
                    <a:pos x="200" y="46"/>
                  </a:cxn>
                  <a:cxn ang="0">
                    <a:pos x="205" y="65"/>
                  </a:cxn>
                  <a:cxn ang="0">
                    <a:pos x="208" y="85"/>
                  </a:cxn>
                  <a:cxn ang="0">
                    <a:pos x="210" y="110"/>
                  </a:cxn>
                  <a:cxn ang="0">
                    <a:pos x="210" y="236"/>
                  </a:cxn>
                  <a:cxn ang="0">
                    <a:pos x="176" y="236"/>
                  </a:cxn>
                  <a:cxn ang="0">
                    <a:pos x="176" y="107"/>
                  </a:cxn>
                  <a:cxn ang="0">
                    <a:pos x="174" y="87"/>
                  </a:cxn>
                  <a:cxn ang="0">
                    <a:pos x="173" y="70"/>
                  </a:cxn>
                  <a:cxn ang="0">
                    <a:pos x="167" y="56"/>
                  </a:cxn>
                  <a:cxn ang="0">
                    <a:pos x="159" y="43"/>
                  </a:cxn>
                  <a:cxn ang="0">
                    <a:pos x="146" y="35"/>
                  </a:cxn>
                  <a:cxn ang="0">
                    <a:pos x="129" y="30"/>
                  </a:cxn>
                  <a:cxn ang="0">
                    <a:pos x="106" y="28"/>
                  </a:cxn>
                  <a:cxn ang="0">
                    <a:pos x="83" y="30"/>
                  </a:cxn>
                  <a:cxn ang="0">
                    <a:pos x="66" y="35"/>
                  </a:cxn>
                  <a:cxn ang="0">
                    <a:pos x="53" y="43"/>
                  </a:cxn>
                  <a:cxn ang="0">
                    <a:pos x="44" y="56"/>
                  </a:cxn>
                  <a:cxn ang="0">
                    <a:pos x="38" y="69"/>
                  </a:cxn>
                  <a:cxn ang="0">
                    <a:pos x="36" y="87"/>
                  </a:cxn>
                  <a:cxn ang="0">
                    <a:pos x="34" y="107"/>
                  </a:cxn>
                  <a:cxn ang="0">
                    <a:pos x="34" y="236"/>
                  </a:cxn>
                  <a:cxn ang="0">
                    <a:pos x="0" y="236"/>
                  </a:cxn>
                  <a:cxn ang="0">
                    <a:pos x="0" y="3"/>
                  </a:cxn>
                  <a:cxn ang="0">
                    <a:pos x="15" y="3"/>
                  </a:cxn>
                  <a:cxn ang="0">
                    <a:pos x="26" y="45"/>
                  </a:cxn>
                  <a:cxn ang="0">
                    <a:pos x="32" y="32"/>
                  </a:cxn>
                  <a:cxn ang="0">
                    <a:pos x="41" y="22"/>
                  </a:cxn>
                  <a:cxn ang="0">
                    <a:pos x="53" y="13"/>
                  </a:cxn>
                  <a:cxn ang="0">
                    <a:pos x="70" y="7"/>
                  </a:cxn>
                  <a:cxn ang="0">
                    <a:pos x="90" y="1"/>
                  </a:cxn>
                  <a:cxn ang="0">
                    <a:pos x="116" y="0"/>
                  </a:cxn>
                </a:cxnLst>
                <a:rect l="0" t="0" r="r" b="b"/>
                <a:pathLst>
                  <a:path w="210" h="236">
                    <a:moveTo>
                      <a:pt x="116" y="0"/>
                    </a:moveTo>
                    <a:lnTo>
                      <a:pt x="143" y="1"/>
                    </a:lnTo>
                    <a:lnTo>
                      <a:pt x="163" y="8"/>
                    </a:lnTo>
                    <a:lnTo>
                      <a:pt x="180" y="17"/>
                    </a:lnTo>
                    <a:lnTo>
                      <a:pt x="192" y="30"/>
                    </a:lnTo>
                    <a:lnTo>
                      <a:pt x="200" y="46"/>
                    </a:lnTo>
                    <a:lnTo>
                      <a:pt x="205" y="65"/>
                    </a:lnTo>
                    <a:lnTo>
                      <a:pt x="208" y="85"/>
                    </a:lnTo>
                    <a:lnTo>
                      <a:pt x="210" y="110"/>
                    </a:lnTo>
                    <a:lnTo>
                      <a:pt x="210" y="236"/>
                    </a:lnTo>
                    <a:lnTo>
                      <a:pt x="176" y="236"/>
                    </a:lnTo>
                    <a:lnTo>
                      <a:pt x="176" y="107"/>
                    </a:lnTo>
                    <a:lnTo>
                      <a:pt x="174" y="87"/>
                    </a:lnTo>
                    <a:lnTo>
                      <a:pt x="173" y="70"/>
                    </a:lnTo>
                    <a:lnTo>
                      <a:pt x="167" y="56"/>
                    </a:lnTo>
                    <a:lnTo>
                      <a:pt x="159" y="43"/>
                    </a:lnTo>
                    <a:lnTo>
                      <a:pt x="146" y="35"/>
                    </a:lnTo>
                    <a:lnTo>
                      <a:pt x="129" y="30"/>
                    </a:lnTo>
                    <a:lnTo>
                      <a:pt x="106" y="28"/>
                    </a:lnTo>
                    <a:lnTo>
                      <a:pt x="83" y="30"/>
                    </a:lnTo>
                    <a:lnTo>
                      <a:pt x="66" y="35"/>
                    </a:lnTo>
                    <a:lnTo>
                      <a:pt x="53" y="43"/>
                    </a:lnTo>
                    <a:lnTo>
                      <a:pt x="44" y="56"/>
                    </a:lnTo>
                    <a:lnTo>
                      <a:pt x="38" y="69"/>
                    </a:lnTo>
                    <a:lnTo>
                      <a:pt x="36" y="87"/>
                    </a:lnTo>
                    <a:lnTo>
                      <a:pt x="34" y="107"/>
                    </a:lnTo>
                    <a:lnTo>
                      <a:pt x="34" y="236"/>
                    </a:lnTo>
                    <a:lnTo>
                      <a:pt x="0" y="236"/>
                    </a:lnTo>
                    <a:lnTo>
                      <a:pt x="0" y="3"/>
                    </a:lnTo>
                    <a:lnTo>
                      <a:pt x="15" y="3"/>
                    </a:lnTo>
                    <a:lnTo>
                      <a:pt x="26" y="45"/>
                    </a:lnTo>
                    <a:lnTo>
                      <a:pt x="32" y="32"/>
                    </a:lnTo>
                    <a:lnTo>
                      <a:pt x="41" y="22"/>
                    </a:lnTo>
                    <a:lnTo>
                      <a:pt x="53" y="13"/>
                    </a:lnTo>
                    <a:lnTo>
                      <a:pt x="70" y="7"/>
                    </a:lnTo>
                    <a:lnTo>
                      <a:pt x="90" y="1"/>
                    </a:lnTo>
                    <a:lnTo>
                      <a:pt x="116" y="0"/>
                    </a:lnTo>
                    <a:close/>
                  </a:path>
                </a:pathLst>
              </a:custGeom>
              <a:grpFill/>
              <a:ln w="0">
                <a:noFill/>
                <a:prstDash val="solid"/>
                <a:round/>
                <a:headEnd/>
                <a:tailEnd/>
              </a:ln>
            </p:spPr>
            <p:txBody>
              <a:bodyPr/>
              <a:lstStyle/>
              <a:p>
                <a:pPr>
                  <a:defRPr/>
                </a:pPr>
                <a:endParaRPr lang="en-US">
                  <a:latin typeface="Arial" charset="0"/>
                </a:endParaRPr>
              </a:p>
            </p:txBody>
          </p:sp>
          <p:sp>
            <p:nvSpPr>
              <p:cNvPr id="69" name="Freeform 82"/>
              <p:cNvSpPr>
                <a:spLocks noEditPoints="1"/>
              </p:cNvSpPr>
              <p:nvPr/>
            </p:nvSpPr>
            <p:spPr bwMode="auto">
              <a:xfrm>
                <a:off x="3489" y="2480"/>
                <a:ext cx="111" cy="121"/>
              </a:xfrm>
              <a:custGeom>
                <a:avLst/>
                <a:gdLst/>
                <a:ahLst/>
                <a:cxnLst>
                  <a:cxn ang="0">
                    <a:pos x="89" y="30"/>
                  </a:cxn>
                  <a:cxn ang="0">
                    <a:pos x="57" y="45"/>
                  </a:cxn>
                  <a:cxn ang="0">
                    <a:pos x="41" y="72"/>
                  </a:cxn>
                  <a:cxn ang="0">
                    <a:pos x="35" y="106"/>
                  </a:cxn>
                  <a:cxn ang="0">
                    <a:pos x="183" y="87"/>
                  </a:cxn>
                  <a:cxn ang="0">
                    <a:pos x="174" y="56"/>
                  </a:cxn>
                  <a:cxn ang="0">
                    <a:pos x="151" y="35"/>
                  </a:cxn>
                  <a:cxn ang="0">
                    <a:pos x="113" y="27"/>
                  </a:cxn>
                  <a:cxn ang="0">
                    <a:pos x="142" y="3"/>
                  </a:cxn>
                  <a:cxn ang="0">
                    <a:pos x="183" y="19"/>
                  </a:cxn>
                  <a:cxn ang="0">
                    <a:pos x="208" y="47"/>
                  </a:cxn>
                  <a:cxn ang="0">
                    <a:pos x="218" y="87"/>
                  </a:cxn>
                  <a:cxn ang="0">
                    <a:pos x="220" y="133"/>
                  </a:cxn>
                  <a:cxn ang="0">
                    <a:pos x="38" y="152"/>
                  </a:cxn>
                  <a:cxn ang="0">
                    <a:pos x="50" y="183"/>
                  </a:cxn>
                  <a:cxn ang="0">
                    <a:pos x="74" y="204"/>
                  </a:cxn>
                  <a:cxn ang="0">
                    <a:pos x="114" y="212"/>
                  </a:cxn>
                  <a:cxn ang="0">
                    <a:pos x="153" y="205"/>
                  </a:cxn>
                  <a:cxn ang="0">
                    <a:pos x="175" y="186"/>
                  </a:cxn>
                  <a:cxn ang="0">
                    <a:pos x="184" y="163"/>
                  </a:cxn>
                  <a:cxn ang="0">
                    <a:pos x="218" y="179"/>
                  </a:cxn>
                  <a:cxn ang="0">
                    <a:pos x="201" y="209"/>
                  </a:cxn>
                  <a:cxn ang="0">
                    <a:pos x="168" y="229"/>
                  </a:cxn>
                  <a:cxn ang="0">
                    <a:pos x="115" y="238"/>
                  </a:cxn>
                  <a:cxn ang="0">
                    <a:pos x="62" y="229"/>
                  </a:cxn>
                  <a:cxn ang="0">
                    <a:pos x="28" y="208"/>
                  </a:cxn>
                  <a:cxn ang="0">
                    <a:pos x="9" y="176"/>
                  </a:cxn>
                  <a:cxn ang="0">
                    <a:pos x="1" y="138"/>
                  </a:cxn>
                  <a:cxn ang="0">
                    <a:pos x="1" y="98"/>
                  </a:cxn>
                  <a:cxn ang="0">
                    <a:pos x="9" y="60"/>
                  </a:cxn>
                  <a:cxn ang="0">
                    <a:pos x="28" y="28"/>
                  </a:cxn>
                  <a:cxn ang="0">
                    <a:pos x="62" y="8"/>
                  </a:cxn>
                  <a:cxn ang="0">
                    <a:pos x="115" y="0"/>
                  </a:cxn>
                </a:cxnLst>
                <a:rect l="0" t="0" r="r" b="b"/>
                <a:pathLst>
                  <a:path w="221" h="238">
                    <a:moveTo>
                      <a:pt x="113" y="27"/>
                    </a:moveTo>
                    <a:lnTo>
                      <a:pt x="89" y="30"/>
                    </a:lnTo>
                    <a:lnTo>
                      <a:pt x="72" y="35"/>
                    </a:lnTo>
                    <a:lnTo>
                      <a:pt x="57" y="45"/>
                    </a:lnTo>
                    <a:lnTo>
                      <a:pt x="47" y="57"/>
                    </a:lnTo>
                    <a:lnTo>
                      <a:pt x="41" y="72"/>
                    </a:lnTo>
                    <a:lnTo>
                      <a:pt x="36" y="88"/>
                    </a:lnTo>
                    <a:lnTo>
                      <a:pt x="35" y="106"/>
                    </a:lnTo>
                    <a:lnTo>
                      <a:pt x="184" y="106"/>
                    </a:lnTo>
                    <a:lnTo>
                      <a:pt x="183" y="87"/>
                    </a:lnTo>
                    <a:lnTo>
                      <a:pt x="180" y="70"/>
                    </a:lnTo>
                    <a:lnTo>
                      <a:pt x="174" y="56"/>
                    </a:lnTo>
                    <a:lnTo>
                      <a:pt x="164" y="43"/>
                    </a:lnTo>
                    <a:lnTo>
                      <a:pt x="151" y="35"/>
                    </a:lnTo>
                    <a:lnTo>
                      <a:pt x="133" y="28"/>
                    </a:lnTo>
                    <a:lnTo>
                      <a:pt x="113" y="27"/>
                    </a:lnTo>
                    <a:close/>
                    <a:moveTo>
                      <a:pt x="115" y="0"/>
                    </a:moveTo>
                    <a:lnTo>
                      <a:pt x="142" y="3"/>
                    </a:lnTo>
                    <a:lnTo>
                      <a:pt x="164" y="8"/>
                    </a:lnTo>
                    <a:lnTo>
                      <a:pt x="183" y="19"/>
                    </a:lnTo>
                    <a:lnTo>
                      <a:pt x="197" y="31"/>
                    </a:lnTo>
                    <a:lnTo>
                      <a:pt x="208" y="47"/>
                    </a:lnTo>
                    <a:lnTo>
                      <a:pt x="214" y="66"/>
                    </a:lnTo>
                    <a:lnTo>
                      <a:pt x="218" y="87"/>
                    </a:lnTo>
                    <a:lnTo>
                      <a:pt x="220" y="110"/>
                    </a:lnTo>
                    <a:lnTo>
                      <a:pt x="220" y="133"/>
                    </a:lnTo>
                    <a:lnTo>
                      <a:pt x="35" y="133"/>
                    </a:lnTo>
                    <a:lnTo>
                      <a:pt x="38" y="152"/>
                    </a:lnTo>
                    <a:lnTo>
                      <a:pt x="42" y="168"/>
                    </a:lnTo>
                    <a:lnTo>
                      <a:pt x="50" y="183"/>
                    </a:lnTo>
                    <a:lnTo>
                      <a:pt x="61" y="195"/>
                    </a:lnTo>
                    <a:lnTo>
                      <a:pt x="74" y="204"/>
                    </a:lnTo>
                    <a:lnTo>
                      <a:pt x="92" y="210"/>
                    </a:lnTo>
                    <a:lnTo>
                      <a:pt x="114" y="212"/>
                    </a:lnTo>
                    <a:lnTo>
                      <a:pt x="136" y="210"/>
                    </a:lnTo>
                    <a:lnTo>
                      <a:pt x="153" y="205"/>
                    </a:lnTo>
                    <a:lnTo>
                      <a:pt x="165" y="197"/>
                    </a:lnTo>
                    <a:lnTo>
                      <a:pt x="175" y="186"/>
                    </a:lnTo>
                    <a:lnTo>
                      <a:pt x="182" y="175"/>
                    </a:lnTo>
                    <a:lnTo>
                      <a:pt x="184" y="163"/>
                    </a:lnTo>
                    <a:lnTo>
                      <a:pt x="221" y="163"/>
                    </a:lnTo>
                    <a:lnTo>
                      <a:pt x="218" y="179"/>
                    </a:lnTo>
                    <a:lnTo>
                      <a:pt x="212" y="195"/>
                    </a:lnTo>
                    <a:lnTo>
                      <a:pt x="201" y="209"/>
                    </a:lnTo>
                    <a:lnTo>
                      <a:pt x="187" y="220"/>
                    </a:lnTo>
                    <a:lnTo>
                      <a:pt x="168" y="229"/>
                    </a:lnTo>
                    <a:lnTo>
                      <a:pt x="144" y="235"/>
                    </a:lnTo>
                    <a:lnTo>
                      <a:pt x="115" y="238"/>
                    </a:lnTo>
                    <a:lnTo>
                      <a:pt x="87" y="235"/>
                    </a:lnTo>
                    <a:lnTo>
                      <a:pt x="62" y="229"/>
                    </a:lnTo>
                    <a:lnTo>
                      <a:pt x="43" y="220"/>
                    </a:lnTo>
                    <a:lnTo>
                      <a:pt x="28" y="208"/>
                    </a:lnTo>
                    <a:lnTo>
                      <a:pt x="17" y="194"/>
                    </a:lnTo>
                    <a:lnTo>
                      <a:pt x="9" y="176"/>
                    </a:lnTo>
                    <a:lnTo>
                      <a:pt x="4" y="159"/>
                    </a:lnTo>
                    <a:lnTo>
                      <a:pt x="1" y="138"/>
                    </a:lnTo>
                    <a:lnTo>
                      <a:pt x="0" y="118"/>
                    </a:lnTo>
                    <a:lnTo>
                      <a:pt x="1" y="98"/>
                    </a:lnTo>
                    <a:lnTo>
                      <a:pt x="4" y="79"/>
                    </a:lnTo>
                    <a:lnTo>
                      <a:pt x="9" y="60"/>
                    </a:lnTo>
                    <a:lnTo>
                      <a:pt x="17" y="43"/>
                    </a:lnTo>
                    <a:lnTo>
                      <a:pt x="28" y="28"/>
                    </a:lnTo>
                    <a:lnTo>
                      <a:pt x="43" y="17"/>
                    </a:lnTo>
                    <a:lnTo>
                      <a:pt x="62" y="8"/>
                    </a:lnTo>
                    <a:lnTo>
                      <a:pt x="87" y="3"/>
                    </a:lnTo>
                    <a:lnTo>
                      <a:pt x="115" y="0"/>
                    </a:lnTo>
                    <a:close/>
                  </a:path>
                </a:pathLst>
              </a:custGeom>
              <a:grpFill/>
              <a:ln w="0">
                <a:noFill/>
                <a:prstDash val="solid"/>
                <a:round/>
                <a:headEnd/>
                <a:tailEnd/>
              </a:ln>
            </p:spPr>
            <p:txBody>
              <a:bodyPr/>
              <a:lstStyle/>
              <a:p>
                <a:pPr>
                  <a:defRPr/>
                </a:pPr>
                <a:endParaRPr lang="en-US">
                  <a:latin typeface="Arial" charset="0"/>
                </a:endParaRPr>
              </a:p>
            </p:txBody>
          </p:sp>
          <p:sp>
            <p:nvSpPr>
              <p:cNvPr id="70" name="Freeform 83"/>
              <p:cNvSpPr>
                <a:spLocks/>
              </p:cNvSpPr>
              <p:nvPr/>
            </p:nvSpPr>
            <p:spPr bwMode="auto">
              <a:xfrm>
                <a:off x="3616" y="2480"/>
                <a:ext cx="57" cy="121"/>
              </a:xfrm>
              <a:custGeom>
                <a:avLst/>
                <a:gdLst/>
                <a:ahLst/>
                <a:cxnLst>
                  <a:cxn ang="0">
                    <a:pos x="115" y="0"/>
                  </a:cxn>
                  <a:cxn ang="0">
                    <a:pos x="115" y="30"/>
                  </a:cxn>
                  <a:cxn ang="0">
                    <a:pos x="92" y="30"/>
                  </a:cxn>
                  <a:cxn ang="0">
                    <a:pos x="75" y="34"/>
                  </a:cxn>
                  <a:cxn ang="0">
                    <a:pos x="60" y="41"/>
                  </a:cxn>
                  <a:cxn ang="0">
                    <a:pos x="50" y="49"/>
                  </a:cxn>
                  <a:cxn ang="0">
                    <a:pos x="42" y="61"/>
                  </a:cxn>
                  <a:cxn ang="0">
                    <a:pos x="38" y="75"/>
                  </a:cxn>
                  <a:cxn ang="0">
                    <a:pos x="35" y="91"/>
                  </a:cxn>
                  <a:cxn ang="0">
                    <a:pos x="35" y="236"/>
                  </a:cxn>
                  <a:cxn ang="0">
                    <a:pos x="0" y="236"/>
                  </a:cxn>
                  <a:cxn ang="0">
                    <a:pos x="0" y="3"/>
                  </a:cxn>
                  <a:cxn ang="0">
                    <a:pos x="16" y="3"/>
                  </a:cxn>
                  <a:cxn ang="0">
                    <a:pos x="27" y="43"/>
                  </a:cxn>
                  <a:cxn ang="0">
                    <a:pos x="33" y="32"/>
                  </a:cxn>
                  <a:cxn ang="0">
                    <a:pos x="41" y="22"/>
                  </a:cxn>
                  <a:cxn ang="0">
                    <a:pos x="53" y="12"/>
                  </a:cxn>
                  <a:cxn ang="0">
                    <a:pos x="69" y="5"/>
                  </a:cxn>
                  <a:cxn ang="0">
                    <a:pos x="90" y="1"/>
                  </a:cxn>
                  <a:cxn ang="0">
                    <a:pos x="115" y="0"/>
                  </a:cxn>
                </a:cxnLst>
                <a:rect l="0" t="0" r="r" b="b"/>
                <a:pathLst>
                  <a:path w="115" h="236">
                    <a:moveTo>
                      <a:pt x="115" y="0"/>
                    </a:moveTo>
                    <a:lnTo>
                      <a:pt x="115" y="30"/>
                    </a:lnTo>
                    <a:lnTo>
                      <a:pt x="92" y="30"/>
                    </a:lnTo>
                    <a:lnTo>
                      <a:pt x="75" y="34"/>
                    </a:lnTo>
                    <a:lnTo>
                      <a:pt x="60" y="41"/>
                    </a:lnTo>
                    <a:lnTo>
                      <a:pt x="50" y="49"/>
                    </a:lnTo>
                    <a:lnTo>
                      <a:pt x="42" y="61"/>
                    </a:lnTo>
                    <a:lnTo>
                      <a:pt x="38" y="75"/>
                    </a:lnTo>
                    <a:lnTo>
                      <a:pt x="35" y="91"/>
                    </a:lnTo>
                    <a:lnTo>
                      <a:pt x="35" y="236"/>
                    </a:lnTo>
                    <a:lnTo>
                      <a:pt x="0" y="236"/>
                    </a:lnTo>
                    <a:lnTo>
                      <a:pt x="0" y="3"/>
                    </a:lnTo>
                    <a:lnTo>
                      <a:pt x="16" y="3"/>
                    </a:lnTo>
                    <a:lnTo>
                      <a:pt x="27" y="43"/>
                    </a:lnTo>
                    <a:lnTo>
                      <a:pt x="33" y="32"/>
                    </a:lnTo>
                    <a:lnTo>
                      <a:pt x="41" y="22"/>
                    </a:lnTo>
                    <a:lnTo>
                      <a:pt x="53" y="12"/>
                    </a:lnTo>
                    <a:lnTo>
                      <a:pt x="69" y="5"/>
                    </a:lnTo>
                    <a:lnTo>
                      <a:pt x="90" y="1"/>
                    </a:lnTo>
                    <a:lnTo>
                      <a:pt x="115" y="0"/>
                    </a:lnTo>
                    <a:close/>
                  </a:path>
                </a:pathLst>
              </a:custGeom>
              <a:grpFill/>
              <a:ln w="0">
                <a:noFill/>
                <a:prstDash val="solid"/>
                <a:round/>
                <a:headEnd/>
                <a:tailEnd/>
              </a:ln>
            </p:spPr>
            <p:txBody>
              <a:bodyPr/>
              <a:lstStyle/>
              <a:p>
                <a:pPr>
                  <a:defRPr/>
                </a:pPr>
                <a:endParaRPr lang="en-US">
                  <a:latin typeface="Arial" charset="0"/>
                </a:endParaRPr>
              </a:p>
            </p:txBody>
          </p:sp>
          <p:sp>
            <p:nvSpPr>
              <p:cNvPr id="71" name="Freeform 84"/>
              <p:cNvSpPr>
                <a:spLocks noEditPoints="1"/>
              </p:cNvSpPr>
              <p:nvPr/>
            </p:nvSpPr>
            <p:spPr bwMode="auto">
              <a:xfrm>
                <a:off x="3677" y="2483"/>
                <a:ext cx="115" cy="165"/>
              </a:xfrm>
              <a:custGeom>
                <a:avLst/>
                <a:gdLst/>
                <a:ahLst/>
                <a:cxnLst>
                  <a:cxn ang="0">
                    <a:pos x="89" y="29"/>
                  </a:cxn>
                  <a:cxn ang="0">
                    <a:pos x="61" y="39"/>
                  </a:cxn>
                  <a:cxn ang="0">
                    <a:pos x="47" y="58"/>
                  </a:cxn>
                  <a:cxn ang="0">
                    <a:pos x="43" y="82"/>
                  </a:cxn>
                  <a:cxn ang="0">
                    <a:pos x="47" y="108"/>
                  </a:cxn>
                  <a:cxn ang="0">
                    <a:pos x="61" y="129"/>
                  </a:cxn>
                  <a:cxn ang="0">
                    <a:pos x="89" y="139"/>
                  </a:cxn>
                  <a:cxn ang="0">
                    <a:pos x="131" y="139"/>
                  </a:cxn>
                  <a:cxn ang="0">
                    <a:pos x="160" y="129"/>
                  </a:cxn>
                  <a:cxn ang="0">
                    <a:pos x="173" y="108"/>
                  </a:cxn>
                  <a:cxn ang="0">
                    <a:pos x="177" y="82"/>
                  </a:cxn>
                  <a:cxn ang="0">
                    <a:pos x="173" y="58"/>
                  </a:cxn>
                  <a:cxn ang="0">
                    <a:pos x="160" y="40"/>
                  </a:cxn>
                  <a:cxn ang="0">
                    <a:pos x="133" y="29"/>
                  </a:cxn>
                  <a:cxn ang="0">
                    <a:pos x="116" y="0"/>
                  </a:cxn>
                  <a:cxn ang="0">
                    <a:pos x="218" y="17"/>
                  </a:cxn>
                  <a:cxn ang="0">
                    <a:pos x="195" y="31"/>
                  </a:cxn>
                  <a:cxn ang="0">
                    <a:pos x="211" y="63"/>
                  </a:cxn>
                  <a:cxn ang="0">
                    <a:pos x="213" y="101"/>
                  </a:cxn>
                  <a:cxn ang="0">
                    <a:pos x="203" y="131"/>
                  </a:cxn>
                  <a:cxn ang="0">
                    <a:pos x="180" y="154"/>
                  </a:cxn>
                  <a:cxn ang="0">
                    <a:pos x="139" y="167"/>
                  </a:cxn>
                  <a:cxn ang="0">
                    <a:pos x="92" y="167"/>
                  </a:cxn>
                  <a:cxn ang="0">
                    <a:pos x="63" y="161"/>
                  </a:cxn>
                  <a:cxn ang="0">
                    <a:pos x="43" y="168"/>
                  </a:cxn>
                  <a:cxn ang="0">
                    <a:pos x="38" y="176"/>
                  </a:cxn>
                  <a:cxn ang="0">
                    <a:pos x="50" y="188"/>
                  </a:cxn>
                  <a:cxn ang="0">
                    <a:pos x="81" y="195"/>
                  </a:cxn>
                  <a:cxn ang="0">
                    <a:pos x="122" y="201"/>
                  </a:cxn>
                  <a:cxn ang="0">
                    <a:pos x="184" y="214"/>
                  </a:cxn>
                  <a:cxn ang="0">
                    <a:pos x="216" y="233"/>
                  </a:cxn>
                  <a:cxn ang="0">
                    <a:pos x="228" y="263"/>
                  </a:cxn>
                  <a:cxn ang="0">
                    <a:pos x="222" y="288"/>
                  </a:cxn>
                  <a:cxn ang="0">
                    <a:pos x="205" y="309"/>
                  </a:cxn>
                  <a:cxn ang="0">
                    <a:pos x="169" y="326"/>
                  </a:cxn>
                  <a:cxn ang="0">
                    <a:pos x="115" y="331"/>
                  </a:cxn>
                  <a:cxn ang="0">
                    <a:pos x="58" y="324"/>
                  </a:cxn>
                  <a:cxn ang="0">
                    <a:pos x="23" y="308"/>
                  </a:cxn>
                  <a:cxn ang="0">
                    <a:pos x="5" y="279"/>
                  </a:cxn>
                  <a:cxn ang="0">
                    <a:pos x="0" y="244"/>
                  </a:cxn>
                  <a:cxn ang="0">
                    <a:pos x="36" y="259"/>
                  </a:cxn>
                  <a:cxn ang="0">
                    <a:pos x="46" y="282"/>
                  </a:cxn>
                  <a:cxn ang="0">
                    <a:pos x="70" y="297"/>
                  </a:cxn>
                  <a:cxn ang="0">
                    <a:pos x="115" y="302"/>
                  </a:cxn>
                  <a:cxn ang="0">
                    <a:pos x="158" y="298"/>
                  </a:cxn>
                  <a:cxn ang="0">
                    <a:pos x="182" y="288"/>
                  </a:cxn>
                  <a:cxn ang="0">
                    <a:pos x="190" y="273"/>
                  </a:cxn>
                  <a:cxn ang="0">
                    <a:pos x="188" y="254"/>
                  </a:cxn>
                  <a:cxn ang="0">
                    <a:pos x="165" y="237"/>
                  </a:cxn>
                  <a:cxn ang="0">
                    <a:pos x="108" y="225"/>
                  </a:cxn>
                  <a:cxn ang="0">
                    <a:pos x="66" y="220"/>
                  </a:cxn>
                  <a:cxn ang="0">
                    <a:pos x="29" y="209"/>
                  </a:cxn>
                  <a:cxn ang="0">
                    <a:pos x="6" y="191"/>
                  </a:cxn>
                  <a:cxn ang="0">
                    <a:pos x="6" y="167"/>
                  </a:cxn>
                  <a:cxn ang="0">
                    <a:pos x="25" y="152"/>
                  </a:cxn>
                  <a:cxn ang="0">
                    <a:pos x="25" y="134"/>
                  </a:cxn>
                  <a:cxn ang="0">
                    <a:pos x="9" y="100"/>
                  </a:cxn>
                  <a:cxn ang="0">
                    <a:pos x="9" y="65"/>
                  </a:cxn>
                  <a:cxn ang="0">
                    <a:pos x="19" y="35"/>
                  </a:cxn>
                  <a:cxn ang="0">
                    <a:pos x="43" y="13"/>
                  </a:cxn>
                  <a:cxn ang="0">
                    <a:pos x="87" y="1"/>
                  </a:cxn>
                </a:cxnLst>
                <a:rect l="0" t="0" r="r" b="b"/>
                <a:pathLst>
                  <a:path w="228" h="331">
                    <a:moveTo>
                      <a:pt x="111" y="28"/>
                    </a:moveTo>
                    <a:lnTo>
                      <a:pt x="89" y="29"/>
                    </a:lnTo>
                    <a:lnTo>
                      <a:pt x="73" y="34"/>
                    </a:lnTo>
                    <a:lnTo>
                      <a:pt x="61" y="39"/>
                    </a:lnTo>
                    <a:lnTo>
                      <a:pt x="53" y="47"/>
                    </a:lnTo>
                    <a:lnTo>
                      <a:pt x="47" y="58"/>
                    </a:lnTo>
                    <a:lnTo>
                      <a:pt x="44" y="69"/>
                    </a:lnTo>
                    <a:lnTo>
                      <a:pt x="43" y="82"/>
                    </a:lnTo>
                    <a:lnTo>
                      <a:pt x="44" y="96"/>
                    </a:lnTo>
                    <a:lnTo>
                      <a:pt x="47" y="108"/>
                    </a:lnTo>
                    <a:lnTo>
                      <a:pt x="51" y="119"/>
                    </a:lnTo>
                    <a:lnTo>
                      <a:pt x="61" y="129"/>
                    </a:lnTo>
                    <a:lnTo>
                      <a:pt x="73" y="135"/>
                    </a:lnTo>
                    <a:lnTo>
                      <a:pt x="89" y="139"/>
                    </a:lnTo>
                    <a:lnTo>
                      <a:pt x="111" y="141"/>
                    </a:lnTo>
                    <a:lnTo>
                      <a:pt x="131" y="139"/>
                    </a:lnTo>
                    <a:lnTo>
                      <a:pt x="148" y="135"/>
                    </a:lnTo>
                    <a:lnTo>
                      <a:pt x="160" y="129"/>
                    </a:lnTo>
                    <a:lnTo>
                      <a:pt x="168" y="119"/>
                    </a:lnTo>
                    <a:lnTo>
                      <a:pt x="173" y="108"/>
                    </a:lnTo>
                    <a:lnTo>
                      <a:pt x="176" y="96"/>
                    </a:lnTo>
                    <a:lnTo>
                      <a:pt x="177" y="82"/>
                    </a:lnTo>
                    <a:lnTo>
                      <a:pt x="176" y="70"/>
                    </a:lnTo>
                    <a:lnTo>
                      <a:pt x="173" y="58"/>
                    </a:lnTo>
                    <a:lnTo>
                      <a:pt x="169" y="48"/>
                    </a:lnTo>
                    <a:lnTo>
                      <a:pt x="160" y="40"/>
                    </a:lnTo>
                    <a:lnTo>
                      <a:pt x="149" y="34"/>
                    </a:lnTo>
                    <a:lnTo>
                      <a:pt x="133" y="29"/>
                    </a:lnTo>
                    <a:lnTo>
                      <a:pt x="111" y="28"/>
                    </a:lnTo>
                    <a:close/>
                    <a:moveTo>
                      <a:pt x="116" y="0"/>
                    </a:moveTo>
                    <a:lnTo>
                      <a:pt x="218" y="0"/>
                    </a:lnTo>
                    <a:lnTo>
                      <a:pt x="218" y="17"/>
                    </a:lnTo>
                    <a:lnTo>
                      <a:pt x="180" y="23"/>
                    </a:lnTo>
                    <a:lnTo>
                      <a:pt x="195" y="31"/>
                    </a:lnTo>
                    <a:lnTo>
                      <a:pt x="206" y="46"/>
                    </a:lnTo>
                    <a:lnTo>
                      <a:pt x="211" y="63"/>
                    </a:lnTo>
                    <a:lnTo>
                      <a:pt x="214" y="84"/>
                    </a:lnTo>
                    <a:lnTo>
                      <a:pt x="213" y="101"/>
                    </a:lnTo>
                    <a:lnTo>
                      <a:pt x="210" y="118"/>
                    </a:lnTo>
                    <a:lnTo>
                      <a:pt x="203" y="131"/>
                    </a:lnTo>
                    <a:lnTo>
                      <a:pt x="194" y="145"/>
                    </a:lnTo>
                    <a:lnTo>
                      <a:pt x="180" y="154"/>
                    </a:lnTo>
                    <a:lnTo>
                      <a:pt x="163" y="161"/>
                    </a:lnTo>
                    <a:lnTo>
                      <a:pt x="139" y="167"/>
                    </a:lnTo>
                    <a:lnTo>
                      <a:pt x="111" y="168"/>
                    </a:lnTo>
                    <a:lnTo>
                      <a:pt x="92" y="167"/>
                    </a:lnTo>
                    <a:lnTo>
                      <a:pt x="76" y="165"/>
                    </a:lnTo>
                    <a:lnTo>
                      <a:pt x="63" y="161"/>
                    </a:lnTo>
                    <a:lnTo>
                      <a:pt x="50" y="164"/>
                    </a:lnTo>
                    <a:lnTo>
                      <a:pt x="43" y="168"/>
                    </a:lnTo>
                    <a:lnTo>
                      <a:pt x="39" y="172"/>
                    </a:lnTo>
                    <a:lnTo>
                      <a:pt x="38" y="176"/>
                    </a:lnTo>
                    <a:lnTo>
                      <a:pt x="40" y="183"/>
                    </a:lnTo>
                    <a:lnTo>
                      <a:pt x="50" y="188"/>
                    </a:lnTo>
                    <a:lnTo>
                      <a:pt x="63" y="192"/>
                    </a:lnTo>
                    <a:lnTo>
                      <a:pt x="81" y="195"/>
                    </a:lnTo>
                    <a:lnTo>
                      <a:pt x="100" y="198"/>
                    </a:lnTo>
                    <a:lnTo>
                      <a:pt x="122" y="201"/>
                    </a:lnTo>
                    <a:lnTo>
                      <a:pt x="165" y="209"/>
                    </a:lnTo>
                    <a:lnTo>
                      <a:pt x="184" y="214"/>
                    </a:lnTo>
                    <a:lnTo>
                      <a:pt x="202" y="222"/>
                    </a:lnTo>
                    <a:lnTo>
                      <a:pt x="216" y="233"/>
                    </a:lnTo>
                    <a:lnTo>
                      <a:pt x="225" y="247"/>
                    </a:lnTo>
                    <a:lnTo>
                      <a:pt x="228" y="263"/>
                    </a:lnTo>
                    <a:lnTo>
                      <a:pt x="226" y="275"/>
                    </a:lnTo>
                    <a:lnTo>
                      <a:pt x="222" y="288"/>
                    </a:lnTo>
                    <a:lnTo>
                      <a:pt x="216" y="298"/>
                    </a:lnTo>
                    <a:lnTo>
                      <a:pt x="205" y="309"/>
                    </a:lnTo>
                    <a:lnTo>
                      <a:pt x="188" y="319"/>
                    </a:lnTo>
                    <a:lnTo>
                      <a:pt x="169" y="326"/>
                    </a:lnTo>
                    <a:lnTo>
                      <a:pt x="145" y="330"/>
                    </a:lnTo>
                    <a:lnTo>
                      <a:pt x="115" y="331"/>
                    </a:lnTo>
                    <a:lnTo>
                      <a:pt x="84" y="330"/>
                    </a:lnTo>
                    <a:lnTo>
                      <a:pt x="58" y="324"/>
                    </a:lnTo>
                    <a:lnTo>
                      <a:pt x="39" y="317"/>
                    </a:lnTo>
                    <a:lnTo>
                      <a:pt x="23" y="308"/>
                    </a:lnTo>
                    <a:lnTo>
                      <a:pt x="12" y="294"/>
                    </a:lnTo>
                    <a:lnTo>
                      <a:pt x="5" y="279"/>
                    </a:lnTo>
                    <a:lnTo>
                      <a:pt x="1" y="263"/>
                    </a:lnTo>
                    <a:lnTo>
                      <a:pt x="0" y="244"/>
                    </a:lnTo>
                    <a:lnTo>
                      <a:pt x="35" y="244"/>
                    </a:lnTo>
                    <a:lnTo>
                      <a:pt x="36" y="259"/>
                    </a:lnTo>
                    <a:lnTo>
                      <a:pt x="39" y="271"/>
                    </a:lnTo>
                    <a:lnTo>
                      <a:pt x="46" y="282"/>
                    </a:lnTo>
                    <a:lnTo>
                      <a:pt x="55" y="290"/>
                    </a:lnTo>
                    <a:lnTo>
                      <a:pt x="70" y="297"/>
                    </a:lnTo>
                    <a:lnTo>
                      <a:pt x="89" y="301"/>
                    </a:lnTo>
                    <a:lnTo>
                      <a:pt x="115" y="302"/>
                    </a:lnTo>
                    <a:lnTo>
                      <a:pt x="139" y="301"/>
                    </a:lnTo>
                    <a:lnTo>
                      <a:pt x="158" y="298"/>
                    </a:lnTo>
                    <a:lnTo>
                      <a:pt x="172" y="293"/>
                    </a:lnTo>
                    <a:lnTo>
                      <a:pt x="182" y="288"/>
                    </a:lnTo>
                    <a:lnTo>
                      <a:pt x="187" y="281"/>
                    </a:lnTo>
                    <a:lnTo>
                      <a:pt x="190" y="273"/>
                    </a:lnTo>
                    <a:lnTo>
                      <a:pt x="191" y="264"/>
                    </a:lnTo>
                    <a:lnTo>
                      <a:pt x="188" y="254"/>
                    </a:lnTo>
                    <a:lnTo>
                      <a:pt x="179" y="244"/>
                    </a:lnTo>
                    <a:lnTo>
                      <a:pt x="165" y="237"/>
                    </a:lnTo>
                    <a:lnTo>
                      <a:pt x="149" y="233"/>
                    </a:lnTo>
                    <a:lnTo>
                      <a:pt x="108" y="225"/>
                    </a:lnTo>
                    <a:lnTo>
                      <a:pt x="87" y="222"/>
                    </a:lnTo>
                    <a:lnTo>
                      <a:pt x="66" y="220"/>
                    </a:lnTo>
                    <a:lnTo>
                      <a:pt x="46" y="216"/>
                    </a:lnTo>
                    <a:lnTo>
                      <a:pt x="29" y="209"/>
                    </a:lnTo>
                    <a:lnTo>
                      <a:pt x="16" y="202"/>
                    </a:lnTo>
                    <a:lnTo>
                      <a:pt x="6" y="191"/>
                    </a:lnTo>
                    <a:lnTo>
                      <a:pt x="4" y="179"/>
                    </a:lnTo>
                    <a:lnTo>
                      <a:pt x="6" y="167"/>
                    </a:lnTo>
                    <a:lnTo>
                      <a:pt x="13" y="158"/>
                    </a:lnTo>
                    <a:lnTo>
                      <a:pt x="25" y="152"/>
                    </a:lnTo>
                    <a:lnTo>
                      <a:pt x="40" y="146"/>
                    </a:lnTo>
                    <a:lnTo>
                      <a:pt x="25" y="134"/>
                    </a:lnTo>
                    <a:lnTo>
                      <a:pt x="15" y="118"/>
                    </a:lnTo>
                    <a:lnTo>
                      <a:pt x="9" y="100"/>
                    </a:lnTo>
                    <a:lnTo>
                      <a:pt x="8" y="82"/>
                    </a:lnTo>
                    <a:lnTo>
                      <a:pt x="9" y="65"/>
                    </a:lnTo>
                    <a:lnTo>
                      <a:pt x="12" y="50"/>
                    </a:lnTo>
                    <a:lnTo>
                      <a:pt x="19" y="35"/>
                    </a:lnTo>
                    <a:lnTo>
                      <a:pt x="29" y="23"/>
                    </a:lnTo>
                    <a:lnTo>
                      <a:pt x="43" y="13"/>
                    </a:lnTo>
                    <a:lnTo>
                      <a:pt x="62" y="6"/>
                    </a:lnTo>
                    <a:lnTo>
                      <a:pt x="87" y="1"/>
                    </a:lnTo>
                    <a:lnTo>
                      <a:pt x="116" y="0"/>
                    </a:lnTo>
                    <a:close/>
                  </a:path>
                </a:pathLst>
              </a:custGeom>
              <a:grpFill/>
              <a:ln w="0">
                <a:noFill/>
                <a:prstDash val="solid"/>
                <a:round/>
                <a:headEnd/>
                <a:tailEnd/>
              </a:ln>
            </p:spPr>
            <p:txBody>
              <a:bodyPr/>
              <a:lstStyle/>
              <a:p>
                <a:pPr>
                  <a:defRPr/>
                </a:pPr>
                <a:endParaRPr lang="en-US">
                  <a:latin typeface="Arial" charset="0"/>
                </a:endParaRPr>
              </a:p>
            </p:txBody>
          </p:sp>
          <p:sp>
            <p:nvSpPr>
              <p:cNvPr id="72" name="Freeform 85"/>
              <p:cNvSpPr>
                <a:spLocks/>
              </p:cNvSpPr>
              <p:nvPr/>
            </p:nvSpPr>
            <p:spPr bwMode="auto">
              <a:xfrm>
                <a:off x="3807" y="2483"/>
                <a:ext cx="105" cy="162"/>
              </a:xfrm>
              <a:custGeom>
                <a:avLst/>
                <a:gdLst/>
                <a:ahLst/>
                <a:cxnLst>
                  <a:cxn ang="0">
                    <a:pos x="37" y="0"/>
                  </a:cxn>
                  <a:cxn ang="0">
                    <a:pos x="38" y="149"/>
                  </a:cxn>
                  <a:cxn ang="0">
                    <a:pos x="46" y="180"/>
                  </a:cxn>
                  <a:cxn ang="0">
                    <a:pos x="67" y="201"/>
                  </a:cxn>
                  <a:cxn ang="0">
                    <a:pos x="106" y="207"/>
                  </a:cxn>
                  <a:cxn ang="0">
                    <a:pos x="147" y="201"/>
                  </a:cxn>
                  <a:cxn ang="0">
                    <a:pos x="170" y="180"/>
                  </a:cxn>
                  <a:cxn ang="0">
                    <a:pos x="178" y="148"/>
                  </a:cxn>
                  <a:cxn ang="0">
                    <a:pos x="179" y="0"/>
                  </a:cxn>
                  <a:cxn ang="0">
                    <a:pos x="213" y="233"/>
                  </a:cxn>
                  <a:cxn ang="0">
                    <a:pos x="205" y="277"/>
                  </a:cxn>
                  <a:cxn ang="0">
                    <a:pos x="189" y="302"/>
                  </a:cxn>
                  <a:cxn ang="0">
                    <a:pos x="156" y="319"/>
                  </a:cxn>
                  <a:cxn ang="0">
                    <a:pos x="106" y="326"/>
                  </a:cxn>
                  <a:cxn ang="0">
                    <a:pos x="54" y="320"/>
                  </a:cxn>
                  <a:cxn ang="0">
                    <a:pos x="22" y="302"/>
                  </a:cxn>
                  <a:cxn ang="0">
                    <a:pos x="5" y="278"/>
                  </a:cxn>
                  <a:cxn ang="0">
                    <a:pos x="0" y="245"/>
                  </a:cxn>
                  <a:cxn ang="0">
                    <a:pos x="35" y="258"/>
                  </a:cxn>
                  <a:cxn ang="0">
                    <a:pos x="43" y="279"/>
                  </a:cxn>
                  <a:cxn ang="0">
                    <a:pos x="65" y="293"/>
                  </a:cxn>
                  <a:cxn ang="0">
                    <a:pos x="106" y="298"/>
                  </a:cxn>
                  <a:cxn ang="0">
                    <a:pos x="148" y="292"/>
                  </a:cxn>
                  <a:cxn ang="0">
                    <a:pos x="170" y="274"/>
                  </a:cxn>
                  <a:cxn ang="0">
                    <a:pos x="178" y="249"/>
                  </a:cxn>
                  <a:cxn ang="0">
                    <a:pos x="179" y="197"/>
                  </a:cxn>
                  <a:cxn ang="0">
                    <a:pos x="160" y="221"/>
                  </a:cxn>
                  <a:cxn ang="0">
                    <a:pos x="124" y="235"/>
                  </a:cxn>
                  <a:cxn ang="0">
                    <a:pos x="71" y="235"/>
                  </a:cxn>
                  <a:cxn ang="0">
                    <a:pos x="33" y="220"/>
                  </a:cxn>
                  <a:cxn ang="0">
                    <a:pos x="12" y="191"/>
                  </a:cxn>
                  <a:cxn ang="0">
                    <a:pos x="4" y="150"/>
                  </a:cxn>
                  <a:cxn ang="0">
                    <a:pos x="3" y="0"/>
                  </a:cxn>
                </a:cxnLst>
                <a:rect l="0" t="0" r="r" b="b"/>
                <a:pathLst>
                  <a:path w="213" h="326">
                    <a:moveTo>
                      <a:pt x="3" y="0"/>
                    </a:moveTo>
                    <a:lnTo>
                      <a:pt x="37" y="0"/>
                    </a:lnTo>
                    <a:lnTo>
                      <a:pt x="37" y="129"/>
                    </a:lnTo>
                    <a:lnTo>
                      <a:pt x="38" y="149"/>
                    </a:lnTo>
                    <a:lnTo>
                      <a:pt x="41" y="167"/>
                    </a:lnTo>
                    <a:lnTo>
                      <a:pt x="46" y="180"/>
                    </a:lnTo>
                    <a:lnTo>
                      <a:pt x="54" y="192"/>
                    </a:lnTo>
                    <a:lnTo>
                      <a:pt x="67" y="201"/>
                    </a:lnTo>
                    <a:lnTo>
                      <a:pt x="84" y="206"/>
                    </a:lnTo>
                    <a:lnTo>
                      <a:pt x="106" y="207"/>
                    </a:lnTo>
                    <a:lnTo>
                      <a:pt x="129" y="206"/>
                    </a:lnTo>
                    <a:lnTo>
                      <a:pt x="147" y="201"/>
                    </a:lnTo>
                    <a:lnTo>
                      <a:pt x="160" y="192"/>
                    </a:lnTo>
                    <a:lnTo>
                      <a:pt x="170" y="180"/>
                    </a:lnTo>
                    <a:lnTo>
                      <a:pt x="175" y="165"/>
                    </a:lnTo>
                    <a:lnTo>
                      <a:pt x="178" y="148"/>
                    </a:lnTo>
                    <a:lnTo>
                      <a:pt x="179" y="127"/>
                    </a:lnTo>
                    <a:lnTo>
                      <a:pt x="179" y="0"/>
                    </a:lnTo>
                    <a:lnTo>
                      <a:pt x="213" y="0"/>
                    </a:lnTo>
                    <a:lnTo>
                      <a:pt x="213" y="233"/>
                    </a:lnTo>
                    <a:lnTo>
                      <a:pt x="210" y="263"/>
                    </a:lnTo>
                    <a:lnTo>
                      <a:pt x="205" y="277"/>
                    </a:lnTo>
                    <a:lnTo>
                      <a:pt x="198" y="290"/>
                    </a:lnTo>
                    <a:lnTo>
                      <a:pt x="189" y="302"/>
                    </a:lnTo>
                    <a:lnTo>
                      <a:pt x="174" y="312"/>
                    </a:lnTo>
                    <a:lnTo>
                      <a:pt x="156" y="319"/>
                    </a:lnTo>
                    <a:lnTo>
                      <a:pt x="133" y="324"/>
                    </a:lnTo>
                    <a:lnTo>
                      <a:pt x="106" y="326"/>
                    </a:lnTo>
                    <a:lnTo>
                      <a:pt x="77" y="324"/>
                    </a:lnTo>
                    <a:lnTo>
                      <a:pt x="54" y="320"/>
                    </a:lnTo>
                    <a:lnTo>
                      <a:pt x="37" y="312"/>
                    </a:lnTo>
                    <a:lnTo>
                      <a:pt x="22" y="302"/>
                    </a:lnTo>
                    <a:lnTo>
                      <a:pt x="12" y="292"/>
                    </a:lnTo>
                    <a:lnTo>
                      <a:pt x="5" y="278"/>
                    </a:lnTo>
                    <a:lnTo>
                      <a:pt x="1" y="262"/>
                    </a:lnTo>
                    <a:lnTo>
                      <a:pt x="0" y="245"/>
                    </a:lnTo>
                    <a:lnTo>
                      <a:pt x="34" y="245"/>
                    </a:lnTo>
                    <a:lnTo>
                      <a:pt x="35" y="258"/>
                    </a:lnTo>
                    <a:lnTo>
                      <a:pt x="38" y="269"/>
                    </a:lnTo>
                    <a:lnTo>
                      <a:pt x="43" y="279"/>
                    </a:lnTo>
                    <a:lnTo>
                      <a:pt x="53" y="288"/>
                    </a:lnTo>
                    <a:lnTo>
                      <a:pt x="65" y="293"/>
                    </a:lnTo>
                    <a:lnTo>
                      <a:pt x="83" y="297"/>
                    </a:lnTo>
                    <a:lnTo>
                      <a:pt x="106" y="298"/>
                    </a:lnTo>
                    <a:lnTo>
                      <a:pt x="129" y="297"/>
                    </a:lnTo>
                    <a:lnTo>
                      <a:pt x="148" y="292"/>
                    </a:lnTo>
                    <a:lnTo>
                      <a:pt x="162" y="283"/>
                    </a:lnTo>
                    <a:lnTo>
                      <a:pt x="170" y="274"/>
                    </a:lnTo>
                    <a:lnTo>
                      <a:pt x="175" y="263"/>
                    </a:lnTo>
                    <a:lnTo>
                      <a:pt x="178" y="249"/>
                    </a:lnTo>
                    <a:lnTo>
                      <a:pt x="179" y="236"/>
                    </a:lnTo>
                    <a:lnTo>
                      <a:pt x="179" y="197"/>
                    </a:lnTo>
                    <a:lnTo>
                      <a:pt x="171" y="210"/>
                    </a:lnTo>
                    <a:lnTo>
                      <a:pt x="160" y="221"/>
                    </a:lnTo>
                    <a:lnTo>
                      <a:pt x="144" y="229"/>
                    </a:lnTo>
                    <a:lnTo>
                      <a:pt x="124" y="235"/>
                    </a:lnTo>
                    <a:lnTo>
                      <a:pt x="98" y="236"/>
                    </a:lnTo>
                    <a:lnTo>
                      <a:pt x="71" y="235"/>
                    </a:lnTo>
                    <a:lnTo>
                      <a:pt x="50" y="228"/>
                    </a:lnTo>
                    <a:lnTo>
                      <a:pt x="33" y="220"/>
                    </a:lnTo>
                    <a:lnTo>
                      <a:pt x="20" y="206"/>
                    </a:lnTo>
                    <a:lnTo>
                      <a:pt x="12" y="191"/>
                    </a:lnTo>
                    <a:lnTo>
                      <a:pt x="7" y="172"/>
                    </a:lnTo>
                    <a:lnTo>
                      <a:pt x="4" y="150"/>
                    </a:lnTo>
                    <a:lnTo>
                      <a:pt x="3" y="126"/>
                    </a:lnTo>
                    <a:lnTo>
                      <a:pt x="3" y="0"/>
                    </a:lnTo>
                    <a:close/>
                  </a:path>
                </a:pathLst>
              </a:custGeom>
              <a:grpFill/>
              <a:ln w="0">
                <a:noFill/>
                <a:prstDash val="solid"/>
                <a:round/>
                <a:headEnd/>
                <a:tailEnd/>
              </a:ln>
            </p:spPr>
            <p:txBody>
              <a:bodyPr/>
              <a:lstStyle/>
              <a:p>
                <a:pPr>
                  <a:defRPr/>
                </a:pPr>
                <a:endParaRPr lang="en-US">
                  <a:latin typeface="Arial" charset="0"/>
                </a:endParaRPr>
              </a:p>
            </p:txBody>
          </p:sp>
          <p:sp>
            <p:nvSpPr>
              <p:cNvPr id="73" name="Freeform 86"/>
              <p:cNvSpPr>
                <a:spLocks noEditPoints="1"/>
              </p:cNvSpPr>
              <p:nvPr/>
            </p:nvSpPr>
            <p:spPr bwMode="auto">
              <a:xfrm>
                <a:off x="1760" y="1676"/>
                <a:ext cx="2152" cy="645"/>
              </a:xfrm>
              <a:custGeom>
                <a:avLst/>
                <a:gdLst/>
                <a:ahLst/>
                <a:cxnLst>
                  <a:cxn ang="0">
                    <a:pos x="2007" y="18"/>
                  </a:cxn>
                  <a:cxn ang="0">
                    <a:pos x="3057" y="18"/>
                  </a:cxn>
                  <a:cxn ang="0">
                    <a:pos x="1756" y="1277"/>
                  </a:cxn>
                  <a:cxn ang="0">
                    <a:pos x="630" y="6"/>
                  </a:cxn>
                  <a:cxn ang="0">
                    <a:pos x="857" y="54"/>
                  </a:cxn>
                  <a:cxn ang="0">
                    <a:pos x="1004" y="163"/>
                  </a:cxn>
                  <a:cxn ang="0">
                    <a:pos x="1081" y="319"/>
                  </a:cxn>
                  <a:cxn ang="0">
                    <a:pos x="915" y="374"/>
                  </a:cxn>
                  <a:cxn ang="0">
                    <a:pos x="847" y="245"/>
                  </a:cxn>
                  <a:cxn ang="0">
                    <a:pos x="710" y="167"/>
                  </a:cxn>
                  <a:cxn ang="0">
                    <a:pos x="496" y="151"/>
                  </a:cxn>
                  <a:cxn ang="0">
                    <a:pos x="323" y="188"/>
                  </a:cxn>
                  <a:cxn ang="0">
                    <a:pos x="232" y="262"/>
                  </a:cxn>
                  <a:cxn ang="0">
                    <a:pos x="208" y="361"/>
                  </a:cxn>
                  <a:cxn ang="0">
                    <a:pos x="254" y="454"/>
                  </a:cxn>
                  <a:cxn ang="0">
                    <a:pos x="372" y="512"/>
                  </a:cxn>
                  <a:cxn ang="0">
                    <a:pos x="534" y="554"/>
                  </a:cxn>
                  <a:cxn ang="0">
                    <a:pos x="762" y="605"/>
                  </a:cxn>
                  <a:cxn ang="0">
                    <a:pos x="930" y="662"/>
                  </a:cxn>
                  <a:cxn ang="0">
                    <a:pos x="1061" y="753"/>
                  </a:cxn>
                  <a:cxn ang="0">
                    <a:pos x="1126" y="890"/>
                  </a:cxn>
                  <a:cxn ang="0">
                    <a:pos x="1112" y="1033"/>
                  </a:cxn>
                  <a:cxn ang="0">
                    <a:pos x="1035" y="1153"/>
                  </a:cxn>
                  <a:cxn ang="0">
                    <a:pos x="888" y="1244"/>
                  </a:cxn>
                  <a:cxn ang="0">
                    <a:pos x="663" y="1289"/>
                  </a:cxn>
                  <a:cxn ang="0">
                    <a:pos x="371" y="1272"/>
                  </a:cxn>
                  <a:cxn ang="0">
                    <a:pos x="156" y="1183"/>
                  </a:cxn>
                  <a:cxn ang="0">
                    <a:pos x="34" y="1024"/>
                  </a:cxn>
                  <a:cxn ang="0">
                    <a:pos x="182" y="861"/>
                  </a:cxn>
                  <a:cxn ang="0">
                    <a:pos x="236" y="1015"/>
                  </a:cxn>
                  <a:cxn ang="0">
                    <a:pos x="369" y="1110"/>
                  </a:cxn>
                  <a:cxn ang="0">
                    <a:pos x="589" y="1143"/>
                  </a:cxn>
                  <a:cxn ang="0">
                    <a:pos x="788" y="1117"/>
                  </a:cxn>
                  <a:cxn ang="0">
                    <a:pos x="902" y="1050"/>
                  </a:cxn>
                  <a:cxn ang="0">
                    <a:pos x="945" y="965"/>
                  </a:cxn>
                  <a:cxn ang="0">
                    <a:pos x="925" y="860"/>
                  </a:cxn>
                  <a:cxn ang="0">
                    <a:pos x="826" y="785"/>
                  </a:cxn>
                  <a:cxn ang="0">
                    <a:pos x="674" y="739"/>
                  </a:cxn>
                  <a:cxn ang="0">
                    <a:pos x="354" y="670"/>
                  </a:cxn>
                  <a:cxn ang="0">
                    <a:pos x="190" y="611"/>
                  </a:cxn>
                  <a:cxn ang="0">
                    <a:pos x="71" y="516"/>
                  </a:cxn>
                  <a:cxn ang="0">
                    <a:pos x="23" y="371"/>
                  </a:cxn>
                  <a:cxn ang="0">
                    <a:pos x="56" y="213"/>
                  </a:cxn>
                  <a:cxn ang="0">
                    <a:pos x="164" y="94"/>
                  </a:cxn>
                  <a:cxn ang="0">
                    <a:pos x="356" y="21"/>
                  </a:cxn>
                  <a:cxn ang="0">
                    <a:pos x="3798" y="0"/>
                  </a:cxn>
                  <a:cxn ang="0">
                    <a:pos x="4033" y="34"/>
                  </a:cxn>
                  <a:cxn ang="0">
                    <a:pos x="4185" y="132"/>
                  </a:cxn>
                  <a:cxn ang="0">
                    <a:pos x="4270" y="284"/>
                  </a:cxn>
                  <a:cxn ang="0">
                    <a:pos x="4302" y="485"/>
                  </a:cxn>
                  <a:cxn ang="0">
                    <a:pos x="4121" y="1277"/>
                  </a:cxn>
                  <a:cxn ang="0">
                    <a:pos x="4108" y="404"/>
                  </a:cxn>
                  <a:cxn ang="0">
                    <a:pos x="4055" y="269"/>
                  </a:cxn>
                  <a:cxn ang="0">
                    <a:pos x="3942" y="185"/>
                  </a:cxn>
                  <a:cxn ang="0">
                    <a:pos x="3748" y="156"/>
                  </a:cxn>
                  <a:cxn ang="0">
                    <a:pos x="3542" y="189"/>
                  </a:cxn>
                  <a:cxn ang="0">
                    <a:pos x="3421" y="284"/>
                  </a:cxn>
                  <a:cxn ang="0">
                    <a:pos x="3366" y="435"/>
                  </a:cxn>
                  <a:cxn ang="0">
                    <a:pos x="3357" y="1277"/>
                  </a:cxn>
                  <a:cxn ang="0">
                    <a:pos x="3313" y="242"/>
                  </a:cxn>
                  <a:cxn ang="0">
                    <a:pos x="3385" y="131"/>
                  </a:cxn>
                  <a:cxn ang="0">
                    <a:pos x="3520" y="45"/>
                  </a:cxn>
                  <a:cxn ang="0">
                    <a:pos x="3732" y="2"/>
                  </a:cxn>
                </a:cxnLst>
                <a:rect l="0" t="0" r="r" b="b"/>
                <a:pathLst>
                  <a:path w="4306" h="1292">
                    <a:moveTo>
                      <a:pt x="1162" y="18"/>
                    </a:moveTo>
                    <a:lnTo>
                      <a:pt x="1365" y="18"/>
                    </a:lnTo>
                    <a:lnTo>
                      <a:pt x="1664" y="1072"/>
                    </a:lnTo>
                    <a:lnTo>
                      <a:pt x="2007" y="18"/>
                    </a:lnTo>
                    <a:lnTo>
                      <a:pt x="2188" y="18"/>
                    </a:lnTo>
                    <a:lnTo>
                      <a:pt x="2539" y="1077"/>
                    </a:lnTo>
                    <a:lnTo>
                      <a:pt x="2859" y="18"/>
                    </a:lnTo>
                    <a:lnTo>
                      <a:pt x="3057" y="18"/>
                    </a:lnTo>
                    <a:lnTo>
                      <a:pt x="2654" y="1277"/>
                    </a:lnTo>
                    <a:lnTo>
                      <a:pt x="2442" y="1277"/>
                    </a:lnTo>
                    <a:lnTo>
                      <a:pt x="2095" y="232"/>
                    </a:lnTo>
                    <a:lnTo>
                      <a:pt x="1756" y="1277"/>
                    </a:lnTo>
                    <a:lnTo>
                      <a:pt x="1558" y="1277"/>
                    </a:lnTo>
                    <a:lnTo>
                      <a:pt x="1162" y="18"/>
                    </a:lnTo>
                    <a:close/>
                    <a:moveTo>
                      <a:pt x="559" y="3"/>
                    </a:moveTo>
                    <a:lnTo>
                      <a:pt x="630" y="6"/>
                    </a:lnTo>
                    <a:lnTo>
                      <a:pt x="694" y="11"/>
                    </a:lnTo>
                    <a:lnTo>
                      <a:pt x="754" y="22"/>
                    </a:lnTo>
                    <a:lnTo>
                      <a:pt x="808" y="37"/>
                    </a:lnTo>
                    <a:lnTo>
                      <a:pt x="857" y="54"/>
                    </a:lnTo>
                    <a:lnTo>
                      <a:pt x="900" y="76"/>
                    </a:lnTo>
                    <a:lnTo>
                      <a:pt x="940" y="102"/>
                    </a:lnTo>
                    <a:lnTo>
                      <a:pt x="974" y="131"/>
                    </a:lnTo>
                    <a:lnTo>
                      <a:pt x="1004" y="163"/>
                    </a:lnTo>
                    <a:lnTo>
                      <a:pt x="1029" y="198"/>
                    </a:lnTo>
                    <a:lnTo>
                      <a:pt x="1050" y="237"/>
                    </a:lnTo>
                    <a:lnTo>
                      <a:pt x="1067" y="276"/>
                    </a:lnTo>
                    <a:lnTo>
                      <a:pt x="1081" y="319"/>
                    </a:lnTo>
                    <a:lnTo>
                      <a:pt x="1090" y="366"/>
                    </a:lnTo>
                    <a:lnTo>
                      <a:pt x="1096" y="413"/>
                    </a:lnTo>
                    <a:lnTo>
                      <a:pt x="922" y="413"/>
                    </a:lnTo>
                    <a:lnTo>
                      <a:pt x="915" y="374"/>
                    </a:lnTo>
                    <a:lnTo>
                      <a:pt x="903" y="337"/>
                    </a:lnTo>
                    <a:lnTo>
                      <a:pt x="889" y="303"/>
                    </a:lnTo>
                    <a:lnTo>
                      <a:pt x="870" y="272"/>
                    </a:lnTo>
                    <a:lnTo>
                      <a:pt x="847" y="245"/>
                    </a:lnTo>
                    <a:lnTo>
                      <a:pt x="820" y="220"/>
                    </a:lnTo>
                    <a:lnTo>
                      <a:pt x="789" y="200"/>
                    </a:lnTo>
                    <a:lnTo>
                      <a:pt x="752" y="182"/>
                    </a:lnTo>
                    <a:lnTo>
                      <a:pt x="710" y="167"/>
                    </a:lnTo>
                    <a:lnTo>
                      <a:pt x="663" y="158"/>
                    </a:lnTo>
                    <a:lnTo>
                      <a:pt x="611" y="152"/>
                    </a:lnTo>
                    <a:lnTo>
                      <a:pt x="553" y="150"/>
                    </a:lnTo>
                    <a:lnTo>
                      <a:pt x="496" y="151"/>
                    </a:lnTo>
                    <a:lnTo>
                      <a:pt x="444" y="156"/>
                    </a:lnTo>
                    <a:lnTo>
                      <a:pt x="398" y="165"/>
                    </a:lnTo>
                    <a:lnTo>
                      <a:pt x="357" y="174"/>
                    </a:lnTo>
                    <a:lnTo>
                      <a:pt x="323" y="188"/>
                    </a:lnTo>
                    <a:lnTo>
                      <a:pt x="293" y="203"/>
                    </a:lnTo>
                    <a:lnTo>
                      <a:pt x="268" y="220"/>
                    </a:lnTo>
                    <a:lnTo>
                      <a:pt x="249" y="241"/>
                    </a:lnTo>
                    <a:lnTo>
                      <a:pt x="232" y="262"/>
                    </a:lnTo>
                    <a:lnTo>
                      <a:pt x="220" y="285"/>
                    </a:lnTo>
                    <a:lnTo>
                      <a:pt x="213" y="310"/>
                    </a:lnTo>
                    <a:lnTo>
                      <a:pt x="209" y="334"/>
                    </a:lnTo>
                    <a:lnTo>
                      <a:pt x="208" y="361"/>
                    </a:lnTo>
                    <a:lnTo>
                      <a:pt x="212" y="389"/>
                    </a:lnTo>
                    <a:lnTo>
                      <a:pt x="220" y="413"/>
                    </a:lnTo>
                    <a:lnTo>
                      <a:pt x="235" y="435"/>
                    </a:lnTo>
                    <a:lnTo>
                      <a:pt x="254" y="454"/>
                    </a:lnTo>
                    <a:lnTo>
                      <a:pt x="278" y="470"/>
                    </a:lnTo>
                    <a:lnTo>
                      <a:pt x="306" y="486"/>
                    </a:lnTo>
                    <a:lnTo>
                      <a:pt x="337" y="500"/>
                    </a:lnTo>
                    <a:lnTo>
                      <a:pt x="372" y="512"/>
                    </a:lnTo>
                    <a:lnTo>
                      <a:pt x="409" y="524"/>
                    </a:lnTo>
                    <a:lnTo>
                      <a:pt x="449" y="534"/>
                    </a:lnTo>
                    <a:lnTo>
                      <a:pt x="490" y="545"/>
                    </a:lnTo>
                    <a:lnTo>
                      <a:pt x="534" y="554"/>
                    </a:lnTo>
                    <a:lnTo>
                      <a:pt x="579" y="564"/>
                    </a:lnTo>
                    <a:lnTo>
                      <a:pt x="625" y="573"/>
                    </a:lnTo>
                    <a:lnTo>
                      <a:pt x="669" y="583"/>
                    </a:lnTo>
                    <a:lnTo>
                      <a:pt x="762" y="605"/>
                    </a:lnTo>
                    <a:lnTo>
                      <a:pt x="805" y="617"/>
                    </a:lnTo>
                    <a:lnTo>
                      <a:pt x="849" y="630"/>
                    </a:lnTo>
                    <a:lnTo>
                      <a:pt x="891" y="645"/>
                    </a:lnTo>
                    <a:lnTo>
                      <a:pt x="930" y="662"/>
                    </a:lnTo>
                    <a:lnTo>
                      <a:pt x="968" y="681"/>
                    </a:lnTo>
                    <a:lnTo>
                      <a:pt x="1002" y="702"/>
                    </a:lnTo>
                    <a:lnTo>
                      <a:pt x="1033" y="726"/>
                    </a:lnTo>
                    <a:lnTo>
                      <a:pt x="1061" y="753"/>
                    </a:lnTo>
                    <a:lnTo>
                      <a:pt x="1084" y="781"/>
                    </a:lnTo>
                    <a:lnTo>
                      <a:pt x="1103" y="814"/>
                    </a:lnTo>
                    <a:lnTo>
                      <a:pt x="1116" y="850"/>
                    </a:lnTo>
                    <a:lnTo>
                      <a:pt x="1126" y="890"/>
                    </a:lnTo>
                    <a:lnTo>
                      <a:pt x="1128" y="933"/>
                    </a:lnTo>
                    <a:lnTo>
                      <a:pt x="1127" y="966"/>
                    </a:lnTo>
                    <a:lnTo>
                      <a:pt x="1122" y="1000"/>
                    </a:lnTo>
                    <a:lnTo>
                      <a:pt x="1112" y="1033"/>
                    </a:lnTo>
                    <a:lnTo>
                      <a:pt x="1099" y="1065"/>
                    </a:lnTo>
                    <a:lnTo>
                      <a:pt x="1082" y="1095"/>
                    </a:lnTo>
                    <a:lnTo>
                      <a:pt x="1061" y="1125"/>
                    </a:lnTo>
                    <a:lnTo>
                      <a:pt x="1035" y="1153"/>
                    </a:lnTo>
                    <a:lnTo>
                      <a:pt x="1005" y="1179"/>
                    </a:lnTo>
                    <a:lnTo>
                      <a:pt x="971" y="1204"/>
                    </a:lnTo>
                    <a:lnTo>
                      <a:pt x="932" y="1225"/>
                    </a:lnTo>
                    <a:lnTo>
                      <a:pt x="888" y="1244"/>
                    </a:lnTo>
                    <a:lnTo>
                      <a:pt x="839" y="1261"/>
                    </a:lnTo>
                    <a:lnTo>
                      <a:pt x="786" y="1274"/>
                    </a:lnTo>
                    <a:lnTo>
                      <a:pt x="727" y="1284"/>
                    </a:lnTo>
                    <a:lnTo>
                      <a:pt x="663" y="1289"/>
                    </a:lnTo>
                    <a:lnTo>
                      <a:pt x="593" y="1292"/>
                    </a:lnTo>
                    <a:lnTo>
                      <a:pt x="513" y="1289"/>
                    </a:lnTo>
                    <a:lnTo>
                      <a:pt x="439" y="1282"/>
                    </a:lnTo>
                    <a:lnTo>
                      <a:pt x="371" y="1272"/>
                    </a:lnTo>
                    <a:lnTo>
                      <a:pt x="308" y="1257"/>
                    </a:lnTo>
                    <a:lnTo>
                      <a:pt x="251" y="1236"/>
                    </a:lnTo>
                    <a:lnTo>
                      <a:pt x="201" y="1212"/>
                    </a:lnTo>
                    <a:lnTo>
                      <a:pt x="156" y="1183"/>
                    </a:lnTo>
                    <a:lnTo>
                      <a:pt x="117" y="1151"/>
                    </a:lnTo>
                    <a:lnTo>
                      <a:pt x="84" y="1113"/>
                    </a:lnTo>
                    <a:lnTo>
                      <a:pt x="56" y="1071"/>
                    </a:lnTo>
                    <a:lnTo>
                      <a:pt x="34" y="1024"/>
                    </a:lnTo>
                    <a:lnTo>
                      <a:pt x="18" y="974"/>
                    </a:lnTo>
                    <a:lnTo>
                      <a:pt x="5" y="920"/>
                    </a:lnTo>
                    <a:lnTo>
                      <a:pt x="0" y="861"/>
                    </a:lnTo>
                    <a:lnTo>
                      <a:pt x="182" y="861"/>
                    </a:lnTo>
                    <a:lnTo>
                      <a:pt x="189" y="905"/>
                    </a:lnTo>
                    <a:lnTo>
                      <a:pt x="200" y="946"/>
                    </a:lnTo>
                    <a:lnTo>
                      <a:pt x="216" y="981"/>
                    </a:lnTo>
                    <a:lnTo>
                      <a:pt x="236" y="1015"/>
                    </a:lnTo>
                    <a:lnTo>
                      <a:pt x="262" y="1043"/>
                    </a:lnTo>
                    <a:lnTo>
                      <a:pt x="293" y="1069"/>
                    </a:lnTo>
                    <a:lnTo>
                      <a:pt x="329" y="1092"/>
                    </a:lnTo>
                    <a:lnTo>
                      <a:pt x="369" y="1110"/>
                    </a:lnTo>
                    <a:lnTo>
                      <a:pt x="417" y="1124"/>
                    </a:lnTo>
                    <a:lnTo>
                      <a:pt x="469" y="1134"/>
                    </a:lnTo>
                    <a:lnTo>
                      <a:pt x="526" y="1140"/>
                    </a:lnTo>
                    <a:lnTo>
                      <a:pt x="589" y="1143"/>
                    </a:lnTo>
                    <a:lnTo>
                      <a:pt x="648" y="1141"/>
                    </a:lnTo>
                    <a:lnTo>
                      <a:pt x="699" y="1136"/>
                    </a:lnTo>
                    <a:lnTo>
                      <a:pt x="747" y="1128"/>
                    </a:lnTo>
                    <a:lnTo>
                      <a:pt x="788" y="1117"/>
                    </a:lnTo>
                    <a:lnTo>
                      <a:pt x="823" y="1103"/>
                    </a:lnTo>
                    <a:lnTo>
                      <a:pt x="854" y="1087"/>
                    </a:lnTo>
                    <a:lnTo>
                      <a:pt x="880" y="1069"/>
                    </a:lnTo>
                    <a:lnTo>
                      <a:pt x="902" y="1050"/>
                    </a:lnTo>
                    <a:lnTo>
                      <a:pt x="918" y="1030"/>
                    </a:lnTo>
                    <a:lnTo>
                      <a:pt x="932" y="1009"/>
                    </a:lnTo>
                    <a:lnTo>
                      <a:pt x="940" y="986"/>
                    </a:lnTo>
                    <a:lnTo>
                      <a:pt x="945" y="965"/>
                    </a:lnTo>
                    <a:lnTo>
                      <a:pt x="948" y="943"/>
                    </a:lnTo>
                    <a:lnTo>
                      <a:pt x="947" y="912"/>
                    </a:lnTo>
                    <a:lnTo>
                      <a:pt x="938" y="884"/>
                    </a:lnTo>
                    <a:lnTo>
                      <a:pt x="925" y="860"/>
                    </a:lnTo>
                    <a:lnTo>
                      <a:pt x="907" y="838"/>
                    </a:lnTo>
                    <a:lnTo>
                      <a:pt x="884" y="818"/>
                    </a:lnTo>
                    <a:lnTo>
                      <a:pt x="857" y="802"/>
                    </a:lnTo>
                    <a:lnTo>
                      <a:pt x="826" y="785"/>
                    </a:lnTo>
                    <a:lnTo>
                      <a:pt x="792" y="772"/>
                    </a:lnTo>
                    <a:lnTo>
                      <a:pt x="755" y="759"/>
                    </a:lnTo>
                    <a:lnTo>
                      <a:pt x="716" y="749"/>
                    </a:lnTo>
                    <a:lnTo>
                      <a:pt x="674" y="739"/>
                    </a:lnTo>
                    <a:lnTo>
                      <a:pt x="630" y="728"/>
                    </a:lnTo>
                    <a:lnTo>
                      <a:pt x="585" y="720"/>
                    </a:lnTo>
                    <a:lnTo>
                      <a:pt x="447" y="692"/>
                    </a:lnTo>
                    <a:lnTo>
                      <a:pt x="354" y="670"/>
                    </a:lnTo>
                    <a:lnTo>
                      <a:pt x="311" y="658"/>
                    </a:lnTo>
                    <a:lnTo>
                      <a:pt x="269" y="644"/>
                    </a:lnTo>
                    <a:lnTo>
                      <a:pt x="228" y="629"/>
                    </a:lnTo>
                    <a:lnTo>
                      <a:pt x="190" y="611"/>
                    </a:lnTo>
                    <a:lnTo>
                      <a:pt x="155" y="591"/>
                    </a:lnTo>
                    <a:lnTo>
                      <a:pt x="124" y="569"/>
                    </a:lnTo>
                    <a:lnTo>
                      <a:pt x="95" y="545"/>
                    </a:lnTo>
                    <a:lnTo>
                      <a:pt x="71" y="516"/>
                    </a:lnTo>
                    <a:lnTo>
                      <a:pt x="52" y="486"/>
                    </a:lnTo>
                    <a:lnTo>
                      <a:pt x="37" y="451"/>
                    </a:lnTo>
                    <a:lnTo>
                      <a:pt x="27" y="413"/>
                    </a:lnTo>
                    <a:lnTo>
                      <a:pt x="23" y="371"/>
                    </a:lnTo>
                    <a:lnTo>
                      <a:pt x="24" y="329"/>
                    </a:lnTo>
                    <a:lnTo>
                      <a:pt x="31" y="288"/>
                    </a:lnTo>
                    <a:lnTo>
                      <a:pt x="41" y="250"/>
                    </a:lnTo>
                    <a:lnTo>
                      <a:pt x="56" y="213"/>
                    </a:lnTo>
                    <a:lnTo>
                      <a:pt x="76" y="181"/>
                    </a:lnTo>
                    <a:lnTo>
                      <a:pt x="100" y="148"/>
                    </a:lnTo>
                    <a:lnTo>
                      <a:pt x="130" y="120"/>
                    </a:lnTo>
                    <a:lnTo>
                      <a:pt x="164" y="94"/>
                    </a:lnTo>
                    <a:lnTo>
                      <a:pt x="205" y="71"/>
                    </a:lnTo>
                    <a:lnTo>
                      <a:pt x="250" y="50"/>
                    </a:lnTo>
                    <a:lnTo>
                      <a:pt x="300" y="34"/>
                    </a:lnTo>
                    <a:lnTo>
                      <a:pt x="356" y="21"/>
                    </a:lnTo>
                    <a:lnTo>
                      <a:pt x="418" y="11"/>
                    </a:lnTo>
                    <a:lnTo>
                      <a:pt x="486" y="4"/>
                    </a:lnTo>
                    <a:lnTo>
                      <a:pt x="559" y="3"/>
                    </a:lnTo>
                    <a:close/>
                    <a:moveTo>
                      <a:pt x="3798" y="0"/>
                    </a:moveTo>
                    <a:lnTo>
                      <a:pt x="3866" y="3"/>
                    </a:lnTo>
                    <a:lnTo>
                      <a:pt x="3927" y="8"/>
                    </a:lnTo>
                    <a:lnTo>
                      <a:pt x="3983" y="19"/>
                    </a:lnTo>
                    <a:lnTo>
                      <a:pt x="4033" y="34"/>
                    </a:lnTo>
                    <a:lnTo>
                      <a:pt x="4079" y="53"/>
                    </a:lnTo>
                    <a:lnTo>
                      <a:pt x="4119" y="75"/>
                    </a:lnTo>
                    <a:lnTo>
                      <a:pt x="4154" y="102"/>
                    </a:lnTo>
                    <a:lnTo>
                      <a:pt x="4185" y="132"/>
                    </a:lnTo>
                    <a:lnTo>
                      <a:pt x="4211" y="165"/>
                    </a:lnTo>
                    <a:lnTo>
                      <a:pt x="4234" y="201"/>
                    </a:lnTo>
                    <a:lnTo>
                      <a:pt x="4253" y="242"/>
                    </a:lnTo>
                    <a:lnTo>
                      <a:pt x="4270" y="284"/>
                    </a:lnTo>
                    <a:lnTo>
                      <a:pt x="4282" y="330"/>
                    </a:lnTo>
                    <a:lnTo>
                      <a:pt x="4291" y="379"/>
                    </a:lnTo>
                    <a:lnTo>
                      <a:pt x="4298" y="431"/>
                    </a:lnTo>
                    <a:lnTo>
                      <a:pt x="4302" y="485"/>
                    </a:lnTo>
                    <a:lnTo>
                      <a:pt x="4305" y="542"/>
                    </a:lnTo>
                    <a:lnTo>
                      <a:pt x="4306" y="601"/>
                    </a:lnTo>
                    <a:lnTo>
                      <a:pt x="4306" y="1277"/>
                    </a:lnTo>
                    <a:lnTo>
                      <a:pt x="4121" y="1277"/>
                    </a:lnTo>
                    <a:lnTo>
                      <a:pt x="4121" y="535"/>
                    </a:lnTo>
                    <a:lnTo>
                      <a:pt x="4119" y="489"/>
                    </a:lnTo>
                    <a:lnTo>
                      <a:pt x="4115" y="444"/>
                    </a:lnTo>
                    <a:lnTo>
                      <a:pt x="4108" y="404"/>
                    </a:lnTo>
                    <a:lnTo>
                      <a:pt x="4100" y="366"/>
                    </a:lnTo>
                    <a:lnTo>
                      <a:pt x="4088" y="330"/>
                    </a:lnTo>
                    <a:lnTo>
                      <a:pt x="4074" y="299"/>
                    </a:lnTo>
                    <a:lnTo>
                      <a:pt x="4055" y="269"/>
                    </a:lnTo>
                    <a:lnTo>
                      <a:pt x="4033" y="243"/>
                    </a:lnTo>
                    <a:lnTo>
                      <a:pt x="4007" y="220"/>
                    </a:lnTo>
                    <a:lnTo>
                      <a:pt x="3978" y="201"/>
                    </a:lnTo>
                    <a:lnTo>
                      <a:pt x="3942" y="185"/>
                    </a:lnTo>
                    <a:lnTo>
                      <a:pt x="3901" y="173"/>
                    </a:lnTo>
                    <a:lnTo>
                      <a:pt x="3857" y="163"/>
                    </a:lnTo>
                    <a:lnTo>
                      <a:pt x="3805" y="158"/>
                    </a:lnTo>
                    <a:lnTo>
                      <a:pt x="3748" y="156"/>
                    </a:lnTo>
                    <a:lnTo>
                      <a:pt x="3687" y="159"/>
                    </a:lnTo>
                    <a:lnTo>
                      <a:pt x="3633" y="165"/>
                    </a:lnTo>
                    <a:lnTo>
                      <a:pt x="3584" y="175"/>
                    </a:lnTo>
                    <a:lnTo>
                      <a:pt x="3542" y="189"/>
                    </a:lnTo>
                    <a:lnTo>
                      <a:pt x="3504" y="207"/>
                    </a:lnTo>
                    <a:lnTo>
                      <a:pt x="3472" y="228"/>
                    </a:lnTo>
                    <a:lnTo>
                      <a:pt x="3444" y="254"/>
                    </a:lnTo>
                    <a:lnTo>
                      <a:pt x="3421" y="284"/>
                    </a:lnTo>
                    <a:lnTo>
                      <a:pt x="3402" y="317"/>
                    </a:lnTo>
                    <a:lnTo>
                      <a:pt x="3387" y="352"/>
                    </a:lnTo>
                    <a:lnTo>
                      <a:pt x="3376" y="393"/>
                    </a:lnTo>
                    <a:lnTo>
                      <a:pt x="3366" y="435"/>
                    </a:lnTo>
                    <a:lnTo>
                      <a:pt x="3361" y="482"/>
                    </a:lnTo>
                    <a:lnTo>
                      <a:pt x="3358" y="531"/>
                    </a:lnTo>
                    <a:lnTo>
                      <a:pt x="3357" y="584"/>
                    </a:lnTo>
                    <a:lnTo>
                      <a:pt x="3357" y="1277"/>
                    </a:lnTo>
                    <a:lnTo>
                      <a:pt x="3174" y="1277"/>
                    </a:lnTo>
                    <a:lnTo>
                      <a:pt x="3174" y="18"/>
                    </a:lnTo>
                    <a:lnTo>
                      <a:pt x="3259" y="18"/>
                    </a:lnTo>
                    <a:lnTo>
                      <a:pt x="3313" y="242"/>
                    </a:lnTo>
                    <a:lnTo>
                      <a:pt x="3326" y="212"/>
                    </a:lnTo>
                    <a:lnTo>
                      <a:pt x="3342" y="184"/>
                    </a:lnTo>
                    <a:lnTo>
                      <a:pt x="3362" y="156"/>
                    </a:lnTo>
                    <a:lnTo>
                      <a:pt x="3385" y="131"/>
                    </a:lnTo>
                    <a:lnTo>
                      <a:pt x="3413" y="106"/>
                    </a:lnTo>
                    <a:lnTo>
                      <a:pt x="3444" y="83"/>
                    </a:lnTo>
                    <a:lnTo>
                      <a:pt x="3481" y="63"/>
                    </a:lnTo>
                    <a:lnTo>
                      <a:pt x="3520" y="45"/>
                    </a:lnTo>
                    <a:lnTo>
                      <a:pt x="3566" y="30"/>
                    </a:lnTo>
                    <a:lnTo>
                      <a:pt x="3616" y="16"/>
                    </a:lnTo>
                    <a:lnTo>
                      <a:pt x="3671" y="8"/>
                    </a:lnTo>
                    <a:lnTo>
                      <a:pt x="3732" y="2"/>
                    </a:lnTo>
                    <a:lnTo>
                      <a:pt x="3798" y="0"/>
                    </a:lnTo>
                    <a:close/>
                  </a:path>
                </a:pathLst>
              </a:custGeom>
              <a:grpFill/>
              <a:ln w="0">
                <a:noFill/>
                <a:prstDash val="solid"/>
                <a:round/>
                <a:headEnd/>
                <a:tailEnd/>
              </a:ln>
            </p:spPr>
            <p:txBody>
              <a:bodyPr/>
              <a:lstStyle/>
              <a:p>
                <a:pPr>
                  <a:defRPr/>
                </a:pPr>
                <a:endParaRPr lang="en-US">
                  <a:latin typeface="Arial" charset="0"/>
                </a:endParaRPr>
              </a:p>
            </p:txBody>
          </p:sp>
          <p:sp>
            <p:nvSpPr>
              <p:cNvPr id="74" name="Freeform 87"/>
              <p:cNvSpPr>
                <a:spLocks noEditPoints="1"/>
              </p:cNvSpPr>
              <p:nvPr/>
            </p:nvSpPr>
            <p:spPr bwMode="auto">
              <a:xfrm>
                <a:off x="3928" y="2442"/>
                <a:ext cx="67" cy="67"/>
              </a:xfrm>
              <a:custGeom>
                <a:avLst/>
                <a:gdLst/>
                <a:ahLst/>
                <a:cxnLst>
                  <a:cxn ang="0">
                    <a:pos x="53" y="63"/>
                  </a:cxn>
                  <a:cxn ang="0">
                    <a:pos x="82" y="60"/>
                  </a:cxn>
                  <a:cxn ang="0">
                    <a:pos x="86" y="53"/>
                  </a:cxn>
                  <a:cxn ang="0">
                    <a:pos x="84" y="42"/>
                  </a:cxn>
                  <a:cxn ang="0">
                    <a:pos x="53" y="38"/>
                  </a:cxn>
                  <a:cxn ang="0">
                    <a:pos x="71" y="29"/>
                  </a:cxn>
                  <a:cxn ang="0">
                    <a:pos x="91" y="34"/>
                  </a:cxn>
                  <a:cxn ang="0">
                    <a:pos x="98" y="51"/>
                  </a:cxn>
                  <a:cxn ang="0">
                    <a:pos x="96" y="60"/>
                  </a:cxn>
                  <a:cxn ang="0">
                    <a:pos x="91" y="67"/>
                  </a:cxn>
                  <a:cxn ang="0">
                    <a:pos x="101" y="105"/>
                  </a:cxn>
                  <a:cxn ang="0">
                    <a:pos x="67" y="72"/>
                  </a:cxn>
                  <a:cxn ang="0">
                    <a:pos x="53" y="105"/>
                  </a:cxn>
                  <a:cxn ang="0">
                    <a:pos x="42" y="29"/>
                  </a:cxn>
                  <a:cxn ang="0">
                    <a:pos x="50" y="14"/>
                  </a:cxn>
                  <a:cxn ang="0">
                    <a:pos x="23" y="34"/>
                  </a:cxn>
                  <a:cxn ang="0">
                    <a:pos x="14" y="67"/>
                  </a:cxn>
                  <a:cxn ang="0">
                    <a:pos x="23" y="101"/>
                  </a:cxn>
                  <a:cxn ang="0">
                    <a:pos x="50" y="120"/>
                  </a:cxn>
                  <a:cxn ang="0">
                    <a:pos x="86" y="120"/>
                  </a:cxn>
                  <a:cxn ang="0">
                    <a:pos x="111" y="101"/>
                  </a:cxn>
                  <a:cxn ang="0">
                    <a:pos x="121" y="67"/>
                  </a:cxn>
                  <a:cxn ang="0">
                    <a:pos x="111" y="34"/>
                  </a:cxn>
                  <a:cxn ang="0">
                    <a:pos x="86" y="14"/>
                  </a:cxn>
                  <a:cxn ang="0">
                    <a:pos x="68" y="0"/>
                  </a:cxn>
                  <a:cxn ang="0">
                    <a:pos x="106" y="13"/>
                  </a:cxn>
                  <a:cxn ang="0">
                    <a:pos x="130" y="45"/>
                  </a:cxn>
                  <a:cxn ang="0">
                    <a:pos x="130" y="89"/>
                  </a:cxn>
                  <a:cxn ang="0">
                    <a:pos x="106" y="121"/>
                  </a:cxn>
                  <a:cxn ang="0">
                    <a:pos x="68" y="133"/>
                  </a:cxn>
                  <a:cxn ang="0">
                    <a:pos x="29" y="121"/>
                  </a:cxn>
                  <a:cxn ang="0">
                    <a:pos x="4" y="89"/>
                  </a:cxn>
                  <a:cxn ang="0">
                    <a:pos x="4" y="45"/>
                  </a:cxn>
                  <a:cxn ang="0">
                    <a:pos x="29" y="13"/>
                  </a:cxn>
                  <a:cxn ang="0">
                    <a:pos x="68" y="0"/>
                  </a:cxn>
                </a:cxnLst>
                <a:rect l="0" t="0" r="r" b="b"/>
                <a:pathLst>
                  <a:path w="134" h="133">
                    <a:moveTo>
                      <a:pt x="53" y="38"/>
                    </a:moveTo>
                    <a:lnTo>
                      <a:pt x="53" y="63"/>
                    </a:lnTo>
                    <a:lnTo>
                      <a:pt x="76" y="63"/>
                    </a:lnTo>
                    <a:lnTo>
                      <a:pt x="82" y="60"/>
                    </a:lnTo>
                    <a:lnTo>
                      <a:pt x="84" y="57"/>
                    </a:lnTo>
                    <a:lnTo>
                      <a:pt x="86" y="53"/>
                    </a:lnTo>
                    <a:lnTo>
                      <a:pt x="86" y="45"/>
                    </a:lnTo>
                    <a:lnTo>
                      <a:pt x="84" y="42"/>
                    </a:lnTo>
                    <a:lnTo>
                      <a:pt x="76" y="38"/>
                    </a:lnTo>
                    <a:lnTo>
                      <a:pt x="53" y="38"/>
                    </a:lnTo>
                    <a:close/>
                    <a:moveTo>
                      <a:pt x="42" y="29"/>
                    </a:moveTo>
                    <a:lnTo>
                      <a:pt x="71" y="29"/>
                    </a:lnTo>
                    <a:lnTo>
                      <a:pt x="83" y="30"/>
                    </a:lnTo>
                    <a:lnTo>
                      <a:pt x="91" y="34"/>
                    </a:lnTo>
                    <a:lnTo>
                      <a:pt x="96" y="41"/>
                    </a:lnTo>
                    <a:lnTo>
                      <a:pt x="98" y="51"/>
                    </a:lnTo>
                    <a:lnTo>
                      <a:pt x="98" y="56"/>
                    </a:lnTo>
                    <a:lnTo>
                      <a:pt x="96" y="60"/>
                    </a:lnTo>
                    <a:lnTo>
                      <a:pt x="94" y="64"/>
                    </a:lnTo>
                    <a:lnTo>
                      <a:pt x="91" y="67"/>
                    </a:lnTo>
                    <a:lnTo>
                      <a:pt x="79" y="71"/>
                    </a:lnTo>
                    <a:lnTo>
                      <a:pt x="101" y="105"/>
                    </a:lnTo>
                    <a:lnTo>
                      <a:pt x="87" y="105"/>
                    </a:lnTo>
                    <a:lnTo>
                      <a:pt x="67" y="72"/>
                    </a:lnTo>
                    <a:lnTo>
                      <a:pt x="53" y="72"/>
                    </a:lnTo>
                    <a:lnTo>
                      <a:pt x="53" y="105"/>
                    </a:lnTo>
                    <a:lnTo>
                      <a:pt x="42" y="105"/>
                    </a:lnTo>
                    <a:lnTo>
                      <a:pt x="42" y="29"/>
                    </a:lnTo>
                    <a:close/>
                    <a:moveTo>
                      <a:pt x="68" y="11"/>
                    </a:moveTo>
                    <a:lnTo>
                      <a:pt x="50" y="14"/>
                    </a:lnTo>
                    <a:lnTo>
                      <a:pt x="35" y="22"/>
                    </a:lnTo>
                    <a:lnTo>
                      <a:pt x="23" y="34"/>
                    </a:lnTo>
                    <a:lnTo>
                      <a:pt x="16" y="49"/>
                    </a:lnTo>
                    <a:lnTo>
                      <a:pt x="14" y="67"/>
                    </a:lnTo>
                    <a:lnTo>
                      <a:pt x="16" y="85"/>
                    </a:lnTo>
                    <a:lnTo>
                      <a:pt x="23" y="101"/>
                    </a:lnTo>
                    <a:lnTo>
                      <a:pt x="35" y="112"/>
                    </a:lnTo>
                    <a:lnTo>
                      <a:pt x="50" y="120"/>
                    </a:lnTo>
                    <a:lnTo>
                      <a:pt x="68" y="123"/>
                    </a:lnTo>
                    <a:lnTo>
                      <a:pt x="86" y="120"/>
                    </a:lnTo>
                    <a:lnTo>
                      <a:pt x="99" y="112"/>
                    </a:lnTo>
                    <a:lnTo>
                      <a:pt x="111" y="101"/>
                    </a:lnTo>
                    <a:lnTo>
                      <a:pt x="118" y="85"/>
                    </a:lnTo>
                    <a:lnTo>
                      <a:pt x="121" y="67"/>
                    </a:lnTo>
                    <a:lnTo>
                      <a:pt x="118" y="49"/>
                    </a:lnTo>
                    <a:lnTo>
                      <a:pt x="111" y="34"/>
                    </a:lnTo>
                    <a:lnTo>
                      <a:pt x="99" y="22"/>
                    </a:lnTo>
                    <a:lnTo>
                      <a:pt x="86" y="14"/>
                    </a:lnTo>
                    <a:lnTo>
                      <a:pt x="68" y="11"/>
                    </a:lnTo>
                    <a:close/>
                    <a:moveTo>
                      <a:pt x="68" y="0"/>
                    </a:moveTo>
                    <a:lnTo>
                      <a:pt x="88" y="3"/>
                    </a:lnTo>
                    <a:lnTo>
                      <a:pt x="106" y="13"/>
                    </a:lnTo>
                    <a:lnTo>
                      <a:pt x="121" y="28"/>
                    </a:lnTo>
                    <a:lnTo>
                      <a:pt x="130" y="45"/>
                    </a:lnTo>
                    <a:lnTo>
                      <a:pt x="134" y="67"/>
                    </a:lnTo>
                    <a:lnTo>
                      <a:pt x="130" y="89"/>
                    </a:lnTo>
                    <a:lnTo>
                      <a:pt x="121" y="106"/>
                    </a:lnTo>
                    <a:lnTo>
                      <a:pt x="106" y="121"/>
                    </a:lnTo>
                    <a:lnTo>
                      <a:pt x="88" y="131"/>
                    </a:lnTo>
                    <a:lnTo>
                      <a:pt x="68" y="133"/>
                    </a:lnTo>
                    <a:lnTo>
                      <a:pt x="46" y="131"/>
                    </a:lnTo>
                    <a:lnTo>
                      <a:pt x="29" y="121"/>
                    </a:lnTo>
                    <a:lnTo>
                      <a:pt x="14" y="106"/>
                    </a:lnTo>
                    <a:lnTo>
                      <a:pt x="4" y="89"/>
                    </a:lnTo>
                    <a:lnTo>
                      <a:pt x="0" y="67"/>
                    </a:lnTo>
                    <a:lnTo>
                      <a:pt x="4" y="45"/>
                    </a:lnTo>
                    <a:lnTo>
                      <a:pt x="14" y="28"/>
                    </a:lnTo>
                    <a:lnTo>
                      <a:pt x="29" y="13"/>
                    </a:lnTo>
                    <a:lnTo>
                      <a:pt x="46" y="3"/>
                    </a:lnTo>
                    <a:lnTo>
                      <a:pt x="68" y="0"/>
                    </a:lnTo>
                    <a:close/>
                  </a:path>
                </a:pathLst>
              </a:custGeom>
              <a:grpFill/>
              <a:ln w="0">
                <a:noFill/>
                <a:prstDash val="solid"/>
                <a:round/>
                <a:headEnd/>
                <a:tailEnd/>
              </a:ln>
            </p:spPr>
            <p:txBody>
              <a:bodyPr/>
              <a:lstStyle/>
              <a:p>
                <a:pPr>
                  <a:defRPr/>
                </a:pPr>
                <a:endParaRPr lang="en-US">
                  <a:latin typeface="Arial" charset="0"/>
                </a:endParaRPr>
              </a:p>
            </p:txBody>
          </p:sp>
        </p:grpSp>
      </p:grpSp>
      <p:pic>
        <p:nvPicPr>
          <p:cNvPr id="37" name="Picture 2" descr="K:\Shared Data\Corporate Communications\Ongoing\Hydraulic Fracing Issues Presentation\Oct 2011\Albany\wellbore_xsection_good.png"/>
          <p:cNvPicPr>
            <a:picLocks noChangeAspect="1" noChangeArrowheads="1"/>
          </p:cNvPicPr>
          <p:nvPr/>
        </p:nvPicPr>
        <p:blipFill>
          <a:blip r:embed="rId8" cstate="print"/>
          <a:srcRect l="12398" t="2083" r="72031" b="2137"/>
          <a:stretch>
            <a:fillRect/>
          </a:stretch>
        </p:blipFill>
        <p:spPr bwMode="auto">
          <a:xfrm>
            <a:off x="1819275" y="28574"/>
            <a:ext cx="1685925" cy="6829426"/>
          </a:xfrm>
          <a:prstGeom prst="rect">
            <a:avLst/>
          </a:prstGeom>
          <a:noFill/>
        </p:spPr>
      </p:pic>
      <p:grpSp>
        <p:nvGrpSpPr>
          <p:cNvPr id="75" name="Group 74"/>
          <p:cNvGrpSpPr/>
          <p:nvPr/>
        </p:nvGrpSpPr>
        <p:grpSpPr>
          <a:xfrm>
            <a:off x="32031" y="1189386"/>
            <a:ext cx="4064069" cy="3632941"/>
            <a:chOff x="32031" y="1189386"/>
            <a:chExt cx="4064069" cy="3632941"/>
          </a:xfrm>
        </p:grpSpPr>
        <p:sp>
          <p:nvSpPr>
            <p:cNvPr id="40" name="TextBox 39"/>
            <p:cNvSpPr txBox="1"/>
            <p:nvPr/>
          </p:nvSpPr>
          <p:spPr>
            <a:xfrm>
              <a:off x="136293" y="1189386"/>
              <a:ext cx="1618200"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b="1" dirty="0" smtClean="0">
                  <a:solidFill>
                    <a:schemeClr val="bg1"/>
                  </a:solidFill>
                  <a:cs typeface="Arial" pitchFamily="34" charset="0"/>
                </a:rPr>
                <a:t>CONDUCTOR  PIPE</a:t>
              </a:r>
              <a:endParaRPr lang="en-US" sz="1200" b="1" dirty="0">
                <a:solidFill>
                  <a:schemeClr val="bg1"/>
                </a:solidFill>
                <a:cs typeface="Arial" pitchFamily="34" charset="0"/>
              </a:endParaRPr>
            </a:p>
          </p:txBody>
        </p:sp>
        <p:cxnSp>
          <p:nvCxnSpPr>
            <p:cNvPr id="41" name="Straight Arrow Connector 40"/>
            <p:cNvCxnSpPr>
              <a:stCxn id="40" idx="3"/>
            </p:cNvCxnSpPr>
            <p:nvPr/>
          </p:nvCxnSpPr>
          <p:spPr>
            <a:xfrm>
              <a:off x="1754493" y="1327886"/>
              <a:ext cx="300526" cy="852"/>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74732" y="1850754"/>
              <a:ext cx="1602876"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b="1" dirty="0" smtClean="0">
                  <a:solidFill>
                    <a:schemeClr val="bg1"/>
                  </a:solidFill>
                  <a:cs typeface="Arial" pitchFamily="34" charset="0"/>
                </a:rPr>
                <a:t>SURFACE  CASING</a:t>
              </a:r>
              <a:endParaRPr lang="en-US" sz="1200" b="1" dirty="0">
                <a:solidFill>
                  <a:schemeClr val="bg1"/>
                </a:solidFill>
                <a:cs typeface="Arial" pitchFamily="34" charset="0"/>
              </a:endParaRPr>
            </a:p>
          </p:txBody>
        </p:sp>
        <p:cxnSp>
          <p:nvCxnSpPr>
            <p:cNvPr id="43" name="Straight Arrow Connector 42"/>
            <p:cNvCxnSpPr>
              <a:stCxn id="42" idx="3"/>
            </p:cNvCxnSpPr>
            <p:nvPr/>
          </p:nvCxnSpPr>
          <p:spPr>
            <a:xfrm>
              <a:off x="1777608" y="1989254"/>
              <a:ext cx="353611" cy="1471"/>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2031" y="2741138"/>
              <a:ext cx="1903085"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b="1" dirty="0" smtClean="0">
                  <a:solidFill>
                    <a:schemeClr val="bg1"/>
                  </a:solidFill>
                  <a:cs typeface="Arial" pitchFamily="34" charset="0"/>
                </a:rPr>
                <a:t>PRODUCTION  CASING</a:t>
              </a:r>
              <a:endParaRPr lang="en-US" sz="1200" b="1" dirty="0">
                <a:solidFill>
                  <a:schemeClr val="bg1"/>
                </a:solidFill>
                <a:cs typeface="Arial" pitchFamily="34" charset="0"/>
              </a:endParaRPr>
            </a:p>
          </p:txBody>
        </p:sp>
        <p:cxnSp>
          <p:nvCxnSpPr>
            <p:cNvPr id="45" name="Straight Arrow Connector 44"/>
            <p:cNvCxnSpPr>
              <a:stCxn id="44" idx="3"/>
            </p:cNvCxnSpPr>
            <p:nvPr/>
          </p:nvCxnSpPr>
          <p:spPr>
            <a:xfrm flipV="1">
              <a:off x="1935116" y="2878931"/>
              <a:ext cx="272303" cy="707"/>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262217" y="1189386"/>
              <a:ext cx="833883"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l"/>
              <a:r>
                <a:rPr lang="en-US" sz="1200" b="1" dirty="0" smtClean="0">
                  <a:solidFill>
                    <a:schemeClr val="bg1"/>
                  </a:solidFill>
                  <a:cs typeface="Arial" pitchFamily="34" charset="0"/>
                </a:rPr>
                <a:t>CEMENT</a:t>
              </a:r>
              <a:endParaRPr lang="en-US" sz="1200" b="1" dirty="0">
                <a:solidFill>
                  <a:schemeClr val="bg1"/>
                </a:solidFill>
                <a:cs typeface="Arial" pitchFamily="34" charset="0"/>
              </a:endParaRPr>
            </a:p>
          </p:txBody>
        </p:sp>
        <p:cxnSp>
          <p:nvCxnSpPr>
            <p:cNvPr id="50" name="Straight Arrow Connector 49"/>
            <p:cNvCxnSpPr/>
            <p:nvPr/>
          </p:nvCxnSpPr>
          <p:spPr>
            <a:xfrm rot="10800000">
              <a:off x="2912883" y="1327886"/>
              <a:ext cx="359325" cy="1588"/>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158520" y="2000091"/>
              <a:ext cx="833883"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l"/>
              <a:r>
                <a:rPr lang="en-US" sz="1200" b="1" dirty="0" smtClean="0">
                  <a:solidFill>
                    <a:schemeClr val="bg1"/>
                  </a:solidFill>
                  <a:cs typeface="Arial" pitchFamily="34" charset="0"/>
                </a:rPr>
                <a:t>CEMENT</a:t>
              </a:r>
              <a:endParaRPr lang="en-US" sz="1200" b="1" dirty="0">
                <a:solidFill>
                  <a:schemeClr val="bg1"/>
                </a:solidFill>
                <a:cs typeface="Arial" pitchFamily="34" charset="0"/>
              </a:endParaRPr>
            </a:p>
          </p:txBody>
        </p:sp>
        <p:cxnSp>
          <p:nvCxnSpPr>
            <p:cNvPr id="52" name="Straight Arrow Connector 51"/>
            <p:cNvCxnSpPr/>
            <p:nvPr/>
          </p:nvCxnSpPr>
          <p:spPr>
            <a:xfrm rot="10800000">
              <a:off x="2809186" y="2138591"/>
              <a:ext cx="359325" cy="1588"/>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092531" y="4545328"/>
              <a:ext cx="833883"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l"/>
              <a:r>
                <a:rPr lang="en-US" sz="1200" b="1" dirty="0" smtClean="0">
                  <a:solidFill>
                    <a:schemeClr val="bg1"/>
                  </a:solidFill>
                  <a:cs typeface="Arial" pitchFamily="34" charset="0"/>
                </a:rPr>
                <a:t>CEMENT</a:t>
              </a:r>
              <a:endParaRPr lang="en-US" sz="1200" b="1" dirty="0">
                <a:solidFill>
                  <a:schemeClr val="bg1"/>
                </a:solidFill>
                <a:cs typeface="Arial" pitchFamily="34" charset="0"/>
              </a:endParaRPr>
            </a:p>
          </p:txBody>
        </p:sp>
        <p:cxnSp>
          <p:nvCxnSpPr>
            <p:cNvPr id="54" name="Straight Arrow Connector 53"/>
            <p:cNvCxnSpPr/>
            <p:nvPr/>
          </p:nvCxnSpPr>
          <p:spPr>
            <a:xfrm rot="10800000">
              <a:off x="2743197" y="4683828"/>
              <a:ext cx="359325" cy="1588"/>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1217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childTnLst>
                                </p:cTn>
                              </p:par>
                            </p:childTnLst>
                          </p:cTn>
                        </p:par>
                        <p:par>
                          <p:cTn id="11" fill="hold">
                            <p:stCondLst>
                              <p:cond delay="2000"/>
                            </p:stCondLst>
                            <p:childTnLst>
                              <p:par>
                                <p:cTn id="12" presetID="0" presetClass="path" presetSubtype="0" fill="hold" nodeType="afterEffect">
                                  <p:stCondLst>
                                    <p:cond delay="500"/>
                                  </p:stCondLst>
                                  <p:childTnLst>
                                    <p:animMotion origin="layout" path="M -3.05556E-6 3.57159E-6 L 0.24393 0.04973 " pathEditMode="relative" rAng="0" ptsTypes="AA">
                                      <p:cBhvr>
                                        <p:cTn id="13" dur="1000" fill="hold"/>
                                        <p:tgtEl>
                                          <p:spTgt spid="31"/>
                                        </p:tgtEl>
                                        <p:attrNameLst>
                                          <p:attrName>ppt_x</p:attrName>
                                          <p:attrName>ppt_y</p:attrName>
                                        </p:attrNameLst>
                                      </p:cBhvr>
                                      <p:rCtr x="12200" y="2500"/>
                                    </p:animMotion>
                                  </p:childTnLst>
                                </p:cTn>
                              </p:par>
                              <p:par>
                                <p:cTn id="14" presetID="6" presetClass="emph" presetSubtype="0" fill="hold" nodeType="withEffect">
                                  <p:stCondLst>
                                    <p:cond delay="500"/>
                                  </p:stCondLst>
                                  <p:childTnLst>
                                    <p:animScale>
                                      <p:cBhvr>
                                        <p:cTn id="15" dur="1000" fill="hold"/>
                                        <p:tgtEl>
                                          <p:spTgt spid="31"/>
                                        </p:tgtEl>
                                      </p:cBhvr>
                                      <p:by x="165000" y="165000"/>
                                    </p:animScale>
                                  </p:childTnLst>
                                </p:cTn>
                              </p:par>
                            </p:childTnLst>
                          </p:cTn>
                        </p:par>
                        <p:par>
                          <p:cTn id="16" fill="hold">
                            <p:stCondLst>
                              <p:cond delay="35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childTnLst>
                                </p:cTn>
                              </p:par>
                              <p:par>
                                <p:cTn id="20" presetID="10" presetClass="exit" presetSubtype="0" fill="hold" nodeType="withEffect">
                                  <p:stCondLst>
                                    <p:cond delay="0"/>
                                  </p:stCondLst>
                                  <p:childTnLst>
                                    <p:animEffect transition="out" filter="fade">
                                      <p:cBhvr>
                                        <p:cTn id="21" dur="1000"/>
                                        <p:tgtEl>
                                          <p:spTgt spid="31"/>
                                        </p:tgtEl>
                                      </p:cBhvr>
                                    </p:animEffect>
                                    <p:set>
                                      <p:cBhvr>
                                        <p:cTn id="22" dur="1" fill="hold">
                                          <p:stCondLst>
                                            <p:cond delay="999"/>
                                          </p:stCondLst>
                                        </p:cTn>
                                        <p:tgtEl>
                                          <p:spTgt spid="3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1000"/>
                                        <p:tgtEl>
                                          <p:spTgt spid="78"/>
                                        </p:tgtEl>
                                      </p:cBhvr>
                                    </p:animEffect>
                                  </p:childTnLst>
                                </p:cTn>
                              </p:par>
                              <p:par>
                                <p:cTn id="26" presetID="10" presetClass="entr" presetSubtype="0" fill="hold"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fade">
                                      <p:cBhvr>
                                        <p:cTn id="28"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5"/>
          <p:cNvGrpSpPr/>
          <p:nvPr/>
        </p:nvGrpSpPr>
        <p:grpSpPr>
          <a:xfrm>
            <a:off x="0" y="0"/>
            <a:ext cx="9144000" cy="6858000"/>
            <a:chOff x="0" y="0"/>
            <a:chExt cx="9144000" cy="6858000"/>
          </a:xfrm>
        </p:grpSpPr>
        <p:pic>
          <p:nvPicPr>
            <p:cNvPr id="38" name="Picture 37" descr="Background.png"/>
            <p:cNvPicPr>
              <a:picLocks noChangeAspect="1"/>
            </p:cNvPicPr>
            <p:nvPr/>
          </p:nvPicPr>
          <p:blipFill>
            <a:blip r:embed="rId2" cstate="screen"/>
            <a:srcRect/>
            <a:stretch>
              <a:fillRect/>
            </a:stretch>
          </p:blipFill>
          <p:spPr>
            <a:xfrm>
              <a:off x="0" y="0"/>
              <a:ext cx="9144000" cy="6858000"/>
            </a:xfrm>
            <a:prstGeom prst="rect">
              <a:avLst/>
            </a:prstGeom>
          </p:spPr>
        </p:pic>
        <p:pic>
          <p:nvPicPr>
            <p:cNvPr id="90" name="Picture 89" descr="Zone 4.png"/>
            <p:cNvPicPr>
              <a:picLocks noChangeAspect="1"/>
            </p:cNvPicPr>
            <p:nvPr/>
          </p:nvPicPr>
          <p:blipFill>
            <a:blip r:embed="rId3" cstate="screen"/>
            <a:srcRect b="-10096"/>
            <a:stretch>
              <a:fillRect/>
            </a:stretch>
          </p:blipFill>
          <p:spPr>
            <a:xfrm rot="10800000">
              <a:off x="0" y="6452654"/>
              <a:ext cx="9144000" cy="405346"/>
            </a:xfrm>
            <a:prstGeom prst="rect">
              <a:avLst/>
            </a:prstGeom>
          </p:spPr>
        </p:pic>
        <p:pic>
          <p:nvPicPr>
            <p:cNvPr id="36" name="Picture 35" descr="Zone 3.png"/>
            <p:cNvPicPr>
              <a:picLocks noChangeAspect="1"/>
            </p:cNvPicPr>
            <p:nvPr/>
          </p:nvPicPr>
          <p:blipFill>
            <a:blip r:embed="rId4" cstate="screen"/>
            <a:srcRect l="1895" r="1263"/>
            <a:stretch>
              <a:fillRect/>
            </a:stretch>
          </p:blipFill>
          <p:spPr>
            <a:xfrm>
              <a:off x="0" y="1237684"/>
              <a:ext cx="9144000" cy="591115"/>
            </a:xfrm>
            <a:prstGeom prst="rect">
              <a:avLst/>
            </a:prstGeom>
          </p:spPr>
        </p:pic>
        <p:pic>
          <p:nvPicPr>
            <p:cNvPr id="8" name="Picture 7" descr="Zone 1.png"/>
            <p:cNvPicPr>
              <a:picLocks noChangeAspect="1"/>
            </p:cNvPicPr>
            <p:nvPr/>
          </p:nvPicPr>
          <p:blipFill>
            <a:blip r:embed="rId5" cstate="screen"/>
            <a:srcRect l="2263" r="3804"/>
            <a:stretch>
              <a:fillRect/>
            </a:stretch>
          </p:blipFill>
          <p:spPr>
            <a:xfrm rot="10800000">
              <a:off x="0" y="3965709"/>
              <a:ext cx="9144000" cy="477078"/>
            </a:xfrm>
            <a:prstGeom prst="rect">
              <a:avLst/>
            </a:prstGeom>
          </p:spPr>
        </p:pic>
        <p:pic>
          <p:nvPicPr>
            <p:cNvPr id="75" name="Picture 2" descr="K:\Shared Data\Corporate Communications\Ongoing\Hydraulic Fracing Issues Presentation\Oct 2011\Albany\wellbore_xsection_good.png"/>
            <p:cNvPicPr>
              <a:picLocks noChangeAspect="1" noChangeArrowheads="1"/>
            </p:cNvPicPr>
            <p:nvPr/>
          </p:nvPicPr>
          <p:blipFill>
            <a:blip r:embed="rId6" cstate="print"/>
            <a:srcRect l="12398" t="2083" r="72031" b="2137"/>
            <a:stretch>
              <a:fillRect/>
            </a:stretch>
          </p:blipFill>
          <p:spPr bwMode="auto">
            <a:xfrm>
              <a:off x="1819275" y="28574"/>
              <a:ext cx="1685925" cy="6829426"/>
            </a:xfrm>
            <a:prstGeom prst="rect">
              <a:avLst/>
            </a:prstGeom>
            <a:noFill/>
          </p:spPr>
        </p:pic>
        <p:sp>
          <p:nvSpPr>
            <p:cNvPr id="10" name="TextBox 9"/>
            <p:cNvSpPr txBox="1"/>
            <p:nvPr/>
          </p:nvSpPr>
          <p:spPr>
            <a:xfrm>
              <a:off x="6299643" y="1355449"/>
              <a:ext cx="2624500"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n-US" sz="1200" b="1" dirty="0" smtClean="0">
                  <a:solidFill>
                    <a:schemeClr val="bg1"/>
                  </a:solidFill>
                  <a:cs typeface="Arial" pitchFamily="34" charset="0"/>
                </a:rPr>
                <a:t>FRESH  WATER  AQUIFER  ZONE</a:t>
              </a:r>
              <a:endParaRPr lang="en-US" sz="1200" b="1" dirty="0">
                <a:solidFill>
                  <a:schemeClr val="bg1"/>
                </a:solidFill>
                <a:cs typeface="Arial" pitchFamily="34" charset="0"/>
              </a:endParaRPr>
            </a:p>
          </p:txBody>
        </p:sp>
        <p:sp>
          <p:nvSpPr>
            <p:cNvPr id="11" name="TextBox 10"/>
            <p:cNvSpPr txBox="1"/>
            <p:nvPr/>
          </p:nvSpPr>
          <p:spPr>
            <a:xfrm>
              <a:off x="6271216" y="4043571"/>
              <a:ext cx="2652927"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1200" b="1" dirty="0" smtClean="0">
                  <a:solidFill>
                    <a:schemeClr val="bg1"/>
                  </a:solidFill>
                  <a:cs typeface="Arial" pitchFamily="34" charset="0"/>
                </a:rPr>
                <a:t>SHALLOW  PRODUCING  ZONE</a:t>
              </a:r>
              <a:endParaRPr lang="en-US" sz="1200" b="1" dirty="0">
                <a:solidFill>
                  <a:schemeClr val="bg1"/>
                </a:solidFill>
                <a:cs typeface="Arial" pitchFamily="34" charset="0"/>
              </a:endParaRPr>
            </a:p>
          </p:txBody>
        </p:sp>
        <p:sp>
          <p:nvSpPr>
            <p:cNvPr id="13" name="TextBox 12"/>
            <p:cNvSpPr txBox="1"/>
            <p:nvPr/>
          </p:nvSpPr>
          <p:spPr>
            <a:xfrm>
              <a:off x="136293" y="1189386"/>
              <a:ext cx="1618200"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b="1" dirty="0" smtClean="0">
                  <a:solidFill>
                    <a:schemeClr val="bg1"/>
                  </a:solidFill>
                  <a:cs typeface="Arial" pitchFamily="34" charset="0"/>
                </a:rPr>
                <a:t>CONDUCTOR  PIPE</a:t>
              </a:r>
              <a:endParaRPr lang="en-US" sz="1200" b="1" dirty="0">
                <a:solidFill>
                  <a:schemeClr val="bg1"/>
                </a:solidFill>
                <a:cs typeface="Arial" pitchFamily="34" charset="0"/>
              </a:endParaRPr>
            </a:p>
          </p:txBody>
        </p:sp>
        <p:cxnSp>
          <p:nvCxnSpPr>
            <p:cNvPr id="15" name="Straight Arrow Connector 14"/>
            <p:cNvCxnSpPr>
              <a:stCxn id="13" idx="3"/>
            </p:cNvCxnSpPr>
            <p:nvPr/>
          </p:nvCxnSpPr>
          <p:spPr>
            <a:xfrm>
              <a:off x="1754493" y="1327886"/>
              <a:ext cx="300526" cy="852"/>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74732" y="1850754"/>
              <a:ext cx="1602876"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b="1" dirty="0" smtClean="0">
                  <a:solidFill>
                    <a:schemeClr val="bg1"/>
                  </a:solidFill>
                  <a:cs typeface="Arial" pitchFamily="34" charset="0"/>
                </a:rPr>
                <a:t>SURFACE  CASING</a:t>
              </a:r>
              <a:endParaRPr lang="en-US" sz="1200" b="1" dirty="0">
                <a:solidFill>
                  <a:schemeClr val="bg1"/>
                </a:solidFill>
                <a:cs typeface="Arial" pitchFamily="34" charset="0"/>
              </a:endParaRPr>
            </a:p>
          </p:txBody>
        </p:sp>
        <p:cxnSp>
          <p:nvCxnSpPr>
            <p:cNvPr id="17" name="Straight Arrow Connector 16"/>
            <p:cNvCxnSpPr>
              <a:stCxn id="16" idx="3"/>
            </p:cNvCxnSpPr>
            <p:nvPr/>
          </p:nvCxnSpPr>
          <p:spPr>
            <a:xfrm>
              <a:off x="1777608" y="1989254"/>
              <a:ext cx="353611" cy="1471"/>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2031" y="2741138"/>
              <a:ext cx="1903085"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b="1" dirty="0" smtClean="0">
                  <a:solidFill>
                    <a:schemeClr val="bg1"/>
                  </a:solidFill>
                  <a:cs typeface="Arial" pitchFamily="34" charset="0"/>
                </a:rPr>
                <a:t>PRODUCTION  CASING</a:t>
              </a:r>
              <a:endParaRPr lang="en-US" sz="1200" b="1" dirty="0">
                <a:solidFill>
                  <a:schemeClr val="bg1"/>
                </a:solidFill>
                <a:cs typeface="Arial" pitchFamily="34" charset="0"/>
              </a:endParaRPr>
            </a:p>
          </p:txBody>
        </p:sp>
        <p:cxnSp>
          <p:nvCxnSpPr>
            <p:cNvPr id="20" name="Straight Arrow Connector 19"/>
            <p:cNvCxnSpPr>
              <a:stCxn id="19" idx="3"/>
            </p:cNvCxnSpPr>
            <p:nvPr/>
          </p:nvCxnSpPr>
          <p:spPr>
            <a:xfrm flipV="1">
              <a:off x="1935116" y="2878931"/>
              <a:ext cx="272303" cy="707"/>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577218" y="6581001"/>
              <a:ext cx="2346925"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n-US" sz="1200" b="1" dirty="0" smtClean="0">
                  <a:solidFill>
                    <a:schemeClr val="bg1"/>
                  </a:solidFill>
                  <a:cs typeface="Arial" pitchFamily="34" charset="0"/>
                </a:rPr>
                <a:t>TARGET  PRODUCING  ZONE</a:t>
              </a:r>
              <a:endParaRPr lang="en-US" sz="1200" b="1" dirty="0">
                <a:solidFill>
                  <a:schemeClr val="bg1"/>
                </a:solidFill>
                <a:cs typeface="Arial" pitchFamily="34" charset="0"/>
              </a:endParaRPr>
            </a:p>
          </p:txBody>
        </p:sp>
        <p:grpSp>
          <p:nvGrpSpPr>
            <p:cNvPr id="3" name="Group 67"/>
            <p:cNvGrpSpPr>
              <a:grpSpLocks/>
            </p:cNvGrpSpPr>
            <p:nvPr/>
          </p:nvGrpSpPr>
          <p:grpSpPr bwMode="auto">
            <a:xfrm>
              <a:off x="190684" y="6285260"/>
              <a:ext cx="1026653" cy="447515"/>
              <a:chOff x="1760" y="1676"/>
              <a:chExt cx="2235" cy="972"/>
            </a:xfrm>
            <a:solidFill>
              <a:schemeClr val="bg1"/>
            </a:solidFill>
          </p:grpSpPr>
          <p:sp>
            <p:nvSpPr>
              <p:cNvPr id="93" name="Freeform 68"/>
              <p:cNvSpPr>
                <a:spLocks/>
              </p:cNvSpPr>
              <p:nvPr/>
            </p:nvSpPr>
            <p:spPr bwMode="auto">
              <a:xfrm>
                <a:off x="1776" y="2451"/>
                <a:ext cx="124" cy="149"/>
              </a:xfrm>
              <a:custGeom>
                <a:avLst/>
                <a:gdLst/>
                <a:ahLst/>
                <a:cxnLst>
                  <a:cxn ang="0">
                    <a:pos x="155" y="3"/>
                  </a:cxn>
                  <a:cxn ang="0">
                    <a:pos x="204" y="19"/>
                  </a:cxn>
                  <a:cxn ang="0">
                    <a:pos x="233" y="53"/>
                  </a:cxn>
                  <a:cxn ang="0">
                    <a:pos x="244" y="102"/>
                  </a:cxn>
                  <a:cxn ang="0">
                    <a:pos x="206" y="79"/>
                  </a:cxn>
                  <a:cxn ang="0">
                    <a:pos x="185" y="47"/>
                  </a:cxn>
                  <a:cxn ang="0">
                    <a:pos x="148" y="31"/>
                  </a:cxn>
                  <a:cxn ang="0">
                    <a:pos x="95" y="32"/>
                  </a:cxn>
                  <a:cxn ang="0">
                    <a:pos x="57" y="50"/>
                  </a:cxn>
                  <a:cxn ang="0">
                    <a:pos x="43" y="84"/>
                  </a:cxn>
                  <a:cxn ang="0">
                    <a:pos x="56" y="107"/>
                  </a:cxn>
                  <a:cxn ang="0">
                    <a:pos x="84" y="121"/>
                  </a:cxn>
                  <a:cxn ang="0">
                    <a:pos x="168" y="138"/>
                  </a:cxn>
                  <a:cxn ang="0">
                    <a:pos x="208" y="152"/>
                  </a:cxn>
                  <a:cxn ang="0">
                    <a:pos x="238" y="174"/>
                  </a:cxn>
                  <a:cxn ang="0">
                    <a:pos x="248" y="209"/>
                  </a:cxn>
                  <a:cxn ang="0">
                    <a:pos x="243" y="240"/>
                  </a:cxn>
                  <a:cxn ang="0">
                    <a:pos x="224" y="267"/>
                  </a:cxn>
                  <a:cxn ang="0">
                    <a:pos x="187" y="288"/>
                  </a:cxn>
                  <a:cxn ang="0">
                    <a:pos x="129" y="296"/>
                  </a:cxn>
                  <a:cxn ang="0">
                    <a:pos x="69" y="288"/>
                  </a:cxn>
                  <a:cxn ang="0">
                    <a:pos x="28" y="266"/>
                  </a:cxn>
                  <a:cxn ang="0">
                    <a:pos x="7" y="232"/>
                  </a:cxn>
                  <a:cxn ang="0">
                    <a:pos x="0" y="189"/>
                  </a:cxn>
                  <a:cxn ang="0">
                    <a:pos x="35" y="206"/>
                  </a:cxn>
                  <a:cxn ang="0">
                    <a:pos x="50" y="236"/>
                  </a:cxn>
                  <a:cxn ang="0">
                    <a:pos x="79" y="257"/>
                  </a:cxn>
                  <a:cxn ang="0">
                    <a:pos x="128" y="265"/>
                  </a:cxn>
                  <a:cxn ang="0">
                    <a:pos x="174" y="259"/>
                  </a:cxn>
                  <a:cxn ang="0">
                    <a:pos x="201" y="244"/>
                  </a:cxn>
                  <a:cxn ang="0">
                    <a:pos x="212" y="223"/>
                  </a:cxn>
                  <a:cxn ang="0">
                    <a:pos x="212" y="198"/>
                  </a:cxn>
                  <a:cxn ang="0">
                    <a:pos x="194" y="178"/>
                  </a:cxn>
                  <a:cxn ang="0">
                    <a:pos x="161" y="167"/>
                  </a:cxn>
                  <a:cxn ang="0">
                    <a:pos x="103" y="156"/>
                  </a:cxn>
                  <a:cxn ang="0">
                    <a:pos x="64" y="146"/>
                  </a:cxn>
                  <a:cxn ang="0">
                    <a:pos x="31" y="130"/>
                  </a:cxn>
                  <a:cxn ang="0">
                    <a:pos x="12" y="104"/>
                  </a:cxn>
                  <a:cxn ang="0">
                    <a:pos x="11" y="64"/>
                  </a:cxn>
                  <a:cxn ang="0">
                    <a:pos x="30" y="30"/>
                  </a:cxn>
                  <a:cxn ang="0">
                    <a:pos x="68" y="8"/>
                  </a:cxn>
                  <a:cxn ang="0">
                    <a:pos x="123" y="0"/>
                  </a:cxn>
                </a:cxnLst>
                <a:rect l="0" t="0" r="r" b="b"/>
                <a:pathLst>
                  <a:path w="248" h="296">
                    <a:moveTo>
                      <a:pt x="123" y="0"/>
                    </a:moveTo>
                    <a:lnTo>
                      <a:pt x="155" y="3"/>
                    </a:lnTo>
                    <a:lnTo>
                      <a:pt x="180" y="8"/>
                    </a:lnTo>
                    <a:lnTo>
                      <a:pt x="204" y="19"/>
                    </a:lnTo>
                    <a:lnTo>
                      <a:pt x="221" y="34"/>
                    </a:lnTo>
                    <a:lnTo>
                      <a:pt x="233" y="53"/>
                    </a:lnTo>
                    <a:lnTo>
                      <a:pt x="242" y="74"/>
                    </a:lnTo>
                    <a:lnTo>
                      <a:pt x="244" y="102"/>
                    </a:lnTo>
                    <a:lnTo>
                      <a:pt x="209" y="102"/>
                    </a:lnTo>
                    <a:lnTo>
                      <a:pt x="206" y="79"/>
                    </a:lnTo>
                    <a:lnTo>
                      <a:pt x="198" y="61"/>
                    </a:lnTo>
                    <a:lnTo>
                      <a:pt x="185" y="47"/>
                    </a:lnTo>
                    <a:lnTo>
                      <a:pt x="168" y="38"/>
                    </a:lnTo>
                    <a:lnTo>
                      <a:pt x="148" y="31"/>
                    </a:lnTo>
                    <a:lnTo>
                      <a:pt x="123" y="30"/>
                    </a:lnTo>
                    <a:lnTo>
                      <a:pt x="95" y="32"/>
                    </a:lnTo>
                    <a:lnTo>
                      <a:pt x="73" y="39"/>
                    </a:lnTo>
                    <a:lnTo>
                      <a:pt x="57" y="50"/>
                    </a:lnTo>
                    <a:lnTo>
                      <a:pt x="46" y="65"/>
                    </a:lnTo>
                    <a:lnTo>
                      <a:pt x="43" y="84"/>
                    </a:lnTo>
                    <a:lnTo>
                      <a:pt x="46" y="98"/>
                    </a:lnTo>
                    <a:lnTo>
                      <a:pt x="56" y="107"/>
                    </a:lnTo>
                    <a:lnTo>
                      <a:pt x="68" y="115"/>
                    </a:lnTo>
                    <a:lnTo>
                      <a:pt x="84" y="121"/>
                    </a:lnTo>
                    <a:lnTo>
                      <a:pt x="103" y="126"/>
                    </a:lnTo>
                    <a:lnTo>
                      <a:pt x="168" y="138"/>
                    </a:lnTo>
                    <a:lnTo>
                      <a:pt x="189" y="145"/>
                    </a:lnTo>
                    <a:lnTo>
                      <a:pt x="208" y="152"/>
                    </a:lnTo>
                    <a:lnTo>
                      <a:pt x="224" y="161"/>
                    </a:lnTo>
                    <a:lnTo>
                      <a:pt x="238" y="174"/>
                    </a:lnTo>
                    <a:lnTo>
                      <a:pt x="246" y="190"/>
                    </a:lnTo>
                    <a:lnTo>
                      <a:pt x="248" y="209"/>
                    </a:lnTo>
                    <a:lnTo>
                      <a:pt x="247" y="224"/>
                    </a:lnTo>
                    <a:lnTo>
                      <a:pt x="243" y="240"/>
                    </a:lnTo>
                    <a:lnTo>
                      <a:pt x="235" y="254"/>
                    </a:lnTo>
                    <a:lnTo>
                      <a:pt x="224" y="267"/>
                    </a:lnTo>
                    <a:lnTo>
                      <a:pt x="208" y="280"/>
                    </a:lnTo>
                    <a:lnTo>
                      <a:pt x="187" y="288"/>
                    </a:lnTo>
                    <a:lnTo>
                      <a:pt x="161" y="293"/>
                    </a:lnTo>
                    <a:lnTo>
                      <a:pt x="129" y="296"/>
                    </a:lnTo>
                    <a:lnTo>
                      <a:pt x="96" y="293"/>
                    </a:lnTo>
                    <a:lnTo>
                      <a:pt x="69" y="288"/>
                    </a:lnTo>
                    <a:lnTo>
                      <a:pt x="46" y="278"/>
                    </a:lnTo>
                    <a:lnTo>
                      <a:pt x="28" y="266"/>
                    </a:lnTo>
                    <a:lnTo>
                      <a:pt x="16" y="250"/>
                    </a:lnTo>
                    <a:lnTo>
                      <a:pt x="7" y="232"/>
                    </a:lnTo>
                    <a:lnTo>
                      <a:pt x="1" y="212"/>
                    </a:lnTo>
                    <a:lnTo>
                      <a:pt x="0" y="189"/>
                    </a:lnTo>
                    <a:lnTo>
                      <a:pt x="34" y="189"/>
                    </a:lnTo>
                    <a:lnTo>
                      <a:pt x="35" y="206"/>
                    </a:lnTo>
                    <a:lnTo>
                      <a:pt x="41" y="223"/>
                    </a:lnTo>
                    <a:lnTo>
                      <a:pt x="50" y="236"/>
                    </a:lnTo>
                    <a:lnTo>
                      <a:pt x="62" y="248"/>
                    </a:lnTo>
                    <a:lnTo>
                      <a:pt x="79" y="257"/>
                    </a:lnTo>
                    <a:lnTo>
                      <a:pt x="100" y="263"/>
                    </a:lnTo>
                    <a:lnTo>
                      <a:pt x="128" y="265"/>
                    </a:lnTo>
                    <a:lnTo>
                      <a:pt x="153" y="263"/>
                    </a:lnTo>
                    <a:lnTo>
                      <a:pt x="174" y="259"/>
                    </a:lnTo>
                    <a:lnTo>
                      <a:pt x="190" y="252"/>
                    </a:lnTo>
                    <a:lnTo>
                      <a:pt x="201" y="244"/>
                    </a:lnTo>
                    <a:lnTo>
                      <a:pt x="208" y="233"/>
                    </a:lnTo>
                    <a:lnTo>
                      <a:pt x="212" y="223"/>
                    </a:lnTo>
                    <a:lnTo>
                      <a:pt x="213" y="212"/>
                    </a:lnTo>
                    <a:lnTo>
                      <a:pt x="212" y="198"/>
                    </a:lnTo>
                    <a:lnTo>
                      <a:pt x="205" y="187"/>
                    </a:lnTo>
                    <a:lnTo>
                      <a:pt x="194" y="178"/>
                    </a:lnTo>
                    <a:lnTo>
                      <a:pt x="179" y="171"/>
                    </a:lnTo>
                    <a:lnTo>
                      <a:pt x="161" y="167"/>
                    </a:lnTo>
                    <a:lnTo>
                      <a:pt x="123" y="159"/>
                    </a:lnTo>
                    <a:lnTo>
                      <a:pt x="103" y="156"/>
                    </a:lnTo>
                    <a:lnTo>
                      <a:pt x="83" y="151"/>
                    </a:lnTo>
                    <a:lnTo>
                      <a:pt x="64" y="146"/>
                    </a:lnTo>
                    <a:lnTo>
                      <a:pt x="46" y="140"/>
                    </a:lnTo>
                    <a:lnTo>
                      <a:pt x="31" y="130"/>
                    </a:lnTo>
                    <a:lnTo>
                      <a:pt x="19" y="118"/>
                    </a:lnTo>
                    <a:lnTo>
                      <a:pt x="12" y="104"/>
                    </a:lnTo>
                    <a:lnTo>
                      <a:pt x="9" y="85"/>
                    </a:lnTo>
                    <a:lnTo>
                      <a:pt x="11" y="64"/>
                    </a:lnTo>
                    <a:lnTo>
                      <a:pt x="18" y="45"/>
                    </a:lnTo>
                    <a:lnTo>
                      <a:pt x="30" y="30"/>
                    </a:lnTo>
                    <a:lnTo>
                      <a:pt x="46" y="17"/>
                    </a:lnTo>
                    <a:lnTo>
                      <a:pt x="68" y="8"/>
                    </a:lnTo>
                    <a:lnTo>
                      <a:pt x="94" y="1"/>
                    </a:lnTo>
                    <a:lnTo>
                      <a:pt x="123" y="0"/>
                    </a:lnTo>
                    <a:close/>
                  </a:path>
                </a:pathLst>
              </a:custGeom>
              <a:grpFill/>
              <a:ln w="0">
                <a:noFill/>
                <a:prstDash val="solid"/>
                <a:round/>
                <a:headEnd/>
                <a:tailEnd/>
              </a:ln>
            </p:spPr>
            <p:txBody>
              <a:bodyPr/>
              <a:lstStyle/>
              <a:p>
                <a:pPr>
                  <a:defRPr/>
                </a:pPr>
                <a:endParaRPr lang="en-US">
                  <a:latin typeface="Arial" charset="0"/>
                </a:endParaRPr>
              </a:p>
            </p:txBody>
          </p:sp>
          <p:sp>
            <p:nvSpPr>
              <p:cNvPr id="94" name="Freeform 69"/>
              <p:cNvSpPr>
                <a:spLocks noEditPoints="1"/>
              </p:cNvSpPr>
              <p:nvPr/>
            </p:nvSpPr>
            <p:spPr bwMode="auto">
              <a:xfrm>
                <a:off x="1913" y="2480"/>
                <a:ext cx="111" cy="121"/>
              </a:xfrm>
              <a:custGeom>
                <a:avLst/>
                <a:gdLst/>
                <a:ahLst/>
                <a:cxnLst>
                  <a:cxn ang="0">
                    <a:pos x="88" y="31"/>
                  </a:cxn>
                  <a:cxn ang="0">
                    <a:pos x="56" y="49"/>
                  </a:cxn>
                  <a:cxn ang="0">
                    <a:pos x="40" y="80"/>
                  </a:cxn>
                  <a:cxn ang="0">
                    <a:pos x="35" y="119"/>
                  </a:cxn>
                  <a:cxn ang="0">
                    <a:pos x="40" y="159"/>
                  </a:cxn>
                  <a:cxn ang="0">
                    <a:pos x="56" y="189"/>
                  </a:cxn>
                  <a:cxn ang="0">
                    <a:pos x="88" y="206"/>
                  </a:cxn>
                  <a:cxn ang="0">
                    <a:pos x="135" y="206"/>
                  </a:cxn>
                  <a:cxn ang="0">
                    <a:pos x="167" y="189"/>
                  </a:cxn>
                  <a:cxn ang="0">
                    <a:pos x="185" y="159"/>
                  </a:cxn>
                  <a:cxn ang="0">
                    <a:pos x="189" y="119"/>
                  </a:cxn>
                  <a:cxn ang="0">
                    <a:pos x="181" y="69"/>
                  </a:cxn>
                  <a:cxn ang="0">
                    <a:pos x="163" y="45"/>
                  </a:cxn>
                  <a:cxn ang="0">
                    <a:pos x="133" y="30"/>
                  </a:cxn>
                  <a:cxn ang="0">
                    <a:pos x="112" y="0"/>
                  </a:cxn>
                  <a:cxn ang="0">
                    <a:pos x="162" y="8"/>
                  </a:cxn>
                  <a:cxn ang="0">
                    <a:pos x="194" y="30"/>
                  </a:cxn>
                  <a:cxn ang="0">
                    <a:pos x="213" y="61"/>
                  </a:cxn>
                  <a:cxn ang="0">
                    <a:pos x="222" y="99"/>
                  </a:cxn>
                  <a:cxn ang="0">
                    <a:pos x="222" y="140"/>
                  </a:cxn>
                  <a:cxn ang="0">
                    <a:pos x="213" y="178"/>
                  </a:cxn>
                  <a:cxn ang="0">
                    <a:pos x="194" y="209"/>
                  </a:cxn>
                  <a:cxn ang="0">
                    <a:pos x="162" y="229"/>
                  </a:cxn>
                  <a:cxn ang="0">
                    <a:pos x="112" y="238"/>
                  </a:cxn>
                  <a:cxn ang="0">
                    <a:pos x="61" y="229"/>
                  </a:cxn>
                  <a:cxn ang="0">
                    <a:pos x="29" y="209"/>
                  </a:cxn>
                  <a:cxn ang="0">
                    <a:pos x="10" y="178"/>
                  </a:cxn>
                  <a:cxn ang="0">
                    <a:pos x="2" y="140"/>
                  </a:cxn>
                  <a:cxn ang="0">
                    <a:pos x="2" y="99"/>
                  </a:cxn>
                  <a:cxn ang="0">
                    <a:pos x="10" y="61"/>
                  </a:cxn>
                  <a:cxn ang="0">
                    <a:pos x="29" y="30"/>
                  </a:cxn>
                  <a:cxn ang="0">
                    <a:pos x="63" y="8"/>
                  </a:cxn>
                  <a:cxn ang="0">
                    <a:pos x="112" y="0"/>
                  </a:cxn>
                </a:cxnLst>
                <a:rect l="0" t="0" r="r" b="b"/>
                <a:pathLst>
                  <a:path w="223" h="238">
                    <a:moveTo>
                      <a:pt x="112" y="28"/>
                    </a:moveTo>
                    <a:lnTo>
                      <a:pt x="88" y="31"/>
                    </a:lnTo>
                    <a:lnTo>
                      <a:pt x="69" y="38"/>
                    </a:lnTo>
                    <a:lnTo>
                      <a:pt x="56" y="49"/>
                    </a:lnTo>
                    <a:lnTo>
                      <a:pt x="46" y="64"/>
                    </a:lnTo>
                    <a:lnTo>
                      <a:pt x="40" y="80"/>
                    </a:lnTo>
                    <a:lnTo>
                      <a:pt x="37" y="99"/>
                    </a:lnTo>
                    <a:lnTo>
                      <a:pt x="35" y="119"/>
                    </a:lnTo>
                    <a:lnTo>
                      <a:pt x="37" y="140"/>
                    </a:lnTo>
                    <a:lnTo>
                      <a:pt x="40" y="159"/>
                    </a:lnTo>
                    <a:lnTo>
                      <a:pt x="46" y="175"/>
                    </a:lnTo>
                    <a:lnTo>
                      <a:pt x="56" y="189"/>
                    </a:lnTo>
                    <a:lnTo>
                      <a:pt x="69" y="200"/>
                    </a:lnTo>
                    <a:lnTo>
                      <a:pt x="88" y="206"/>
                    </a:lnTo>
                    <a:lnTo>
                      <a:pt x="112" y="209"/>
                    </a:lnTo>
                    <a:lnTo>
                      <a:pt x="135" y="206"/>
                    </a:lnTo>
                    <a:lnTo>
                      <a:pt x="154" y="200"/>
                    </a:lnTo>
                    <a:lnTo>
                      <a:pt x="167" y="189"/>
                    </a:lnTo>
                    <a:lnTo>
                      <a:pt x="178" y="175"/>
                    </a:lnTo>
                    <a:lnTo>
                      <a:pt x="185" y="159"/>
                    </a:lnTo>
                    <a:lnTo>
                      <a:pt x="188" y="140"/>
                    </a:lnTo>
                    <a:lnTo>
                      <a:pt x="189" y="119"/>
                    </a:lnTo>
                    <a:lnTo>
                      <a:pt x="186" y="84"/>
                    </a:lnTo>
                    <a:lnTo>
                      <a:pt x="181" y="69"/>
                    </a:lnTo>
                    <a:lnTo>
                      <a:pt x="174" y="56"/>
                    </a:lnTo>
                    <a:lnTo>
                      <a:pt x="163" y="45"/>
                    </a:lnTo>
                    <a:lnTo>
                      <a:pt x="150" y="35"/>
                    </a:lnTo>
                    <a:lnTo>
                      <a:pt x="133" y="30"/>
                    </a:lnTo>
                    <a:lnTo>
                      <a:pt x="112" y="28"/>
                    </a:lnTo>
                    <a:close/>
                    <a:moveTo>
                      <a:pt x="112" y="0"/>
                    </a:moveTo>
                    <a:lnTo>
                      <a:pt x="139" y="3"/>
                    </a:lnTo>
                    <a:lnTo>
                      <a:pt x="162" y="8"/>
                    </a:lnTo>
                    <a:lnTo>
                      <a:pt x="179" y="17"/>
                    </a:lnTo>
                    <a:lnTo>
                      <a:pt x="194" y="30"/>
                    </a:lnTo>
                    <a:lnTo>
                      <a:pt x="205" y="45"/>
                    </a:lnTo>
                    <a:lnTo>
                      <a:pt x="213" y="61"/>
                    </a:lnTo>
                    <a:lnTo>
                      <a:pt x="219" y="80"/>
                    </a:lnTo>
                    <a:lnTo>
                      <a:pt x="222" y="99"/>
                    </a:lnTo>
                    <a:lnTo>
                      <a:pt x="223" y="119"/>
                    </a:lnTo>
                    <a:lnTo>
                      <a:pt x="222" y="140"/>
                    </a:lnTo>
                    <a:lnTo>
                      <a:pt x="219" y="159"/>
                    </a:lnTo>
                    <a:lnTo>
                      <a:pt x="213" y="178"/>
                    </a:lnTo>
                    <a:lnTo>
                      <a:pt x="205" y="194"/>
                    </a:lnTo>
                    <a:lnTo>
                      <a:pt x="194" y="209"/>
                    </a:lnTo>
                    <a:lnTo>
                      <a:pt x="179" y="220"/>
                    </a:lnTo>
                    <a:lnTo>
                      <a:pt x="162" y="229"/>
                    </a:lnTo>
                    <a:lnTo>
                      <a:pt x="139" y="235"/>
                    </a:lnTo>
                    <a:lnTo>
                      <a:pt x="112" y="238"/>
                    </a:lnTo>
                    <a:lnTo>
                      <a:pt x="84" y="235"/>
                    </a:lnTo>
                    <a:lnTo>
                      <a:pt x="61" y="229"/>
                    </a:lnTo>
                    <a:lnTo>
                      <a:pt x="44" y="220"/>
                    </a:lnTo>
                    <a:lnTo>
                      <a:pt x="29" y="209"/>
                    </a:lnTo>
                    <a:lnTo>
                      <a:pt x="18" y="194"/>
                    </a:lnTo>
                    <a:lnTo>
                      <a:pt x="10" y="178"/>
                    </a:lnTo>
                    <a:lnTo>
                      <a:pt x="4" y="159"/>
                    </a:lnTo>
                    <a:lnTo>
                      <a:pt x="2" y="140"/>
                    </a:lnTo>
                    <a:lnTo>
                      <a:pt x="0" y="119"/>
                    </a:lnTo>
                    <a:lnTo>
                      <a:pt x="2" y="99"/>
                    </a:lnTo>
                    <a:lnTo>
                      <a:pt x="4" y="80"/>
                    </a:lnTo>
                    <a:lnTo>
                      <a:pt x="10" y="61"/>
                    </a:lnTo>
                    <a:lnTo>
                      <a:pt x="18" y="45"/>
                    </a:lnTo>
                    <a:lnTo>
                      <a:pt x="29" y="30"/>
                    </a:lnTo>
                    <a:lnTo>
                      <a:pt x="44" y="17"/>
                    </a:lnTo>
                    <a:lnTo>
                      <a:pt x="63" y="8"/>
                    </a:lnTo>
                    <a:lnTo>
                      <a:pt x="84" y="3"/>
                    </a:lnTo>
                    <a:lnTo>
                      <a:pt x="112" y="0"/>
                    </a:lnTo>
                    <a:close/>
                  </a:path>
                </a:pathLst>
              </a:custGeom>
              <a:grpFill/>
              <a:ln w="0">
                <a:noFill/>
                <a:prstDash val="solid"/>
                <a:round/>
                <a:headEnd/>
                <a:tailEnd/>
              </a:ln>
            </p:spPr>
            <p:txBody>
              <a:bodyPr/>
              <a:lstStyle/>
              <a:p>
                <a:pPr>
                  <a:defRPr/>
                </a:pPr>
                <a:endParaRPr lang="en-US">
                  <a:latin typeface="Arial" charset="0"/>
                </a:endParaRPr>
              </a:p>
            </p:txBody>
          </p:sp>
          <p:sp>
            <p:nvSpPr>
              <p:cNvPr id="95" name="Freeform 70"/>
              <p:cNvSpPr>
                <a:spLocks/>
              </p:cNvSpPr>
              <p:nvPr/>
            </p:nvSpPr>
            <p:spPr bwMode="auto">
              <a:xfrm>
                <a:off x="2037" y="2483"/>
                <a:ext cx="108" cy="118"/>
              </a:xfrm>
              <a:custGeom>
                <a:avLst/>
                <a:gdLst/>
                <a:ahLst/>
                <a:cxnLst>
                  <a:cxn ang="0">
                    <a:pos x="0" y="0"/>
                  </a:cxn>
                  <a:cxn ang="0">
                    <a:pos x="34" y="0"/>
                  </a:cxn>
                  <a:cxn ang="0">
                    <a:pos x="34" y="129"/>
                  </a:cxn>
                  <a:cxn ang="0">
                    <a:pos x="35" y="149"/>
                  </a:cxn>
                  <a:cxn ang="0">
                    <a:pos x="36" y="165"/>
                  </a:cxn>
                  <a:cxn ang="0">
                    <a:pos x="42" y="180"/>
                  </a:cxn>
                  <a:cxn ang="0">
                    <a:pos x="50" y="191"/>
                  </a:cxn>
                  <a:cxn ang="0">
                    <a:pos x="64" y="199"/>
                  </a:cxn>
                  <a:cxn ang="0">
                    <a:pos x="80" y="205"/>
                  </a:cxn>
                  <a:cxn ang="0">
                    <a:pos x="103" y="206"/>
                  </a:cxn>
                  <a:cxn ang="0">
                    <a:pos x="126" y="205"/>
                  </a:cxn>
                  <a:cxn ang="0">
                    <a:pos x="144" y="199"/>
                  </a:cxn>
                  <a:cxn ang="0">
                    <a:pos x="157" y="191"/>
                  </a:cxn>
                  <a:cxn ang="0">
                    <a:pos x="167" y="179"/>
                  </a:cxn>
                  <a:cxn ang="0">
                    <a:pos x="172" y="165"/>
                  </a:cxn>
                  <a:cxn ang="0">
                    <a:pos x="175" y="148"/>
                  </a:cxn>
                  <a:cxn ang="0">
                    <a:pos x="176" y="127"/>
                  </a:cxn>
                  <a:cxn ang="0">
                    <a:pos x="176" y="0"/>
                  </a:cxn>
                  <a:cxn ang="0">
                    <a:pos x="210" y="0"/>
                  </a:cxn>
                  <a:cxn ang="0">
                    <a:pos x="210" y="233"/>
                  </a:cxn>
                  <a:cxn ang="0">
                    <a:pos x="191" y="233"/>
                  </a:cxn>
                  <a:cxn ang="0">
                    <a:pos x="184" y="191"/>
                  </a:cxn>
                  <a:cxn ang="0">
                    <a:pos x="179" y="202"/>
                  </a:cxn>
                  <a:cxn ang="0">
                    <a:pos x="170" y="213"/>
                  </a:cxn>
                  <a:cxn ang="0">
                    <a:pos x="157" y="222"/>
                  </a:cxn>
                  <a:cxn ang="0">
                    <a:pos x="141" y="229"/>
                  </a:cxn>
                  <a:cxn ang="0">
                    <a:pos x="121" y="235"/>
                  </a:cxn>
                  <a:cxn ang="0">
                    <a:pos x="95" y="236"/>
                  </a:cxn>
                  <a:cxn ang="0">
                    <a:pos x="68" y="235"/>
                  </a:cxn>
                  <a:cxn ang="0">
                    <a:pos x="47" y="228"/>
                  </a:cxn>
                  <a:cxn ang="0">
                    <a:pos x="30" y="218"/>
                  </a:cxn>
                  <a:cxn ang="0">
                    <a:pos x="17" y="206"/>
                  </a:cxn>
                  <a:cxn ang="0">
                    <a:pos x="9" y="190"/>
                  </a:cxn>
                  <a:cxn ang="0">
                    <a:pos x="4" y="171"/>
                  </a:cxn>
                  <a:cxn ang="0">
                    <a:pos x="1" y="150"/>
                  </a:cxn>
                  <a:cxn ang="0">
                    <a:pos x="0" y="126"/>
                  </a:cxn>
                  <a:cxn ang="0">
                    <a:pos x="0" y="0"/>
                  </a:cxn>
                </a:cxnLst>
                <a:rect l="0" t="0" r="r" b="b"/>
                <a:pathLst>
                  <a:path w="210" h="236">
                    <a:moveTo>
                      <a:pt x="0" y="0"/>
                    </a:moveTo>
                    <a:lnTo>
                      <a:pt x="34" y="0"/>
                    </a:lnTo>
                    <a:lnTo>
                      <a:pt x="34" y="129"/>
                    </a:lnTo>
                    <a:lnTo>
                      <a:pt x="35" y="149"/>
                    </a:lnTo>
                    <a:lnTo>
                      <a:pt x="36" y="165"/>
                    </a:lnTo>
                    <a:lnTo>
                      <a:pt x="42" y="180"/>
                    </a:lnTo>
                    <a:lnTo>
                      <a:pt x="50" y="191"/>
                    </a:lnTo>
                    <a:lnTo>
                      <a:pt x="64" y="199"/>
                    </a:lnTo>
                    <a:lnTo>
                      <a:pt x="80" y="205"/>
                    </a:lnTo>
                    <a:lnTo>
                      <a:pt x="103" y="206"/>
                    </a:lnTo>
                    <a:lnTo>
                      <a:pt x="126" y="205"/>
                    </a:lnTo>
                    <a:lnTo>
                      <a:pt x="144" y="199"/>
                    </a:lnTo>
                    <a:lnTo>
                      <a:pt x="157" y="191"/>
                    </a:lnTo>
                    <a:lnTo>
                      <a:pt x="167" y="179"/>
                    </a:lnTo>
                    <a:lnTo>
                      <a:pt x="172" y="165"/>
                    </a:lnTo>
                    <a:lnTo>
                      <a:pt x="175" y="148"/>
                    </a:lnTo>
                    <a:lnTo>
                      <a:pt x="176" y="127"/>
                    </a:lnTo>
                    <a:lnTo>
                      <a:pt x="176" y="0"/>
                    </a:lnTo>
                    <a:lnTo>
                      <a:pt x="210" y="0"/>
                    </a:lnTo>
                    <a:lnTo>
                      <a:pt x="210" y="233"/>
                    </a:lnTo>
                    <a:lnTo>
                      <a:pt x="191" y="233"/>
                    </a:lnTo>
                    <a:lnTo>
                      <a:pt x="184" y="191"/>
                    </a:lnTo>
                    <a:lnTo>
                      <a:pt x="179" y="202"/>
                    </a:lnTo>
                    <a:lnTo>
                      <a:pt x="170" y="213"/>
                    </a:lnTo>
                    <a:lnTo>
                      <a:pt x="157" y="222"/>
                    </a:lnTo>
                    <a:lnTo>
                      <a:pt x="141" y="229"/>
                    </a:lnTo>
                    <a:lnTo>
                      <a:pt x="121" y="235"/>
                    </a:lnTo>
                    <a:lnTo>
                      <a:pt x="95" y="236"/>
                    </a:lnTo>
                    <a:lnTo>
                      <a:pt x="68" y="235"/>
                    </a:lnTo>
                    <a:lnTo>
                      <a:pt x="47" y="228"/>
                    </a:lnTo>
                    <a:lnTo>
                      <a:pt x="30" y="218"/>
                    </a:lnTo>
                    <a:lnTo>
                      <a:pt x="17" y="206"/>
                    </a:lnTo>
                    <a:lnTo>
                      <a:pt x="9" y="190"/>
                    </a:lnTo>
                    <a:lnTo>
                      <a:pt x="4" y="171"/>
                    </a:lnTo>
                    <a:lnTo>
                      <a:pt x="1" y="150"/>
                    </a:lnTo>
                    <a:lnTo>
                      <a:pt x="0" y="126"/>
                    </a:lnTo>
                    <a:lnTo>
                      <a:pt x="0" y="0"/>
                    </a:lnTo>
                    <a:close/>
                  </a:path>
                </a:pathLst>
              </a:custGeom>
              <a:grpFill/>
              <a:ln w="0">
                <a:noFill/>
                <a:prstDash val="solid"/>
                <a:round/>
                <a:headEnd/>
                <a:tailEnd/>
              </a:ln>
            </p:spPr>
            <p:txBody>
              <a:bodyPr/>
              <a:lstStyle/>
              <a:p>
                <a:pPr>
                  <a:defRPr/>
                </a:pPr>
                <a:endParaRPr lang="en-US">
                  <a:latin typeface="Arial" charset="0"/>
                </a:endParaRPr>
              </a:p>
            </p:txBody>
          </p:sp>
          <p:sp>
            <p:nvSpPr>
              <p:cNvPr id="96" name="Freeform 71"/>
              <p:cNvSpPr>
                <a:spLocks/>
              </p:cNvSpPr>
              <p:nvPr/>
            </p:nvSpPr>
            <p:spPr bwMode="auto">
              <a:xfrm>
                <a:off x="2155" y="2454"/>
                <a:ext cx="70" cy="146"/>
              </a:xfrm>
              <a:custGeom>
                <a:avLst/>
                <a:gdLst/>
                <a:ahLst/>
                <a:cxnLst>
                  <a:cxn ang="0">
                    <a:pos x="33" y="0"/>
                  </a:cxn>
                  <a:cxn ang="0">
                    <a:pos x="67" y="0"/>
                  </a:cxn>
                  <a:cxn ang="0">
                    <a:pos x="67" y="57"/>
                  </a:cxn>
                  <a:cxn ang="0">
                    <a:pos x="139" y="57"/>
                  </a:cxn>
                  <a:cxn ang="0">
                    <a:pos x="139" y="85"/>
                  </a:cxn>
                  <a:cxn ang="0">
                    <a:pos x="67" y="85"/>
                  </a:cxn>
                  <a:cxn ang="0">
                    <a:pos x="67" y="222"/>
                  </a:cxn>
                  <a:cxn ang="0">
                    <a:pos x="68" y="236"/>
                  </a:cxn>
                  <a:cxn ang="0">
                    <a:pos x="72" y="247"/>
                  </a:cxn>
                  <a:cxn ang="0">
                    <a:pos x="81" y="255"/>
                  </a:cxn>
                  <a:cxn ang="0">
                    <a:pos x="95" y="260"/>
                  </a:cxn>
                  <a:cxn ang="0">
                    <a:pos x="113" y="263"/>
                  </a:cxn>
                  <a:cxn ang="0">
                    <a:pos x="139" y="263"/>
                  </a:cxn>
                  <a:cxn ang="0">
                    <a:pos x="139" y="290"/>
                  </a:cxn>
                  <a:cxn ang="0">
                    <a:pos x="109" y="292"/>
                  </a:cxn>
                  <a:cxn ang="0">
                    <a:pos x="84" y="289"/>
                  </a:cxn>
                  <a:cxn ang="0">
                    <a:pos x="65" y="283"/>
                  </a:cxn>
                  <a:cxn ang="0">
                    <a:pos x="50" y="274"/>
                  </a:cxn>
                  <a:cxn ang="0">
                    <a:pos x="41" y="260"/>
                  </a:cxn>
                  <a:cxn ang="0">
                    <a:pos x="34" y="244"/>
                  </a:cxn>
                  <a:cxn ang="0">
                    <a:pos x="33" y="222"/>
                  </a:cxn>
                  <a:cxn ang="0">
                    <a:pos x="33" y="85"/>
                  </a:cxn>
                  <a:cxn ang="0">
                    <a:pos x="1" y="85"/>
                  </a:cxn>
                  <a:cxn ang="0">
                    <a:pos x="0" y="63"/>
                  </a:cxn>
                  <a:cxn ang="0">
                    <a:pos x="33" y="57"/>
                  </a:cxn>
                  <a:cxn ang="0">
                    <a:pos x="33" y="0"/>
                  </a:cxn>
                </a:cxnLst>
                <a:rect l="0" t="0" r="r" b="b"/>
                <a:pathLst>
                  <a:path w="139" h="292">
                    <a:moveTo>
                      <a:pt x="33" y="0"/>
                    </a:moveTo>
                    <a:lnTo>
                      <a:pt x="67" y="0"/>
                    </a:lnTo>
                    <a:lnTo>
                      <a:pt x="67" y="57"/>
                    </a:lnTo>
                    <a:lnTo>
                      <a:pt x="139" y="57"/>
                    </a:lnTo>
                    <a:lnTo>
                      <a:pt x="139" y="85"/>
                    </a:lnTo>
                    <a:lnTo>
                      <a:pt x="67" y="85"/>
                    </a:lnTo>
                    <a:lnTo>
                      <a:pt x="67" y="222"/>
                    </a:lnTo>
                    <a:lnTo>
                      <a:pt x="68" y="236"/>
                    </a:lnTo>
                    <a:lnTo>
                      <a:pt x="72" y="247"/>
                    </a:lnTo>
                    <a:lnTo>
                      <a:pt x="81" y="255"/>
                    </a:lnTo>
                    <a:lnTo>
                      <a:pt x="95" y="260"/>
                    </a:lnTo>
                    <a:lnTo>
                      <a:pt x="113" y="263"/>
                    </a:lnTo>
                    <a:lnTo>
                      <a:pt x="139" y="263"/>
                    </a:lnTo>
                    <a:lnTo>
                      <a:pt x="139" y="290"/>
                    </a:lnTo>
                    <a:lnTo>
                      <a:pt x="109" y="292"/>
                    </a:lnTo>
                    <a:lnTo>
                      <a:pt x="84" y="289"/>
                    </a:lnTo>
                    <a:lnTo>
                      <a:pt x="65" y="283"/>
                    </a:lnTo>
                    <a:lnTo>
                      <a:pt x="50" y="274"/>
                    </a:lnTo>
                    <a:lnTo>
                      <a:pt x="41" y="260"/>
                    </a:lnTo>
                    <a:lnTo>
                      <a:pt x="34" y="244"/>
                    </a:lnTo>
                    <a:lnTo>
                      <a:pt x="33" y="222"/>
                    </a:lnTo>
                    <a:lnTo>
                      <a:pt x="33" y="85"/>
                    </a:lnTo>
                    <a:lnTo>
                      <a:pt x="1" y="85"/>
                    </a:lnTo>
                    <a:lnTo>
                      <a:pt x="0" y="63"/>
                    </a:lnTo>
                    <a:lnTo>
                      <a:pt x="33" y="57"/>
                    </a:lnTo>
                    <a:lnTo>
                      <a:pt x="33" y="0"/>
                    </a:lnTo>
                    <a:close/>
                  </a:path>
                </a:pathLst>
              </a:custGeom>
              <a:grpFill/>
              <a:ln w="0">
                <a:noFill/>
                <a:prstDash val="solid"/>
                <a:round/>
                <a:headEnd/>
                <a:tailEnd/>
              </a:ln>
            </p:spPr>
            <p:txBody>
              <a:bodyPr/>
              <a:lstStyle/>
              <a:p>
                <a:pPr>
                  <a:defRPr/>
                </a:pPr>
                <a:endParaRPr lang="en-US">
                  <a:latin typeface="Arial" charset="0"/>
                </a:endParaRPr>
              </a:p>
            </p:txBody>
          </p:sp>
          <p:sp>
            <p:nvSpPr>
              <p:cNvPr id="97" name="Freeform 72"/>
              <p:cNvSpPr>
                <a:spLocks/>
              </p:cNvSpPr>
              <p:nvPr/>
            </p:nvSpPr>
            <p:spPr bwMode="auto">
              <a:xfrm>
                <a:off x="2241" y="2438"/>
                <a:ext cx="105" cy="162"/>
              </a:xfrm>
              <a:custGeom>
                <a:avLst/>
                <a:gdLst/>
                <a:ahLst/>
                <a:cxnLst>
                  <a:cxn ang="0">
                    <a:pos x="0" y="0"/>
                  </a:cxn>
                  <a:cxn ang="0">
                    <a:pos x="34" y="0"/>
                  </a:cxn>
                  <a:cxn ang="0">
                    <a:pos x="34" y="127"/>
                  </a:cxn>
                  <a:cxn ang="0">
                    <a:pos x="39" y="114"/>
                  </a:cxn>
                  <a:cxn ang="0">
                    <a:pos x="47" y="105"/>
                  </a:cxn>
                  <a:cxn ang="0">
                    <a:pos x="60" y="97"/>
                  </a:cxn>
                  <a:cxn ang="0">
                    <a:pos x="75" y="90"/>
                  </a:cxn>
                  <a:cxn ang="0">
                    <a:pos x="92" y="86"/>
                  </a:cxn>
                  <a:cxn ang="0">
                    <a:pos x="115" y="84"/>
                  </a:cxn>
                  <a:cxn ang="0">
                    <a:pos x="142" y="86"/>
                  </a:cxn>
                  <a:cxn ang="0">
                    <a:pos x="163" y="93"/>
                  </a:cxn>
                  <a:cxn ang="0">
                    <a:pos x="179" y="101"/>
                  </a:cxn>
                  <a:cxn ang="0">
                    <a:pos x="191" y="114"/>
                  </a:cxn>
                  <a:cxn ang="0">
                    <a:pos x="199" y="129"/>
                  </a:cxn>
                  <a:cxn ang="0">
                    <a:pos x="205" y="148"/>
                  </a:cxn>
                  <a:cxn ang="0">
                    <a:pos x="208" y="170"/>
                  </a:cxn>
                  <a:cxn ang="0">
                    <a:pos x="209" y="195"/>
                  </a:cxn>
                  <a:cxn ang="0">
                    <a:pos x="209" y="322"/>
                  </a:cxn>
                  <a:cxn ang="0">
                    <a:pos x="175" y="322"/>
                  </a:cxn>
                  <a:cxn ang="0">
                    <a:pos x="175" y="192"/>
                  </a:cxn>
                  <a:cxn ang="0">
                    <a:pos x="174" y="171"/>
                  </a:cxn>
                  <a:cxn ang="0">
                    <a:pos x="172" y="154"/>
                  </a:cxn>
                  <a:cxn ang="0">
                    <a:pos x="167" y="139"/>
                  </a:cxn>
                  <a:cxn ang="0">
                    <a:pos x="159" y="128"/>
                  </a:cxn>
                  <a:cxn ang="0">
                    <a:pos x="145" y="120"/>
                  </a:cxn>
                  <a:cxn ang="0">
                    <a:pos x="129" y="116"/>
                  </a:cxn>
                  <a:cxn ang="0">
                    <a:pos x="106" y="114"/>
                  </a:cxn>
                  <a:cxn ang="0">
                    <a:pos x="84" y="116"/>
                  </a:cxn>
                  <a:cxn ang="0">
                    <a:pos x="66" y="120"/>
                  </a:cxn>
                  <a:cxn ang="0">
                    <a:pos x="53" y="128"/>
                  </a:cxn>
                  <a:cxn ang="0">
                    <a:pos x="43" y="139"/>
                  </a:cxn>
                  <a:cxn ang="0">
                    <a:pos x="38" y="152"/>
                  </a:cxn>
                  <a:cxn ang="0">
                    <a:pos x="35" y="170"/>
                  </a:cxn>
                  <a:cxn ang="0">
                    <a:pos x="34" y="192"/>
                  </a:cxn>
                  <a:cxn ang="0">
                    <a:pos x="34" y="322"/>
                  </a:cxn>
                  <a:cxn ang="0">
                    <a:pos x="0" y="322"/>
                  </a:cxn>
                  <a:cxn ang="0">
                    <a:pos x="0" y="0"/>
                  </a:cxn>
                </a:cxnLst>
                <a:rect l="0" t="0" r="r" b="b"/>
                <a:pathLst>
                  <a:path w="209" h="322">
                    <a:moveTo>
                      <a:pt x="0" y="0"/>
                    </a:moveTo>
                    <a:lnTo>
                      <a:pt x="34" y="0"/>
                    </a:lnTo>
                    <a:lnTo>
                      <a:pt x="34" y="127"/>
                    </a:lnTo>
                    <a:lnTo>
                      <a:pt x="39" y="114"/>
                    </a:lnTo>
                    <a:lnTo>
                      <a:pt x="47" y="105"/>
                    </a:lnTo>
                    <a:lnTo>
                      <a:pt x="60" y="97"/>
                    </a:lnTo>
                    <a:lnTo>
                      <a:pt x="75" y="90"/>
                    </a:lnTo>
                    <a:lnTo>
                      <a:pt x="92" y="86"/>
                    </a:lnTo>
                    <a:lnTo>
                      <a:pt x="115" y="84"/>
                    </a:lnTo>
                    <a:lnTo>
                      <a:pt x="142" y="86"/>
                    </a:lnTo>
                    <a:lnTo>
                      <a:pt x="163" y="93"/>
                    </a:lnTo>
                    <a:lnTo>
                      <a:pt x="179" y="101"/>
                    </a:lnTo>
                    <a:lnTo>
                      <a:pt x="191" y="114"/>
                    </a:lnTo>
                    <a:lnTo>
                      <a:pt x="199" y="129"/>
                    </a:lnTo>
                    <a:lnTo>
                      <a:pt x="205" y="148"/>
                    </a:lnTo>
                    <a:lnTo>
                      <a:pt x="208" y="170"/>
                    </a:lnTo>
                    <a:lnTo>
                      <a:pt x="209" y="195"/>
                    </a:lnTo>
                    <a:lnTo>
                      <a:pt x="209" y="322"/>
                    </a:lnTo>
                    <a:lnTo>
                      <a:pt x="175" y="322"/>
                    </a:lnTo>
                    <a:lnTo>
                      <a:pt x="175" y="192"/>
                    </a:lnTo>
                    <a:lnTo>
                      <a:pt x="174" y="171"/>
                    </a:lnTo>
                    <a:lnTo>
                      <a:pt x="172" y="154"/>
                    </a:lnTo>
                    <a:lnTo>
                      <a:pt x="167" y="139"/>
                    </a:lnTo>
                    <a:lnTo>
                      <a:pt x="159" y="128"/>
                    </a:lnTo>
                    <a:lnTo>
                      <a:pt x="145" y="120"/>
                    </a:lnTo>
                    <a:lnTo>
                      <a:pt x="129" y="116"/>
                    </a:lnTo>
                    <a:lnTo>
                      <a:pt x="106" y="114"/>
                    </a:lnTo>
                    <a:lnTo>
                      <a:pt x="84" y="116"/>
                    </a:lnTo>
                    <a:lnTo>
                      <a:pt x="66" y="120"/>
                    </a:lnTo>
                    <a:lnTo>
                      <a:pt x="53" y="128"/>
                    </a:lnTo>
                    <a:lnTo>
                      <a:pt x="43" y="139"/>
                    </a:lnTo>
                    <a:lnTo>
                      <a:pt x="38" y="152"/>
                    </a:lnTo>
                    <a:lnTo>
                      <a:pt x="35" y="170"/>
                    </a:lnTo>
                    <a:lnTo>
                      <a:pt x="34" y="192"/>
                    </a:lnTo>
                    <a:lnTo>
                      <a:pt x="34" y="322"/>
                    </a:lnTo>
                    <a:lnTo>
                      <a:pt x="0" y="322"/>
                    </a:lnTo>
                    <a:lnTo>
                      <a:pt x="0" y="0"/>
                    </a:lnTo>
                    <a:close/>
                  </a:path>
                </a:pathLst>
              </a:custGeom>
              <a:grpFill/>
              <a:ln w="0">
                <a:noFill/>
                <a:prstDash val="solid"/>
                <a:round/>
                <a:headEnd/>
                <a:tailEnd/>
              </a:ln>
            </p:spPr>
            <p:txBody>
              <a:bodyPr/>
              <a:lstStyle/>
              <a:p>
                <a:pPr>
                  <a:defRPr/>
                </a:pPr>
                <a:endParaRPr lang="en-US">
                  <a:latin typeface="Arial" charset="0"/>
                </a:endParaRPr>
              </a:p>
            </p:txBody>
          </p:sp>
          <p:sp>
            <p:nvSpPr>
              <p:cNvPr id="98" name="Freeform 73"/>
              <p:cNvSpPr>
                <a:spLocks/>
              </p:cNvSpPr>
              <p:nvPr/>
            </p:nvSpPr>
            <p:spPr bwMode="auto">
              <a:xfrm>
                <a:off x="2352" y="2483"/>
                <a:ext cx="178" cy="118"/>
              </a:xfrm>
              <a:custGeom>
                <a:avLst/>
                <a:gdLst/>
                <a:ahLst/>
                <a:cxnLst>
                  <a:cxn ang="0">
                    <a:pos x="0" y="0"/>
                  </a:cxn>
                  <a:cxn ang="0">
                    <a:pos x="37" y="0"/>
                  </a:cxn>
                  <a:cxn ang="0">
                    <a:pos x="92" y="195"/>
                  </a:cxn>
                  <a:cxn ang="0">
                    <a:pos x="156" y="0"/>
                  </a:cxn>
                  <a:cxn ang="0">
                    <a:pos x="190" y="0"/>
                  </a:cxn>
                  <a:cxn ang="0">
                    <a:pos x="255" y="197"/>
                  </a:cxn>
                  <a:cxn ang="0">
                    <a:pos x="314" y="0"/>
                  </a:cxn>
                  <a:cxn ang="0">
                    <a:pos x="350" y="0"/>
                  </a:cxn>
                  <a:cxn ang="0">
                    <a:pos x="276" y="233"/>
                  </a:cxn>
                  <a:cxn ang="0">
                    <a:pos x="236" y="233"/>
                  </a:cxn>
                  <a:cxn ang="0">
                    <a:pos x="172" y="39"/>
                  </a:cxn>
                  <a:cxn ang="0">
                    <a:pos x="110" y="233"/>
                  </a:cxn>
                  <a:cxn ang="0">
                    <a:pos x="73" y="233"/>
                  </a:cxn>
                  <a:cxn ang="0">
                    <a:pos x="0" y="0"/>
                  </a:cxn>
                </a:cxnLst>
                <a:rect l="0" t="0" r="r" b="b"/>
                <a:pathLst>
                  <a:path w="350" h="233">
                    <a:moveTo>
                      <a:pt x="0" y="0"/>
                    </a:moveTo>
                    <a:lnTo>
                      <a:pt x="37" y="0"/>
                    </a:lnTo>
                    <a:lnTo>
                      <a:pt x="92" y="195"/>
                    </a:lnTo>
                    <a:lnTo>
                      <a:pt x="156" y="0"/>
                    </a:lnTo>
                    <a:lnTo>
                      <a:pt x="190" y="0"/>
                    </a:lnTo>
                    <a:lnTo>
                      <a:pt x="255" y="197"/>
                    </a:lnTo>
                    <a:lnTo>
                      <a:pt x="314" y="0"/>
                    </a:lnTo>
                    <a:lnTo>
                      <a:pt x="350" y="0"/>
                    </a:lnTo>
                    <a:lnTo>
                      <a:pt x="276" y="233"/>
                    </a:lnTo>
                    <a:lnTo>
                      <a:pt x="236" y="233"/>
                    </a:lnTo>
                    <a:lnTo>
                      <a:pt x="172" y="39"/>
                    </a:lnTo>
                    <a:lnTo>
                      <a:pt x="110" y="233"/>
                    </a:lnTo>
                    <a:lnTo>
                      <a:pt x="73" y="233"/>
                    </a:lnTo>
                    <a:lnTo>
                      <a:pt x="0" y="0"/>
                    </a:lnTo>
                    <a:close/>
                  </a:path>
                </a:pathLst>
              </a:custGeom>
              <a:grpFill/>
              <a:ln w="0">
                <a:noFill/>
                <a:prstDash val="solid"/>
                <a:round/>
                <a:headEnd/>
                <a:tailEnd/>
              </a:ln>
            </p:spPr>
            <p:txBody>
              <a:bodyPr/>
              <a:lstStyle/>
              <a:p>
                <a:pPr>
                  <a:defRPr/>
                </a:pPr>
                <a:endParaRPr lang="en-US">
                  <a:latin typeface="Arial" charset="0"/>
                </a:endParaRPr>
              </a:p>
            </p:txBody>
          </p:sp>
          <p:sp>
            <p:nvSpPr>
              <p:cNvPr id="99" name="Freeform 74"/>
              <p:cNvSpPr>
                <a:spLocks noEditPoints="1"/>
              </p:cNvSpPr>
              <p:nvPr/>
            </p:nvSpPr>
            <p:spPr bwMode="auto">
              <a:xfrm>
                <a:off x="2530" y="2480"/>
                <a:ext cx="111" cy="121"/>
              </a:xfrm>
              <a:custGeom>
                <a:avLst/>
                <a:gdLst/>
                <a:ahLst/>
                <a:cxnLst>
                  <a:cxn ang="0">
                    <a:pos x="89" y="30"/>
                  </a:cxn>
                  <a:cxn ang="0">
                    <a:pos x="58" y="45"/>
                  </a:cxn>
                  <a:cxn ang="0">
                    <a:pos x="42" y="72"/>
                  </a:cxn>
                  <a:cxn ang="0">
                    <a:pos x="35" y="106"/>
                  </a:cxn>
                  <a:cxn ang="0">
                    <a:pos x="184" y="87"/>
                  </a:cxn>
                  <a:cxn ang="0">
                    <a:pos x="173" y="56"/>
                  </a:cxn>
                  <a:cxn ang="0">
                    <a:pos x="150" y="35"/>
                  </a:cxn>
                  <a:cxn ang="0">
                    <a:pos x="112" y="27"/>
                  </a:cxn>
                  <a:cxn ang="0">
                    <a:pos x="142" y="3"/>
                  </a:cxn>
                  <a:cxn ang="0">
                    <a:pos x="183" y="19"/>
                  </a:cxn>
                  <a:cxn ang="0">
                    <a:pos x="207" y="47"/>
                  </a:cxn>
                  <a:cxn ang="0">
                    <a:pos x="220" y="87"/>
                  </a:cxn>
                  <a:cxn ang="0">
                    <a:pos x="221" y="133"/>
                  </a:cxn>
                  <a:cxn ang="0">
                    <a:pos x="38" y="152"/>
                  </a:cxn>
                  <a:cxn ang="0">
                    <a:pos x="50" y="183"/>
                  </a:cxn>
                  <a:cxn ang="0">
                    <a:pos x="74" y="204"/>
                  </a:cxn>
                  <a:cxn ang="0">
                    <a:pos x="115" y="212"/>
                  </a:cxn>
                  <a:cxn ang="0">
                    <a:pos x="154" y="205"/>
                  </a:cxn>
                  <a:cxn ang="0">
                    <a:pos x="176" y="186"/>
                  </a:cxn>
                  <a:cxn ang="0">
                    <a:pos x="186" y="163"/>
                  </a:cxn>
                  <a:cxn ang="0">
                    <a:pos x="218" y="179"/>
                  </a:cxn>
                  <a:cxn ang="0">
                    <a:pos x="201" y="209"/>
                  </a:cxn>
                  <a:cxn ang="0">
                    <a:pos x="168" y="229"/>
                  </a:cxn>
                  <a:cxn ang="0">
                    <a:pos x="116" y="238"/>
                  </a:cxn>
                  <a:cxn ang="0">
                    <a:pos x="63" y="229"/>
                  </a:cxn>
                  <a:cxn ang="0">
                    <a:pos x="28" y="208"/>
                  </a:cxn>
                  <a:cxn ang="0">
                    <a:pos x="9" y="176"/>
                  </a:cxn>
                  <a:cxn ang="0">
                    <a:pos x="1" y="138"/>
                  </a:cxn>
                  <a:cxn ang="0">
                    <a:pos x="1" y="98"/>
                  </a:cxn>
                  <a:cxn ang="0">
                    <a:pos x="9" y="60"/>
                  </a:cxn>
                  <a:cxn ang="0">
                    <a:pos x="28" y="28"/>
                  </a:cxn>
                  <a:cxn ang="0">
                    <a:pos x="62" y="8"/>
                  </a:cxn>
                  <a:cxn ang="0">
                    <a:pos x="115" y="0"/>
                  </a:cxn>
                </a:cxnLst>
                <a:rect l="0" t="0" r="r" b="b"/>
                <a:pathLst>
                  <a:path w="221" h="238">
                    <a:moveTo>
                      <a:pt x="112" y="27"/>
                    </a:moveTo>
                    <a:lnTo>
                      <a:pt x="89" y="30"/>
                    </a:lnTo>
                    <a:lnTo>
                      <a:pt x="72" y="35"/>
                    </a:lnTo>
                    <a:lnTo>
                      <a:pt x="58" y="45"/>
                    </a:lnTo>
                    <a:lnTo>
                      <a:pt x="49" y="57"/>
                    </a:lnTo>
                    <a:lnTo>
                      <a:pt x="42" y="72"/>
                    </a:lnTo>
                    <a:lnTo>
                      <a:pt x="38" y="88"/>
                    </a:lnTo>
                    <a:lnTo>
                      <a:pt x="35" y="106"/>
                    </a:lnTo>
                    <a:lnTo>
                      <a:pt x="186" y="106"/>
                    </a:lnTo>
                    <a:lnTo>
                      <a:pt x="184" y="87"/>
                    </a:lnTo>
                    <a:lnTo>
                      <a:pt x="180" y="70"/>
                    </a:lnTo>
                    <a:lnTo>
                      <a:pt x="173" y="56"/>
                    </a:lnTo>
                    <a:lnTo>
                      <a:pt x="164" y="43"/>
                    </a:lnTo>
                    <a:lnTo>
                      <a:pt x="150" y="35"/>
                    </a:lnTo>
                    <a:lnTo>
                      <a:pt x="134" y="28"/>
                    </a:lnTo>
                    <a:lnTo>
                      <a:pt x="112" y="27"/>
                    </a:lnTo>
                    <a:close/>
                    <a:moveTo>
                      <a:pt x="115" y="0"/>
                    </a:moveTo>
                    <a:lnTo>
                      <a:pt x="142" y="3"/>
                    </a:lnTo>
                    <a:lnTo>
                      <a:pt x="164" y="8"/>
                    </a:lnTo>
                    <a:lnTo>
                      <a:pt x="183" y="19"/>
                    </a:lnTo>
                    <a:lnTo>
                      <a:pt x="197" y="31"/>
                    </a:lnTo>
                    <a:lnTo>
                      <a:pt x="207" y="47"/>
                    </a:lnTo>
                    <a:lnTo>
                      <a:pt x="216" y="66"/>
                    </a:lnTo>
                    <a:lnTo>
                      <a:pt x="220" y="87"/>
                    </a:lnTo>
                    <a:lnTo>
                      <a:pt x="221" y="110"/>
                    </a:lnTo>
                    <a:lnTo>
                      <a:pt x="221" y="133"/>
                    </a:lnTo>
                    <a:lnTo>
                      <a:pt x="35" y="133"/>
                    </a:lnTo>
                    <a:lnTo>
                      <a:pt x="38" y="152"/>
                    </a:lnTo>
                    <a:lnTo>
                      <a:pt x="42" y="168"/>
                    </a:lnTo>
                    <a:lnTo>
                      <a:pt x="50" y="183"/>
                    </a:lnTo>
                    <a:lnTo>
                      <a:pt x="61" y="195"/>
                    </a:lnTo>
                    <a:lnTo>
                      <a:pt x="74" y="204"/>
                    </a:lnTo>
                    <a:lnTo>
                      <a:pt x="93" y="210"/>
                    </a:lnTo>
                    <a:lnTo>
                      <a:pt x="115" y="212"/>
                    </a:lnTo>
                    <a:lnTo>
                      <a:pt x="137" y="210"/>
                    </a:lnTo>
                    <a:lnTo>
                      <a:pt x="154" y="205"/>
                    </a:lnTo>
                    <a:lnTo>
                      <a:pt x="167" y="197"/>
                    </a:lnTo>
                    <a:lnTo>
                      <a:pt x="176" y="186"/>
                    </a:lnTo>
                    <a:lnTo>
                      <a:pt x="183" y="175"/>
                    </a:lnTo>
                    <a:lnTo>
                      <a:pt x="186" y="163"/>
                    </a:lnTo>
                    <a:lnTo>
                      <a:pt x="221" y="163"/>
                    </a:lnTo>
                    <a:lnTo>
                      <a:pt x="218" y="179"/>
                    </a:lnTo>
                    <a:lnTo>
                      <a:pt x="212" y="195"/>
                    </a:lnTo>
                    <a:lnTo>
                      <a:pt x="201" y="209"/>
                    </a:lnTo>
                    <a:lnTo>
                      <a:pt x="187" y="220"/>
                    </a:lnTo>
                    <a:lnTo>
                      <a:pt x="168" y="229"/>
                    </a:lnTo>
                    <a:lnTo>
                      <a:pt x="145" y="235"/>
                    </a:lnTo>
                    <a:lnTo>
                      <a:pt x="116" y="238"/>
                    </a:lnTo>
                    <a:lnTo>
                      <a:pt x="88" y="235"/>
                    </a:lnTo>
                    <a:lnTo>
                      <a:pt x="63" y="229"/>
                    </a:lnTo>
                    <a:lnTo>
                      <a:pt x="44" y="220"/>
                    </a:lnTo>
                    <a:lnTo>
                      <a:pt x="28" y="208"/>
                    </a:lnTo>
                    <a:lnTo>
                      <a:pt x="17" y="194"/>
                    </a:lnTo>
                    <a:lnTo>
                      <a:pt x="9" y="176"/>
                    </a:lnTo>
                    <a:lnTo>
                      <a:pt x="4" y="159"/>
                    </a:lnTo>
                    <a:lnTo>
                      <a:pt x="1" y="138"/>
                    </a:lnTo>
                    <a:lnTo>
                      <a:pt x="0" y="118"/>
                    </a:lnTo>
                    <a:lnTo>
                      <a:pt x="1" y="98"/>
                    </a:lnTo>
                    <a:lnTo>
                      <a:pt x="4" y="79"/>
                    </a:lnTo>
                    <a:lnTo>
                      <a:pt x="9" y="60"/>
                    </a:lnTo>
                    <a:lnTo>
                      <a:pt x="17" y="43"/>
                    </a:lnTo>
                    <a:lnTo>
                      <a:pt x="28" y="28"/>
                    </a:lnTo>
                    <a:lnTo>
                      <a:pt x="43" y="17"/>
                    </a:lnTo>
                    <a:lnTo>
                      <a:pt x="62" y="8"/>
                    </a:lnTo>
                    <a:lnTo>
                      <a:pt x="87" y="3"/>
                    </a:lnTo>
                    <a:lnTo>
                      <a:pt x="115" y="0"/>
                    </a:lnTo>
                    <a:close/>
                  </a:path>
                </a:pathLst>
              </a:custGeom>
              <a:grpFill/>
              <a:ln w="0">
                <a:noFill/>
                <a:prstDash val="solid"/>
                <a:round/>
                <a:headEnd/>
                <a:tailEnd/>
              </a:ln>
            </p:spPr>
            <p:txBody>
              <a:bodyPr/>
              <a:lstStyle/>
              <a:p>
                <a:pPr>
                  <a:defRPr/>
                </a:pPr>
                <a:endParaRPr lang="en-US">
                  <a:latin typeface="Arial" charset="0"/>
                </a:endParaRPr>
              </a:p>
            </p:txBody>
          </p:sp>
          <p:sp>
            <p:nvSpPr>
              <p:cNvPr id="100" name="Freeform 75"/>
              <p:cNvSpPr>
                <a:spLocks/>
              </p:cNvSpPr>
              <p:nvPr/>
            </p:nvSpPr>
            <p:spPr bwMode="auto">
              <a:xfrm>
                <a:off x="2658" y="2480"/>
                <a:ext cx="105" cy="121"/>
              </a:xfrm>
              <a:custGeom>
                <a:avLst/>
                <a:gdLst/>
                <a:ahLst/>
                <a:cxnLst>
                  <a:cxn ang="0">
                    <a:pos x="133" y="3"/>
                  </a:cxn>
                  <a:cxn ang="0">
                    <a:pos x="174" y="17"/>
                  </a:cxn>
                  <a:cxn ang="0">
                    <a:pos x="197" y="47"/>
                  </a:cxn>
                  <a:cxn ang="0">
                    <a:pos x="204" y="87"/>
                  </a:cxn>
                  <a:cxn ang="0">
                    <a:pos x="170" y="69"/>
                  </a:cxn>
                  <a:cxn ang="0">
                    <a:pos x="156" y="43"/>
                  </a:cxn>
                  <a:cxn ang="0">
                    <a:pos x="127" y="28"/>
                  </a:cxn>
                  <a:cxn ang="0">
                    <a:pos x="82" y="28"/>
                  </a:cxn>
                  <a:cxn ang="0">
                    <a:pos x="53" y="39"/>
                  </a:cxn>
                  <a:cxn ang="0">
                    <a:pos x="41" y="56"/>
                  </a:cxn>
                  <a:cxn ang="0">
                    <a:pos x="42" y="77"/>
                  </a:cxn>
                  <a:cxn ang="0">
                    <a:pos x="63" y="92"/>
                  </a:cxn>
                  <a:cxn ang="0">
                    <a:pos x="97" y="102"/>
                  </a:cxn>
                  <a:cxn ang="0">
                    <a:pos x="136" y="110"/>
                  </a:cxn>
                  <a:cxn ang="0">
                    <a:pos x="173" y="122"/>
                  </a:cxn>
                  <a:cxn ang="0">
                    <a:pos x="200" y="141"/>
                  </a:cxn>
                  <a:cxn ang="0">
                    <a:pos x="211" y="172"/>
                  </a:cxn>
                  <a:cxn ang="0">
                    <a:pos x="204" y="200"/>
                  </a:cxn>
                  <a:cxn ang="0">
                    <a:pos x="180" y="223"/>
                  </a:cxn>
                  <a:cxn ang="0">
                    <a:pos x="139" y="238"/>
                  </a:cxn>
                  <a:cxn ang="0">
                    <a:pos x="80" y="238"/>
                  </a:cxn>
                  <a:cxn ang="0">
                    <a:pos x="36" y="223"/>
                  </a:cxn>
                  <a:cxn ang="0">
                    <a:pos x="8" y="193"/>
                  </a:cxn>
                  <a:cxn ang="0">
                    <a:pos x="0" y="149"/>
                  </a:cxn>
                  <a:cxn ang="0">
                    <a:pos x="36" y="167"/>
                  </a:cxn>
                  <a:cxn ang="0">
                    <a:pos x="52" y="194"/>
                  </a:cxn>
                  <a:cxn ang="0">
                    <a:pos x="86" y="209"/>
                  </a:cxn>
                  <a:cxn ang="0">
                    <a:pos x="132" y="209"/>
                  </a:cxn>
                  <a:cxn ang="0">
                    <a:pos x="162" y="198"/>
                  </a:cxn>
                  <a:cxn ang="0">
                    <a:pos x="175" y="183"/>
                  </a:cxn>
                  <a:cxn ang="0">
                    <a:pos x="174" y="161"/>
                  </a:cxn>
                  <a:cxn ang="0">
                    <a:pos x="155" y="145"/>
                  </a:cxn>
                  <a:cxn ang="0">
                    <a:pos x="122" y="136"/>
                  </a:cxn>
                  <a:cxn ang="0">
                    <a:pos x="83" y="128"/>
                  </a:cxn>
                  <a:cxn ang="0">
                    <a:pos x="30" y="109"/>
                  </a:cxn>
                  <a:cxn ang="0">
                    <a:pos x="8" y="85"/>
                  </a:cxn>
                  <a:cxn ang="0">
                    <a:pos x="7" y="51"/>
                  </a:cxn>
                  <a:cxn ang="0">
                    <a:pos x="22" y="24"/>
                  </a:cxn>
                  <a:cxn ang="0">
                    <a:pos x="55" y="7"/>
                  </a:cxn>
                  <a:cxn ang="0">
                    <a:pos x="105" y="0"/>
                  </a:cxn>
                </a:cxnLst>
                <a:rect l="0" t="0" r="r" b="b"/>
                <a:pathLst>
                  <a:path w="211" h="239">
                    <a:moveTo>
                      <a:pt x="105" y="0"/>
                    </a:moveTo>
                    <a:lnTo>
                      <a:pt x="133" y="3"/>
                    </a:lnTo>
                    <a:lnTo>
                      <a:pt x="156" y="8"/>
                    </a:lnTo>
                    <a:lnTo>
                      <a:pt x="174" y="17"/>
                    </a:lnTo>
                    <a:lnTo>
                      <a:pt x="188" y="31"/>
                    </a:lnTo>
                    <a:lnTo>
                      <a:pt x="197" y="47"/>
                    </a:lnTo>
                    <a:lnTo>
                      <a:pt x="203" y="65"/>
                    </a:lnTo>
                    <a:lnTo>
                      <a:pt x="204" y="87"/>
                    </a:lnTo>
                    <a:lnTo>
                      <a:pt x="173" y="87"/>
                    </a:lnTo>
                    <a:lnTo>
                      <a:pt x="170" y="69"/>
                    </a:lnTo>
                    <a:lnTo>
                      <a:pt x="166" y="56"/>
                    </a:lnTo>
                    <a:lnTo>
                      <a:pt x="156" y="43"/>
                    </a:lnTo>
                    <a:lnTo>
                      <a:pt x="143" y="34"/>
                    </a:lnTo>
                    <a:lnTo>
                      <a:pt x="127" y="28"/>
                    </a:lnTo>
                    <a:lnTo>
                      <a:pt x="103" y="27"/>
                    </a:lnTo>
                    <a:lnTo>
                      <a:pt x="82" y="28"/>
                    </a:lnTo>
                    <a:lnTo>
                      <a:pt x="65" y="32"/>
                    </a:lnTo>
                    <a:lnTo>
                      <a:pt x="53" y="39"/>
                    </a:lnTo>
                    <a:lnTo>
                      <a:pt x="45" y="46"/>
                    </a:lnTo>
                    <a:lnTo>
                      <a:pt x="41" y="56"/>
                    </a:lnTo>
                    <a:lnTo>
                      <a:pt x="40" y="66"/>
                    </a:lnTo>
                    <a:lnTo>
                      <a:pt x="42" y="77"/>
                    </a:lnTo>
                    <a:lnTo>
                      <a:pt x="51" y="85"/>
                    </a:lnTo>
                    <a:lnTo>
                      <a:pt x="63" y="92"/>
                    </a:lnTo>
                    <a:lnTo>
                      <a:pt x="79" y="98"/>
                    </a:lnTo>
                    <a:lnTo>
                      <a:pt x="97" y="102"/>
                    </a:lnTo>
                    <a:lnTo>
                      <a:pt x="116" y="106"/>
                    </a:lnTo>
                    <a:lnTo>
                      <a:pt x="136" y="110"/>
                    </a:lnTo>
                    <a:lnTo>
                      <a:pt x="155" y="115"/>
                    </a:lnTo>
                    <a:lnTo>
                      <a:pt x="173" y="122"/>
                    </a:lnTo>
                    <a:lnTo>
                      <a:pt x="188" y="130"/>
                    </a:lnTo>
                    <a:lnTo>
                      <a:pt x="200" y="141"/>
                    </a:lnTo>
                    <a:lnTo>
                      <a:pt x="208" y="155"/>
                    </a:lnTo>
                    <a:lnTo>
                      <a:pt x="211" y="172"/>
                    </a:lnTo>
                    <a:lnTo>
                      <a:pt x="209" y="186"/>
                    </a:lnTo>
                    <a:lnTo>
                      <a:pt x="204" y="200"/>
                    </a:lnTo>
                    <a:lnTo>
                      <a:pt x="194" y="212"/>
                    </a:lnTo>
                    <a:lnTo>
                      <a:pt x="180" y="223"/>
                    </a:lnTo>
                    <a:lnTo>
                      <a:pt x="162" y="231"/>
                    </a:lnTo>
                    <a:lnTo>
                      <a:pt x="139" y="238"/>
                    </a:lnTo>
                    <a:lnTo>
                      <a:pt x="110" y="239"/>
                    </a:lnTo>
                    <a:lnTo>
                      <a:pt x="80" y="238"/>
                    </a:lnTo>
                    <a:lnTo>
                      <a:pt x="55" y="231"/>
                    </a:lnTo>
                    <a:lnTo>
                      <a:pt x="36" y="223"/>
                    </a:lnTo>
                    <a:lnTo>
                      <a:pt x="19" y="209"/>
                    </a:lnTo>
                    <a:lnTo>
                      <a:pt x="8" y="193"/>
                    </a:lnTo>
                    <a:lnTo>
                      <a:pt x="3" y="172"/>
                    </a:lnTo>
                    <a:lnTo>
                      <a:pt x="0" y="149"/>
                    </a:lnTo>
                    <a:lnTo>
                      <a:pt x="34" y="149"/>
                    </a:lnTo>
                    <a:lnTo>
                      <a:pt x="36" y="167"/>
                    </a:lnTo>
                    <a:lnTo>
                      <a:pt x="42" y="183"/>
                    </a:lnTo>
                    <a:lnTo>
                      <a:pt x="52" y="194"/>
                    </a:lnTo>
                    <a:lnTo>
                      <a:pt x="67" y="204"/>
                    </a:lnTo>
                    <a:lnTo>
                      <a:pt x="86" y="209"/>
                    </a:lnTo>
                    <a:lnTo>
                      <a:pt x="110" y="210"/>
                    </a:lnTo>
                    <a:lnTo>
                      <a:pt x="132" y="209"/>
                    </a:lnTo>
                    <a:lnTo>
                      <a:pt x="150" y="205"/>
                    </a:lnTo>
                    <a:lnTo>
                      <a:pt x="162" y="198"/>
                    </a:lnTo>
                    <a:lnTo>
                      <a:pt x="170" y="191"/>
                    </a:lnTo>
                    <a:lnTo>
                      <a:pt x="175" y="183"/>
                    </a:lnTo>
                    <a:lnTo>
                      <a:pt x="177" y="174"/>
                    </a:lnTo>
                    <a:lnTo>
                      <a:pt x="174" y="161"/>
                    </a:lnTo>
                    <a:lnTo>
                      <a:pt x="167" y="152"/>
                    </a:lnTo>
                    <a:lnTo>
                      <a:pt x="155" y="145"/>
                    </a:lnTo>
                    <a:lnTo>
                      <a:pt x="140" y="140"/>
                    </a:lnTo>
                    <a:lnTo>
                      <a:pt x="122" y="136"/>
                    </a:lnTo>
                    <a:lnTo>
                      <a:pt x="102" y="132"/>
                    </a:lnTo>
                    <a:lnTo>
                      <a:pt x="83" y="128"/>
                    </a:lnTo>
                    <a:lnTo>
                      <a:pt x="45" y="117"/>
                    </a:lnTo>
                    <a:lnTo>
                      <a:pt x="30" y="109"/>
                    </a:lnTo>
                    <a:lnTo>
                      <a:pt x="17" y="98"/>
                    </a:lnTo>
                    <a:lnTo>
                      <a:pt x="8" y="85"/>
                    </a:lnTo>
                    <a:lnTo>
                      <a:pt x="6" y="68"/>
                    </a:lnTo>
                    <a:lnTo>
                      <a:pt x="7" y="51"/>
                    </a:lnTo>
                    <a:lnTo>
                      <a:pt x="12" y="37"/>
                    </a:lnTo>
                    <a:lnTo>
                      <a:pt x="22" y="24"/>
                    </a:lnTo>
                    <a:lnTo>
                      <a:pt x="36" y="15"/>
                    </a:lnTo>
                    <a:lnTo>
                      <a:pt x="55" y="7"/>
                    </a:lnTo>
                    <a:lnTo>
                      <a:pt x="78" y="1"/>
                    </a:lnTo>
                    <a:lnTo>
                      <a:pt x="105" y="0"/>
                    </a:lnTo>
                    <a:close/>
                  </a:path>
                </a:pathLst>
              </a:custGeom>
              <a:grpFill/>
              <a:ln w="0">
                <a:noFill/>
                <a:prstDash val="solid"/>
                <a:round/>
                <a:headEnd/>
                <a:tailEnd/>
              </a:ln>
            </p:spPr>
            <p:txBody>
              <a:bodyPr/>
              <a:lstStyle/>
              <a:p>
                <a:pPr>
                  <a:defRPr/>
                </a:pPr>
                <a:endParaRPr lang="en-US">
                  <a:latin typeface="Arial" charset="0"/>
                </a:endParaRPr>
              </a:p>
            </p:txBody>
          </p:sp>
          <p:sp>
            <p:nvSpPr>
              <p:cNvPr id="101" name="Freeform 76"/>
              <p:cNvSpPr>
                <a:spLocks/>
              </p:cNvSpPr>
              <p:nvPr/>
            </p:nvSpPr>
            <p:spPr bwMode="auto">
              <a:xfrm>
                <a:off x="2769" y="2454"/>
                <a:ext cx="70" cy="146"/>
              </a:xfrm>
              <a:custGeom>
                <a:avLst/>
                <a:gdLst/>
                <a:ahLst/>
                <a:cxnLst>
                  <a:cxn ang="0">
                    <a:pos x="33" y="0"/>
                  </a:cxn>
                  <a:cxn ang="0">
                    <a:pos x="67" y="0"/>
                  </a:cxn>
                  <a:cxn ang="0">
                    <a:pos x="67" y="57"/>
                  </a:cxn>
                  <a:cxn ang="0">
                    <a:pos x="138" y="57"/>
                  </a:cxn>
                  <a:cxn ang="0">
                    <a:pos x="138" y="85"/>
                  </a:cxn>
                  <a:cxn ang="0">
                    <a:pos x="67" y="85"/>
                  </a:cxn>
                  <a:cxn ang="0">
                    <a:pos x="67" y="222"/>
                  </a:cxn>
                  <a:cxn ang="0">
                    <a:pos x="68" y="236"/>
                  </a:cxn>
                  <a:cxn ang="0">
                    <a:pos x="72" y="247"/>
                  </a:cxn>
                  <a:cxn ang="0">
                    <a:pos x="81" y="255"/>
                  </a:cxn>
                  <a:cxn ang="0">
                    <a:pos x="95" y="260"/>
                  </a:cxn>
                  <a:cxn ang="0">
                    <a:pos x="113" y="263"/>
                  </a:cxn>
                  <a:cxn ang="0">
                    <a:pos x="138" y="263"/>
                  </a:cxn>
                  <a:cxn ang="0">
                    <a:pos x="138" y="290"/>
                  </a:cxn>
                  <a:cxn ang="0">
                    <a:pos x="109" y="292"/>
                  </a:cxn>
                  <a:cxn ang="0">
                    <a:pos x="84" y="289"/>
                  </a:cxn>
                  <a:cxn ang="0">
                    <a:pos x="65" y="283"/>
                  </a:cxn>
                  <a:cxn ang="0">
                    <a:pos x="50" y="274"/>
                  </a:cxn>
                  <a:cxn ang="0">
                    <a:pos x="41" y="260"/>
                  </a:cxn>
                  <a:cxn ang="0">
                    <a:pos x="34" y="244"/>
                  </a:cxn>
                  <a:cxn ang="0">
                    <a:pos x="33" y="222"/>
                  </a:cxn>
                  <a:cxn ang="0">
                    <a:pos x="33" y="85"/>
                  </a:cxn>
                  <a:cxn ang="0">
                    <a:pos x="1" y="85"/>
                  </a:cxn>
                  <a:cxn ang="0">
                    <a:pos x="0" y="63"/>
                  </a:cxn>
                  <a:cxn ang="0">
                    <a:pos x="33" y="57"/>
                  </a:cxn>
                  <a:cxn ang="0">
                    <a:pos x="33" y="0"/>
                  </a:cxn>
                </a:cxnLst>
                <a:rect l="0" t="0" r="r" b="b"/>
                <a:pathLst>
                  <a:path w="138" h="292">
                    <a:moveTo>
                      <a:pt x="33" y="0"/>
                    </a:moveTo>
                    <a:lnTo>
                      <a:pt x="67" y="0"/>
                    </a:lnTo>
                    <a:lnTo>
                      <a:pt x="67" y="57"/>
                    </a:lnTo>
                    <a:lnTo>
                      <a:pt x="138" y="57"/>
                    </a:lnTo>
                    <a:lnTo>
                      <a:pt x="138" y="85"/>
                    </a:lnTo>
                    <a:lnTo>
                      <a:pt x="67" y="85"/>
                    </a:lnTo>
                    <a:lnTo>
                      <a:pt x="67" y="222"/>
                    </a:lnTo>
                    <a:lnTo>
                      <a:pt x="68" y="236"/>
                    </a:lnTo>
                    <a:lnTo>
                      <a:pt x="72" y="247"/>
                    </a:lnTo>
                    <a:lnTo>
                      <a:pt x="81" y="255"/>
                    </a:lnTo>
                    <a:lnTo>
                      <a:pt x="95" y="260"/>
                    </a:lnTo>
                    <a:lnTo>
                      <a:pt x="113" y="263"/>
                    </a:lnTo>
                    <a:lnTo>
                      <a:pt x="138" y="263"/>
                    </a:lnTo>
                    <a:lnTo>
                      <a:pt x="138" y="290"/>
                    </a:lnTo>
                    <a:lnTo>
                      <a:pt x="109" y="292"/>
                    </a:lnTo>
                    <a:lnTo>
                      <a:pt x="84" y="289"/>
                    </a:lnTo>
                    <a:lnTo>
                      <a:pt x="65" y="283"/>
                    </a:lnTo>
                    <a:lnTo>
                      <a:pt x="50" y="274"/>
                    </a:lnTo>
                    <a:lnTo>
                      <a:pt x="41" y="260"/>
                    </a:lnTo>
                    <a:lnTo>
                      <a:pt x="34" y="244"/>
                    </a:lnTo>
                    <a:lnTo>
                      <a:pt x="33" y="222"/>
                    </a:lnTo>
                    <a:lnTo>
                      <a:pt x="33" y="85"/>
                    </a:lnTo>
                    <a:lnTo>
                      <a:pt x="1" y="85"/>
                    </a:lnTo>
                    <a:lnTo>
                      <a:pt x="0" y="63"/>
                    </a:lnTo>
                    <a:lnTo>
                      <a:pt x="33" y="57"/>
                    </a:lnTo>
                    <a:lnTo>
                      <a:pt x="33" y="0"/>
                    </a:lnTo>
                    <a:close/>
                  </a:path>
                </a:pathLst>
              </a:custGeom>
              <a:grpFill/>
              <a:ln w="0">
                <a:noFill/>
                <a:prstDash val="solid"/>
                <a:round/>
                <a:headEnd/>
                <a:tailEnd/>
              </a:ln>
            </p:spPr>
            <p:txBody>
              <a:bodyPr/>
              <a:lstStyle/>
              <a:p>
                <a:pPr>
                  <a:defRPr/>
                </a:pPr>
                <a:endParaRPr lang="en-US">
                  <a:latin typeface="Arial" charset="0"/>
                </a:endParaRPr>
              </a:p>
            </p:txBody>
          </p:sp>
          <p:sp>
            <p:nvSpPr>
              <p:cNvPr id="102" name="Freeform 77"/>
              <p:cNvSpPr>
                <a:spLocks noEditPoints="1"/>
              </p:cNvSpPr>
              <p:nvPr/>
            </p:nvSpPr>
            <p:spPr bwMode="auto">
              <a:xfrm>
                <a:off x="2849" y="2480"/>
                <a:ext cx="108" cy="121"/>
              </a:xfrm>
              <a:custGeom>
                <a:avLst/>
                <a:gdLst/>
                <a:ahLst/>
                <a:cxnLst>
                  <a:cxn ang="0">
                    <a:pos x="91" y="30"/>
                  </a:cxn>
                  <a:cxn ang="0">
                    <a:pos x="59" y="45"/>
                  </a:cxn>
                  <a:cxn ang="0">
                    <a:pos x="43" y="72"/>
                  </a:cxn>
                  <a:cxn ang="0">
                    <a:pos x="37" y="106"/>
                  </a:cxn>
                  <a:cxn ang="0">
                    <a:pos x="185" y="87"/>
                  </a:cxn>
                  <a:cxn ang="0">
                    <a:pos x="174" y="56"/>
                  </a:cxn>
                  <a:cxn ang="0">
                    <a:pos x="153" y="35"/>
                  </a:cxn>
                  <a:cxn ang="0">
                    <a:pos x="115" y="27"/>
                  </a:cxn>
                  <a:cxn ang="0">
                    <a:pos x="144" y="3"/>
                  </a:cxn>
                  <a:cxn ang="0">
                    <a:pos x="185" y="19"/>
                  </a:cxn>
                  <a:cxn ang="0">
                    <a:pos x="210" y="47"/>
                  </a:cxn>
                  <a:cxn ang="0">
                    <a:pos x="220" y="87"/>
                  </a:cxn>
                  <a:cxn ang="0">
                    <a:pos x="222" y="133"/>
                  </a:cxn>
                  <a:cxn ang="0">
                    <a:pos x="39" y="152"/>
                  </a:cxn>
                  <a:cxn ang="0">
                    <a:pos x="51" y="183"/>
                  </a:cxn>
                  <a:cxn ang="0">
                    <a:pos x="77" y="204"/>
                  </a:cxn>
                  <a:cxn ang="0">
                    <a:pos x="116" y="212"/>
                  </a:cxn>
                  <a:cxn ang="0">
                    <a:pos x="155" y="205"/>
                  </a:cxn>
                  <a:cxn ang="0">
                    <a:pos x="177" y="186"/>
                  </a:cxn>
                  <a:cxn ang="0">
                    <a:pos x="187" y="163"/>
                  </a:cxn>
                  <a:cxn ang="0">
                    <a:pos x="219" y="179"/>
                  </a:cxn>
                  <a:cxn ang="0">
                    <a:pos x="203" y="209"/>
                  </a:cxn>
                  <a:cxn ang="0">
                    <a:pos x="170" y="229"/>
                  </a:cxn>
                  <a:cxn ang="0">
                    <a:pos x="117" y="238"/>
                  </a:cxn>
                  <a:cxn ang="0">
                    <a:pos x="64" y="229"/>
                  </a:cxn>
                  <a:cxn ang="0">
                    <a:pos x="29" y="208"/>
                  </a:cxn>
                  <a:cxn ang="0">
                    <a:pos x="10" y="176"/>
                  </a:cxn>
                  <a:cxn ang="0">
                    <a:pos x="2" y="138"/>
                  </a:cxn>
                  <a:cxn ang="0">
                    <a:pos x="2" y="98"/>
                  </a:cxn>
                  <a:cxn ang="0">
                    <a:pos x="10" y="60"/>
                  </a:cxn>
                  <a:cxn ang="0">
                    <a:pos x="30" y="28"/>
                  </a:cxn>
                  <a:cxn ang="0">
                    <a:pos x="64" y="8"/>
                  </a:cxn>
                  <a:cxn ang="0">
                    <a:pos x="117" y="0"/>
                  </a:cxn>
                </a:cxnLst>
                <a:rect l="0" t="0" r="r" b="b"/>
                <a:pathLst>
                  <a:path w="222" h="238">
                    <a:moveTo>
                      <a:pt x="115" y="27"/>
                    </a:moveTo>
                    <a:lnTo>
                      <a:pt x="91" y="30"/>
                    </a:lnTo>
                    <a:lnTo>
                      <a:pt x="74" y="35"/>
                    </a:lnTo>
                    <a:lnTo>
                      <a:pt x="59" y="45"/>
                    </a:lnTo>
                    <a:lnTo>
                      <a:pt x="49" y="57"/>
                    </a:lnTo>
                    <a:lnTo>
                      <a:pt x="43" y="72"/>
                    </a:lnTo>
                    <a:lnTo>
                      <a:pt x="39" y="88"/>
                    </a:lnTo>
                    <a:lnTo>
                      <a:pt x="37" y="106"/>
                    </a:lnTo>
                    <a:lnTo>
                      <a:pt x="187" y="106"/>
                    </a:lnTo>
                    <a:lnTo>
                      <a:pt x="185" y="87"/>
                    </a:lnTo>
                    <a:lnTo>
                      <a:pt x="181" y="70"/>
                    </a:lnTo>
                    <a:lnTo>
                      <a:pt x="174" y="56"/>
                    </a:lnTo>
                    <a:lnTo>
                      <a:pt x="165" y="43"/>
                    </a:lnTo>
                    <a:lnTo>
                      <a:pt x="153" y="35"/>
                    </a:lnTo>
                    <a:lnTo>
                      <a:pt x="135" y="28"/>
                    </a:lnTo>
                    <a:lnTo>
                      <a:pt x="115" y="27"/>
                    </a:lnTo>
                    <a:close/>
                    <a:moveTo>
                      <a:pt x="117" y="0"/>
                    </a:moveTo>
                    <a:lnTo>
                      <a:pt x="144" y="3"/>
                    </a:lnTo>
                    <a:lnTo>
                      <a:pt x="166" y="8"/>
                    </a:lnTo>
                    <a:lnTo>
                      <a:pt x="185" y="19"/>
                    </a:lnTo>
                    <a:lnTo>
                      <a:pt x="199" y="31"/>
                    </a:lnTo>
                    <a:lnTo>
                      <a:pt x="210" y="47"/>
                    </a:lnTo>
                    <a:lnTo>
                      <a:pt x="216" y="66"/>
                    </a:lnTo>
                    <a:lnTo>
                      <a:pt x="220" y="87"/>
                    </a:lnTo>
                    <a:lnTo>
                      <a:pt x="222" y="110"/>
                    </a:lnTo>
                    <a:lnTo>
                      <a:pt x="222" y="133"/>
                    </a:lnTo>
                    <a:lnTo>
                      <a:pt x="37" y="133"/>
                    </a:lnTo>
                    <a:lnTo>
                      <a:pt x="39" y="152"/>
                    </a:lnTo>
                    <a:lnTo>
                      <a:pt x="44" y="168"/>
                    </a:lnTo>
                    <a:lnTo>
                      <a:pt x="51" y="183"/>
                    </a:lnTo>
                    <a:lnTo>
                      <a:pt x="62" y="195"/>
                    </a:lnTo>
                    <a:lnTo>
                      <a:pt x="77" y="204"/>
                    </a:lnTo>
                    <a:lnTo>
                      <a:pt x="94" y="210"/>
                    </a:lnTo>
                    <a:lnTo>
                      <a:pt x="116" y="212"/>
                    </a:lnTo>
                    <a:lnTo>
                      <a:pt x="138" y="210"/>
                    </a:lnTo>
                    <a:lnTo>
                      <a:pt x="155" y="205"/>
                    </a:lnTo>
                    <a:lnTo>
                      <a:pt x="168" y="197"/>
                    </a:lnTo>
                    <a:lnTo>
                      <a:pt x="177" y="186"/>
                    </a:lnTo>
                    <a:lnTo>
                      <a:pt x="184" y="175"/>
                    </a:lnTo>
                    <a:lnTo>
                      <a:pt x="187" y="163"/>
                    </a:lnTo>
                    <a:lnTo>
                      <a:pt x="222" y="163"/>
                    </a:lnTo>
                    <a:lnTo>
                      <a:pt x="219" y="179"/>
                    </a:lnTo>
                    <a:lnTo>
                      <a:pt x="212" y="195"/>
                    </a:lnTo>
                    <a:lnTo>
                      <a:pt x="203" y="209"/>
                    </a:lnTo>
                    <a:lnTo>
                      <a:pt x="188" y="220"/>
                    </a:lnTo>
                    <a:lnTo>
                      <a:pt x="170" y="229"/>
                    </a:lnTo>
                    <a:lnTo>
                      <a:pt x="146" y="235"/>
                    </a:lnTo>
                    <a:lnTo>
                      <a:pt x="117" y="238"/>
                    </a:lnTo>
                    <a:lnTo>
                      <a:pt x="89" y="235"/>
                    </a:lnTo>
                    <a:lnTo>
                      <a:pt x="64" y="229"/>
                    </a:lnTo>
                    <a:lnTo>
                      <a:pt x="45" y="220"/>
                    </a:lnTo>
                    <a:lnTo>
                      <a:pt x="29" y="208"/>
                    </a:lnTo>
                    <a:lnTo>
                      <a:pt x="18" y="194"/>
                    </a:lnTo>
                    <a:lnTo>
                      <a:pt x="10" y="176"/>
                    </a:lnTo>
                    <a:lnTo>
                      <a:pt x="5" y="159"/>
                    </a:lnTo>
                    <a:lnTo>
                      <a:pt x="2" y="138"/>
                    </a:lnTo>
                    <a:lnTo>
                      <a:pt x="0" y="118"/>
                    </a:lnTo>
                    <a:lnTo>
                      <a:pt x="2" y="98"/>
                    </a:lnTo>
                    <a:lnTo>
                      <a:pt x="5" y="79"/>
                    </a:lnTo>
                    <a:lnTo>
                      <a:pt x="10" y="60"/>
                    </a:lnTo>
                    <a:lnTo>
                      <a:pt x="18" y="43"/>
                    </a:lnTo>
                    <a:lnTo>
                      <a:pt x="30" y="28"/>
                    </a:lnTo>
                    <a:lnTo>
                      <a:pt x="45" y="17"/>
                    </a:lnTo>
                    <a:lnTo>
                      <a:pt x="64" y="8"/>
                    </a:lnTo>
                    <a:lnTo>
                      <a:pt x="89" y="3"/>
                    </a:lnTo>
                    <a:lnTo>
                      <a:pt x="117" y="0"/>
                    </a:lnTo>
                    <a:close/>
                  </a:path>
                </a:pathLst>
              </a:custGeom>
              <a:grpFill/>
              <a:ln w="0">
                <a:noFill/>
                <a:prstDash val="solid"/>
                <a:round/>
                <a:headEnd/>
                <a:tailEnd/>
              </a:ln>
            </p:spPr>
            <p:txBody>
              <a:bodyPr/>
              <a:lstStyle/>
              <a:p>
                <a:pPr>
                  <a:defRPr/>
                </a:pPr>
                <a:endParaRPr lang="en-US">
                  <a:latin typeface="Arial" charset="0"/>
                </a:endParaRPr>
              </a:p>
            </p:txBody>
          </p:sp>
          <p:sp>
            <p:nvSpPr>
              <p:cNvPr id="103" name="Freeform 78"/>
              <p:cNvSpPr>
                <a:spLocks/>
              </p:cNvSpPr>
              <p:nvPr/>
            </p:nvSpPr>
            <p:spPr bwMode="auto">
              <a:xfrm>
                <a:off x="2983" y="2480"/>
                <a:ext cx="54" cy="121"/>
              </a:xfrm>
              <a:custGeom>
                <a:avLst/>
                <a:gdLst/>
                <a:ahLst/>
                <a:cxnLst>
                  <a:cxn ang="0">
                    <a:pos x="114" y="0"/>
                  </a:cxn>
                  <a:cxn ang="0">
                    <a:pos x="114" y="30"/>
                  </a:cxn>
                  <a:cxn ang="0">
                    <a:pos x="91" y="30"/>
                  </a:cxn>
                  <a:cxn ang="0">
                    <a:pos x="73" y="34"/>
                  </a:cxn>
                  <a:cxn ang="0">
                    <a:pos x="58" y="41"/>
                  </a:cxn>
                  <a:cxn ang="0">
                    <a:pos x="49" y="49"/>
                  </a:cxn>
                  <a:cxn ang="0">
                    <a:pos x="40" y="61"/>
                  </a:cxn>
                  <a:cxn ang="0">
                    <a:pos x="36" y="75"/>
                  </a:cxn>
                  <a:cxn ang="0">
                    <a:pos x="34" y="91"/>
                  </a:cxn>
                  <a:cxn ang="0">
                    <a:pos x="34" y="236"/>
                  </a:cxn>
                  <a:cxn ang="0">
                    <a:pos x="0" y="236"/>
                  </a:cxn>
                  <a:cxn ang="0">
                    <a:pos x="0" y="3"/>
                  </a:cxn>
                  <a:cxn ang="0">
                    <a:pos x="15" y="3"/>
                  </a:cxn>
                  <a:cxn ang="0">
                    <a:pos x="25" y="43"/>
                  </a:cxn>
                  <a:cxn ang="0">
                    <a:pos x="31" y="32"/>
                  </a:cxn>
                  <a:cxn ang="0">
                    <a:pos x="39" y="22"/>
                  </a:cxn>
                  <a:cxn ang="0">
                    <a:pos x="51" y="12"/>
                  </a:cxn>
                  <a:cxn ang="0">
                    <a:pos x="68" y="5"/>
                  </a:cxn>
                  <a:cxn ang="0">
                    <a:pos x="88" y="1"/>
                  </a:cxn>
                  <a:cxn ang="0">
                    <a:pos x="114" y="0"/>
                  </a:cxn>
                </a:cxnLst>
                <a:rect l="0" t="0" r="r" b="b"/>
                <a:pathLst>
                  <a:path w="114" h="236">
                    <a:moveTo>
                      <a:pt x="114" y="0"/>
                    </a:moveTo>
                    <a:lnTo>
                      <a:pt x="114" y="30"/>
                    </a:lnTo>
                    <a:lnTo>
                      <a:pt x="91" y="30"/>
                    </a:lnTo>
                    <a:lnTo>
                      <a:pt x="73" y="34"/>
                    </a:lnTo>
                    <a:lnTo>
                      <a:pt x="58" y="41"/>
                    </a:lnTo>
                    <a:lnTo>
                      <a:pt x="49" y="49"/>
                    </a:lnTo>
                    <a:lnTo>
                      <a:pt x="40" y="61"/>
                    </a:lnTo>
                    <a:lnTo>
                      <a:pt x="36" y="75"/>
                    </a:lnTo>
                    <a:lnTo>
                      <a:pt x="34" y="91"/>
                    </a:lnTo>
                    <a:lnTo>
                      <a:pt x="34" y="236"/>
                    </a:lnTo>
                    <a:lnTo>
                      <a:pt x="0" y="236"/>
                    </a:lnTo>
                    <a:lnTo>
                      <a:pt x="0" y="3"/>
                    </a:lnTo>
                    <a:lnTo>
                      <a:pt x="15" y="3"/>
                    </a:lnTo>
                    <a:lnTo>
                      <a:pt x="25" y="43"/>
                    </a:lnTo>
                    <a:lnTo>
                      <a:pt x="31" y="32"/>
                    </a:lnTo>
                    <a:lnTo>
                      <a:pt x="39" y="22"/>
                    </a:lnTo>
                    <a:lnTo>
                      <a:pt x="51" y="12"/>
                    </a:lnTo>
                    <a:lnTo>
                      <a:pt x="68" y="5"/>
                    </a:lnTo>
                    <a:lnTo>
                      <a:pt x="88" y="1"/>
                    </a:lnTo>
                    <a:lnTo>
                      <a:pt x="114" y="0"/>
                    </a:lnTo>
                    <a:close/>
                  </a:path>
                </a:pathLst>
              </a:custGeom>
              <a:grpFill/>
              <a:ln w="0">
                <a:noFill/>
                <a:prstDash val="solid"/>
                <a:round/>
                <a:headEnd/>
                <a:tailEnd/>
              </a:ln>
            </p:spPr>
            <p:txBody>
              <a:bodyPr/>
              <a:lstStyle/>
              <a:p>
                <a:pPr>
                  <a:defRPr/>
                </a:pPr>
                <a:endParaRPr lang="en-US">
                  <a:latin typeface="Arial" charset="0"/>
                </a:endParaRPr>
              </a:p>
            </p:txBody>
          </p:sp>
          <p:sp>
            <p:nvSpPr>
              <p:cNvPr id="104" name="Freeform 79"/>
              <p:cNvSpPr>
                <a:spLocks/>
              </p:cNvSpPr>
              <p:nvPr/>
            </p:nvSpPr>
            <p:spPr bwMode="auto">
              <a:xfrm>
                <a:off x="3053" y="2480"/>
                <a:ext cx="105" cy="121"/>
              </a:xfrm>
              <a:custGeom>
                <a:avLst/>
                <a:gdLst/>
                <a:ahLst/>
                <a:cxnLst>
                  <a:cxn ang="0">
                    <a:pos x="116" y="0"/>
                  </a:cxn>
                  <a:cxn ang="0">
                    <a:pos x="143" y="1"/>
                  </a:cxn>
                  <a:cxn ang="0">
                    <a:pos x="163" y="8"/>
                  </a:cxn>
                  <a:cxn ang="0">
                    <a:pos x="180" y="17"/>
                  </a:cxn>
                  <a:cxn ang="0">
                    <a:pos x="192" y="30"/>
                  </a:cxn>
                  <a:cxn ang="0">
                    <a:pos x="200" y="46"/>
                  </a:cxn>
                  <a:cxn ang="0">
                    <a:pos x="205" y="65"/>
                  </a:cxn>
                  <a:cxn ang="0">
                    <a:pos x="208" y="85"/>
                  </a:cxn>
                  <a:cxn ang="0">
                    <a:pos x="209" y="110"/>
                  </a:cxn>
                  <a:cxn ang="0">
                    <a:pos x="209" y="236"/>
                  </a:cxn>
                  <a:cxn ang="0">
                    <a:pos x="176" y="236"/>
                  </a:cxn>
                  <a:cxn ang="0">
                    <a:pos x="176" y="107"/>
                  </a:cxn>
                  <a:cxn ang="0">
                    <a:pos x="174" y="87"/>
                  </a:cxn>
                  <a:cxn ang="0">
                    <a:pos x="173" y="70"/>
                  </a:cxn>
                  <a:cxn ang="0">
                    <a:pos x="167" y="56"/>
                  </a:cxn>
                  <a:cxn ang="0">
                    <a:pos x="159" y="43"/>
                  </a:cxn>
                  <a:cxn ang="0">
                    <a:pos x="146" y="35"/>
                  </a:cxn>
                  <a:cxn ang="0">
                    <a:pos x="129" y="30"/>
                  </a:cxn>
                  <a:cxn ang="0">
                    <a:pos x="106" y="28"/>
                  </a:cxn>
                  <a:cxn ang="0">
                    <a:pos x="83" y="30"/>
                  </a:cxn>
                  <a:cxn ang="0">
                    <a:pos x="66" y="35"/>
                  </a:cxn>
                  <a:cxn ang="0">
                    <a:pos x="53" y="43"/>
                  </a:cxn>
                  <a:cxn ang="0">
                    <a:pos x="44" y="56"/>
                  </a:cxn>
                  <a:cxn ang="0">
                    <a:pos x="38" y="69"/>
                  </a:cxn>
                  <a:cxn ang="0">
                    <a:pos x="36" y="87"/>
                  </a:cxn>
                  <a:cxn ang="0">
                    <a:pos x="34" y="107"/>
                  </a:cxn>
                  <a:cxn ang="0">
                    <a:pos x="34" y="236"/>
                  </a:cxn>
                  <a:cxn ang="0">
                    <a:pos x="0" y="236"/>
                  </a:cxn>
                  <a:cxn ang="0">
                    <a:pos x="0" y="3"/>
                  </a:cxn>
                  <a:cxn ang="0">
                    <a:pos x="15" y="3"/>
                  </a:cxn>
                  <a:cxn ang="0">
                    <a:pos x="26" y="45"/>
                  </a:cxn>
                  <a:cxn ang="0">
                    <a:pos x="32" y="32"/>
                  </a:cxn>
                  <a:cxn ang="0">
                    <a:pos x="41" y="22"/>
                  </a:cxn>
                  <a:cxn ang="0">
                    <a:pos x="53" y="13"/>
                  </a:cxn>
                  <a:cxn ang="0">
                    <a:pos x="70" y="7"/>
                  </a:cxn>
                  <a:cxn ang="0">
                    <a:pos x="90" y="1"/>
                  </a:cxn>
                  <a:cxn ang="0">
                    <a:pos x="116" y="0"/>
                  </a:cxn>
                </a:cxnLst>
                <a:rect l="0" t="0" r="r" b="b"/>
                <a:pathLst>
                  <a:path w="209" h="236">
                    <a:moveTo>
                      <a:pt x="116" y="0"/>
                    </a:moveTo>
                    <a:lnTo>
                      <a:pt x="143" y="1"/>
                    </a:lnTo>
                    <a:lnTo>
                      <a:pt x="163" y="8"/>
                    </a:lnTo>
                    <a:lnTo>
                      <a:pt x="180" y="17"/>
                    </a:lnTo>
                    <a:lnTo>
                      <a:pt x="192" y="30"/>
                    </a:lnTo>
                    <a:lnTo>
                      <a:pt x="200" y="46"/>
                    </a:lnTo>
                    <a:lnTo>
                      <a:pt x="205" y="65"/>
                    </a:lnTo>
                    <a:lnTo>
                      <a:pt x="208" y="85"/>
                    </a:lnTo>
                    <a:lnTo>
                      <a:pt x="209" y="110"/>
                    </a:lnTo>
                    <a:lnTo>
                      <a:pt x="209" y="236"/>
                    </a:lnTo>
                    <a:lnTo>
                      <a:pt x="176" y="236"/>
                    </a:lnTo>
                    <a:lnTo>
                      <a:pt x="176" y="107"/>
                    </a:lnTo>
                    <a:lnTo>
                      <a:pt x="174" y="87"/>
                    </a:lnTo>
                    <a:lnTo>
                      <a:pt x="173" y="70"/>
                    </a:lnTo>
                    <a:lnTo>
                      <a:pt x="167" y="56"/>
                    </a:lnTo>
                    <a:lnTo>
                      <a:pt x="159" y="43"/>
                    </a:lnTo>
                    <a:lnTo>
                      <a:pt x="146" y="35"/>
                    </a:lnTo>
                    <a:lnTo>
                      <a:pt x="129" y="30"/>
                    </a:lnTo>
                    <a:lnTo>
                      <a:pt x="106" y="28"/>
                    </a:lnTo>
                    <a:lnTo>
                      <a:pt x="83" y="30"/>
                    </a:lnTo>
                    <a:lnTo>
                      <a:pt x="66" y="35"/>
                    </a:lnTo>
                    <a:lnTo>
                      <a:pt x="53" y="43"/>
                    </a:lnTo>
                    <a:lnTo>
                      <a:pt x="44" y="56"/>
                    </a:lnTo>
                    <a:lnTo>
                      <a:pt x="38" y="69"/>
                    </a:lnTo>
                    <a:lnTo>
                      <a:pt x="36" y="87"/>
                    </a:lnTo>
                    <a:lnTo>
                      <a:pt x="34" y="107"/>
                    </a:lnTo>
                    <a:lnTo>
                      <a:pt x="34" y="236"/>
                    </a:lnTo>
                    <a:lnTo>
                      <a:pt x="0" y="236"/>
                    </a:lnTo>
                    <a:lnTo>
                      <a:pt x="0" y="3"/>
                    </a:lnTo>
                    <a:lnTo>
                      <a:pt x="15" y="3"/>
                    </a:lnTo>
                    <a:lnTo>
                      <a:pt x="26" y="45"/>
                    </a:lnTo>
                    <a:lnTo>
                      <a:pt x="32" y="32"/>
                    </a:lnTo>
                    <a:lnTo>
                      <a:pt x="41" y="22"/>
                    </a:lnTo>
                    <a:lnTo>
                      <a:pt x="53" y="13"/>
                    </a:lnTo>
                    <a:lnTo>
                      <a:pt x="70" y="7"/>
                    </a:lnTo>
                    <a:lnTo>
                      <a:pt x="90" y="1"/>
                    </a:lnTo>
                    <a:lnTo>
                      <a:pt x="116" y="0"/>
                    </a:lnTo>
                    <a:close/>
                  </a:path>
                </a:pathLst>
              </a:custGeom>
              <a:grpFill/>
              <a:ln w="0">
                <a:noFill/>
                <a:prstDash val="solid"/>
                <a:round/>
                <a:headEnd/>
                <a:tailEnd/>
              </a:ln>
            </p:spPr>
            <p:txBody>
              <a:bodyPr/>
              <a:lstStyle/>
              <a:p>
                <a:pPr>
                  <a:defRPr/>
                </a:pPr>
                <a:endParaRPr lang="en-US">
                  <a:latin typeface="Arial" charset="0"/>
                </a:endParaRPr>
              </a:p>
            </p:txBody>
          </p:sp>
          <p:sp>
            <p:nvSpPr>
              <p:cNvPr id="105" name="Freeform 80"/>
              <p:cNvSpPr>
                <a:spLocks/>
              </p:cNvSpPr>
              <p:nvPr/>
            </p:nvSpPr>
            <p:spPr bwMode="auto">
              <a:xfrm>
                <a:off x="3247" y="2454"/>
                <a:ext cx="99" cy="146"/>
              </a:xfrm>
              <a:custGeom>
                <a:avLst/>
                <a:gdLst/>
                <a:ahLst/>
                <a:cxnLst>
                  <a:cxn ang="0">
                    <a:pos x="0" y="0"/>
                  </a:cxn>
                  <a:cxn ang="0">
                    <a:pos x="198" y="0"/>
                  </a:cxn>
                  <a:cxn ang="0">
                    <a:pos x="198" y="29"/>
                  </a:cxn>
                  <a:cxn ang="0">
                    <a:pos x="35" y="29"/>
                  </a:cxn>
                  <a:cxn ang="0">
                    <a:pos x="35" y="127"/>
                  </a:cxn>
                  <a:cxn ang="0">
                    <a:pos x="184" y="127"/>
                  </a:cxn>
                  <a:cxn ang="0">
                    <a:pos x="184" y="156"/>
                  </a:cxn>
                  <a:cxn ang="0">
                    <a:pos x="35" y="156"/>
                  </a:cxn>
                  <a:cxn ang="0">
                    <a:pos x="35" y="260"/>
                  </a:cxn>
                  <a:cxn ang="0">
                    <a:pos x="198" y="260"/>
                  </a:cxn>
                  <a:cxn ang="0">
                    <a:pos x="198" y="290"/>
                  </a:cxn>
                  <a:cxn ang="0">
                    <a:pos x="0" y="290"/>
                  </a:cxn>
                  <a:cxn ang="0">
                    <a:pos x="0" y="0"/>
                  </a:cxn>
                </a:cxnLst>
                <a:rect l="0" t="0" r="r" b="b"/>
                <a:pathLst>
                  <a:path w="198" h="290">
                    <a:moveTo>
                      <a:pt x="0" y="0"/>
                    </a:moveTo>
                    <a:lnTo>
                      <a:pt x="198" y="0"/>
                    </a:lnTo>
                    <a:lnTo>
                      <a:pt x="198" y="29"/>
                    </a:lnTo>
                    <a:lnTo>
                      <a:pt x="35" y="29"/>
                    </a:lnTo>
                    <a:lnTo>
                      <a:pt x="35" y="127"/>
                    </a:lnTo>
                    <a:lnTo>
                      <a:pt x="184" y="127"/>
                    </a:lnTo>
                    <a:lnTo>
                      <a:pt x="184" y="156"/>
                    </a:lnTo>
                    <a:lnTo>
                      <a:pt x="35" y="156"/>
                    </a:lnTo>
                    <a:lnTo>
                      <a:pt x="35" y="260"/>
                    </a:lnTo>
                    <a:lnTo>
                      <a:pt x="198" y="260"/>
                    </a:lnTo>
                    <a:lnTo>
                      <a:pt x="198" y="290"/>
                    </a:lnTo>
                    <a:lnTo>
                      <a:pt x="0" y="290"/>
                    </a:lnTo>
                    <a:lnTo>
                      <a:pt x="0" y="0"/>
                    </a:lnTo>
                    <a:close/>
                  </a:path>
                </a:pathLst>
              </a:custGeom>
              <a:grpFill/>
              <a:ln w="0">
                <a:noFill/>
                <a:prstDash val="solid"/>
                <a:round/>
                <a:headEnd/>
                <a:tailEnd/>
              </a:ln>
            </p:spPr>
            <p:txBody>
              <a:bodyPr/>
              <a:lstStyle/>
              <a:p>
                <a:pPr>
                  <a:defRPr/>
                </a:pPr>
                <a:endParaRPr lang="en-US">
                  <a:latin typeface="Arial" charset="0"/>
                </a:endParaRPr>
              </a:p>
            </p:txBody>
          </p:sp>
          <p:sp>
            <p:nvSpPr>
              <p:cNvPr id="106" name="Freeform 81"/>
              <p:cNvSpPr>
                <a:spLocks/>
              </p:cNvSpPr>
              <p:nvPr/>
            </p:nvSpPr>
            <p:spPr bwMode="auto">
              <a:xfrm>
                <a:off x="3368" y="2480"/>
                <a:ext cx="105" cy="121"/>
              </a:xfrm>
              <a:custGeom>
                <a:avLst/>
                <a:gdLst/>
                <a:ahLst/>
                <a:cxnLst>
                  <a:cxn ang="0">
                    <a:pos x="116" y="0"/>
                  </a:cxn>
                  <a:cxn ang="0">
                    <a:pos x="143" y="1"/>
                  </a:cxn>
                  <a:cxn ang="0">
                    <a:pos x="163" y="8"/>
                  </a:cxn>
                  <a:cxn ang="0">
                    <a:pos x="180" y="17"/>
                  </a:cxn>
                  <a:cxn ang="0">
                    <a:pos x="192" y="30"/>
                  </a:cxn>
                  <a:cxn ang="0">
                    <a:pos x="200" y="46"/>
                  </a:cxn>
                  <a:cxn ang="0">
                    <a:pos x="205" y="65"/>
                  </a:cxn>
                  <a:cxn ang="0">
                    <a:pos x="208" y="85"/>
                  </a:cxn>
                  <a:cxn ang="0">
                    <a:pos x="210" y="110"/>
                  </a:cxn>
                  <a:cxn ang="0">
                    <a:pos x="210" y="236"/>
                  </a:cxn>
                  <a:cxn ang="0">
                    <a:pos x="176" y="236"/>
                  </a:cxn>
                  <a:cxn ang="0">
                    <a:pos x="176" y="107"/>
                  </a:cxn>
                  <a:cxn ang="0">
                    <a:pos x="174" y="87"/>
                  </a:cxn>
                  <a:cxn ang="0">
                    <a:pos x="173" y="70"/>
                  </a:cxn>
                  <a:cxn ang="0">
                    <a:pos x="167" y="56"/>
                  </a:cxn>
                  <a:cxn ang="0">
                    <a:pos x="159" y="43"/>
                  </a:cxn>
                  <a:cxn ang="0">
                    <a:pos x="146" y="35"/>
                  </a:cxn>
                  <a:cxn ang="0">
                    <a:pos x="129" y="30"/>
                  </a:cxn>
                  <a:cxn ang="0">
                    <a:pos x="106" y="28"/>
                  </a:cxn>
                  <a:cxn ang="0">
                    <a:pos x="83" y="30"/>
                  </a:cxn>
                  <a:cxn ang="0">
                    <a:pos x="66" y="35"/>
                  </a:cxn>
                  <a:cxn ang="0">
                    <a:pos x="53" y="43"/>
                  </a:cxn>
                  <a:cxn ang="0">
                    <a:pos x="44" y="56"/>
                  </a:cxn>
                  <a:cxn ang="0">
                    <a:pos x="38" y="69"/>
                  </a:cxn>
                  <a:cxn ang="0">
                    <a:pos x="36" y="87"/>
                  </a:cxn>
                  <a:cxn ang="0">
                    <a:pos x="34" y="107"/>
                  </a:cxn>
                  <a:cxn ang="0">
                    <a:pos x="34" y="236"/>
                  </a:cxn>
                  <a:cxn ang="0">
                    <a:pos x="0" y="236"/>
                  </a:cxn>
                  <a:cxn ang="0">
                    <a:pos x="0" y="3"/>
                  </a:cxn>
                  <a:cxn ang="0">
                    <a:pos x="15" y="3"/>
                  </a:cxn>
                  <a:cxn ang="0">
                    <a:pos x="26" y="45"/>
                  </a:cxn>
                  <a:cxn ang="0">
                    <a:pos x="32" y="32"/>
                  </a:cxn>
                  <a:cxn ang="0">
                    <a:pos x="41" y="22"/>
                  </a:cxn>
                  <a:cxn ang="0">
                    <a:pos x="53" y="13"/>
                  </a:cxn>
                  <a:cxn ang="0">
                    <a:pos x="70" y="7"/>
                  </a:cxn>
                  <a:cxn ang="0">
                    <a:pos x="90" y="1"/>
                  </a:cxn>
                  <a:cxn ang="0">
                    <a:pos x="116" y="0"/>
                  </a:cxn>
                </a:cxnLst>
                <a:rect l="0" t="0" r="r" b="b"/>
                <a:pathLst>
                  <a:path w="210" h="236">
                    <a:moveTo>
                      <a:pt x="116" y="0"/>
                    </a:moveTo>
                    <a:lnTo>
                      <a:pt x="143" y="1"/>
                    </a:lnTo>
                    <a:lnTo>
                      <a:pt x="163" y="8"/>
                    </a:lnTo>
                    <a:lnTo>
                      <a:pt x="180" y="17"/>
                    </a:lnTo>
                    <a:lnTo>
                      <a:pt x="192" y="30"/>
                    </a:lnTo>
                    <a:lnTo>
                      <a:pt x="200" y="46"/>
                    </a:lnTo>
                    <a:lnTo>
                      <a:pt x="205" y="65"/>
                    </a:lnTo>
                    <a:lnTo>
                      <a:pt x="208" y="85"/>
                    </a:lnTo>
                    <a:lnTo>
                      <a:pt x="210" y="110"/>
                    </a:lnTo>
                    <a:lnTo>
                      <a:pt x="210" y="236"/>
                    </a:lnTo>
                    <a:lnTo>
                      <a:pt x="176" y="236"/>
                    </a:lnTo>
                    <a:lnTo>
                      <a:pt x="176" y="107"/>
                    </a:lnTo>
                    <a:lnTo>
                      <a:pt x="174" y="87"/>
                    </a:lnTo>
                    <a:lnTo>
                      <a:pt x="173" y="70"/>
                    </a:lnTo>
                    <a:lnTo>
                      <a:pt x="167" y="56"/>
                    </a:lnTo>
                    <a:lnTo>
                      <a:pt x="159" y="43"/>
                    </a:lnTo>
                    <a:lnTo>
                      <a:pt x="146" y="35"/>
                    </a:lnTo>
                    <a:lnTo>
                      <a:pt x="129" y="30"/>
                    </a:lnTo>
                    <a:lnTo>
                      <a:pt x="106" y="28"/>
                    </a:lnTo>
                    <a:lnTo>
                      <a:pt x="83" y="30"/>
                    </a:lnTo>
                    <a:lnTo>
                      <a:pt x="66" y="35"/>
                    </a:lnTo>
                    <a:lnTo>
                      <a:pt x="53" y="43"/>
                    </a:lnTo>
                    <a:lnTo>
                      <a:pt x="44" y="56"/>
                    </a:lnTo>
                    <a:lnTo>
                      <a:pt x="38" y="69"/>
                    </a:lnTo>
                    <a:lnTo>
                      <a:pt x="36" y="87"/>
                    </a:lnTo>
                    <a:lnTo>
                      <a:pt x="34" y="107"/>
                    </a:lnTo>
                    <a:lnTo>
                      <a:pt x="34" y="236"/>
                    </a:lnTo>
                    <a:lnTo>
                      <a:pt x="0" y="236"/>
                    </a:lnTo>
                    <a:lnTo>
                      <a:pt x="0" y="3"/>
                    </a:lnTo>
                    <a:lnTo>
                      <a:pt x="15" y="3"/>
                    </a:lnTo>
                    <a:lnTo>
                      <a:pt x="26" y="45"/>
                    </a:lnTo>
                    <a:lnTo>
                      <a:pt x="32" y="32"/>
                    </a:lnTo>
                    <a:lnTo>
                      <a:pt x="41" y="22"/>
                    </a:lnTo>
                    <a:lnTo>
                      <a:pt x="53" y="13"/>
                    </a:lnTo>
                    <a:lnTo>
                      <a:pt x="70" y="7"/>
                    </a:lnTo>
                    <a:lnTo>
                      <a:pt x="90" y="1"/>
                    </a:lnTo>
                    <a:lnTo>
                      <a:pt x="116" y="0"/>
                    </a:lnTo>
                    <a:close/>
                  </a:path>
                </a:pathLst>
              </a:custGeom>
              <a:grpFill/>
              <a:ln w="0">
                <a:noFill/>
                <a:prstDash val="solid"/>
                <a:round/>
                <a:headEnd/>
                <a:tailEnd/>
              </a:ln>
            </p:spPr>
            <p:txBody>
              <a:bodyPr/>
              <a:lstStyle/>
              <a:p>
                <a:pPr>
                  <a:defRPr/>
                </a:pPr>
                <a:endParaRPr lang="en-US">
                  <a:latin typeface="Arial" charset="0"/>
                </a:endParaRPr>
              </a:p>
            </p:txBody>
          </p:sp>
          <p:sp>
            <p:nvSpPr>
              <p:cNvPr id="107" name="Freeform 82"/>
              <p:cNvSpPr>
                <a:spLocks noEditPoints="1"/>
              </p:cNvSpPr>
              <p:nvPr/>
            </p:nvSpPr>
            <p:spPr bwMode="auto">
              <a:xfrm>
                <a:off x="3489" y="2480"/>
                <a:ext cx="111" cy="121"/>
              </a:xfrm>
              <a:custGeom>
                <a:avLst/>
                <a:gdLst/>
                <a:ahLst/>
                <a:cxnLst>
                  <a:cxn ang="0">
                    <a:pos x="89" y="30"/>
                  </a:cxn>
                  <a:cxn ang="0">
                    <a:pos x="57" y="45"/>
                  </a:cxn>
                  <a:cxn ang="0">
                    <a:pos x="41" y="72"/>
                  </a:cxn>
                  <a:cxn ang="0">
                    <a:pos x="35" y="106"/>
                  </a:cxn>
                  <a:cxn ang="0">
                    <a:pos x="183" y="87"/>
                  </a:cxn>
                  <a:cxn ang="0">
                    <a:pos x="174" y="56"/>
                  </a:cxn>
                  <a:cxn ang="0">
                    <a:pos x="151" y="35"/>
                  </a:cxn>
                  <a:cxn ang="0">
                    <a:pos x="113" y="27"/>
                  </a:cxn>
                  <a:cxn ang="0">
                    <a:pos x="142" y="3"/>
                  </a:cxn>
                  <a:cxn ang="0">
                    <a:pos x="183" y="19"/>
                  </a:cxn>
                  <a:cxn ang="0">
                    <a:pos x="208" y="47"/>
                  </a:cxn>
                  <a:cxn ang="0">
                    <a:pos x="218" y="87"/>
                  </a:cxn>
                  <a:cxn ang="0">
                    <a:pos x="220" y="133"/>
                  </a:cxn>
                  <a:cxn ang="0">
                    <a:pos x="38" y="152"/>
                  </a:cxn>
                  <a:cxn ang="0">
                    <a:pos x="50" y="183"/>
                  </a:cxn>
                  <a:cxn ang="0">
                    <a:pos x="74" y="204"/>
                  </a:cxn>
                  <a:cxn ang="0">
                    <a:pos x="114" y="212"/>
                  </a:cxn>
                  <a:cxn ang="0">
                    <a:pos x="153" y="205"/>
                  </a:cxn>
                  <a:cxn ang="0">
                    <a:pos x="175" y="186"/>
                  </a:cxn>
                  <a:cxn ang="0">
                    <a:pos x="184" y="163"/>
                  </a:cxn>
                  <a:cxn ang="0">
                    <a:pos x="218" y="179"/>
                  </a:cxn>
                  <a:cxn ang="0">
                    <a:pos x="201" y="209"/>
                  </a:cxn>
                  <a:cxn ang="0">
                    <a:pos x="168" y="229"/>
                  </a:cxn>
                  <a:cxn ang="0">
                    <a:pos x="115" y="238"/>
                  </a:cxn>
                  <a:cxn ang="0">
                    <a:pos x="62" y="229"/>
                  </a:cxn>
                  <a:cxn ang="0">
                    <a:pos x="28" y="208"/>
                  </a:cxn>
                  <a:cxn ang="0">
                    <a:pos x="9" y="176"/>
                  </a:cxn>
                  <a:cxn ang="0">
                    <a:pos x="1" y="138"/>
                  </a:cxn>
                  <a:cxn ang="0">
                    <a:pos x="1" y="98"/>
                  </a:cxn>
                  <a:cxn ang="0">
                    <a:pos x="9" y="60"/>
                  </a:cxn>
                  <a:cxn ang="0">
                    <a:pos x="28" y="28"/>
                  </a:cxn>
                  <a:cxn ang="0">
                    <a:pos x="62" y="8"/>
                  </a:cxn>
                  <a:cxn ang="0">
                    <a:pos x="115" y="0"/>
                  </a:cxn>
                </a:cxnLst>
                <a:rect l="0" t="0" r="r" b="b"/>
                <a:pathLst>
                  <a:path w="221" h="238">
                    <a:moveTo>
                      <a:pt x="113" y="27"/>
                    </a:moveTo>
                    <a:lnTo>
                      <a:pt x="89" y="30"/>
                    </a:lnTo>
                    <a:lnTo>
                      <a:pt x="72" y="35"/>
                    </a:lnTo>
                    <a:lnTo>
                      <a:pt x="57" y="45"/>
                    </a:lnTo>
                    <a:lnTo>
                      <a:pt x="47" y="57"/>
                    </a:lnTo>
                    <a:lnTo>
                      <a:pt x="41" y="72"/>
                    </a:lnTo>
                    <a:lnTo>
                      <a:pt x="36" y="88"/>
                    </a:lnTo>
                    <a:lnTo>
                      <a:pt x="35" y="106"/>
                    </a:lnTo>
                    <a:lnTo>
                      <a:pt x="184" y="106"/>
                    </a:lnTo>
                    <a:lnTo>
                      <a:pt x="183" y="87"/>
                    </a:lnTo>
                    <a:lnTo>
                      <a:pt x="180" y="70"/>
                    </a:lnTo>
                    <a:lnTo>
                      <a:pt x="174" y="56"/>
                    </a:lnTo>
                    <a:lnTo>
                      <a:pt x="164" y="43"/>
                    </a:lnTo>
                    <a:lnTo>
                      <a:pt x="151" y="35"/>
                    </a:lnTo>
                    <a:lnTo>
                      <a:pt x="133" y="28"/>
                    </a:lnTo>
                    <a:lnTo>
                      <a:pt x="113" y="27"/>
                    </a:lnTo>
                    <a:close/>
                    <a:moveTo>
                      <a:pt x="115" y="0"/>
                    </a:moveTo>
                    <a:lnTo>
                      <a:pt x="142" y="3"/>
                    </a:lnTo>
                    <a:lnTo>
                      <a:pt x="164" y="8"/>
                    </a:lnTo>
                    <a:lnTo>
                      <a:pt x="183" y="19"/>
                    </a:lnTo>
                    <a:lnTo>
                      <a:pt x="197" y="31"/>
                    </a:lnTo>
                    <a:lnTo>
                      <a:pt x="208" y="47"/>
                    </a:lnTo>
                    <a:lnTo>
                      <a:pt x="214" y="66"/>
                    </a:lnTo>
                    <a:lnTo>
                      <a:pt x="218" y="87"/>
                    </a:lnTo>
                    <a:lnTo>
                      <a:pt x="220" y="110"/>
                    </a:lnTo>
                    <a:lnTo>
                      <a:pt x="220" y="133"/>
                    </a:lnTo>
                    <a:lnTo>
                      <a:pt x="35" y="133"/>
                    </a:lnTo>
                    <a:lnTo>
                      <a:pt x="38" y="152"/>
                    </a:lnTo>
                    <a:lnTo>
                      <a:pt x="42" y="168"/>
                    </a:lnTo>
                    <a:lnTo>
                      <a:pt x="50" y="183"/>
                    </a:lnTo>
                    <a:lnTo>
                      <a:pt x="61" y="195"/>
                    </a:lnTo>
                    <a:lnTo>
                      <a:pt x="74" y="204"/>
                    </a:lnTo>
                    <a:lnTo>
                      <a:pt x="92" y="210"/>
                    </a:lnTo>
                    <a:lnTo>
                      <a:pt x="114" y="212"/>
                    </a:lnTo>
                    <a:lnTo>
                      <a:pt x="136" y="210"/>
                    </a:lnTo>
                    <a:lnTo>
                      <a:pt x="153" y="205"/>
                    </a:lnTo>
                    <a:lnTo>
                      <a:pt x="165" y="197"/>
                    </a:lnTo>
                    <a:lnTo>
                      <a:pt x="175" y="186"/>
                    </a:lnTo>
                    <a:lnTo>
                      <a:pt x="182" y="175"/>
                    </a:lnTo>
                    <a:lnTo>
                      <a:pt x="184" y="163"/>
                    </a:lnTo>
                    <a:lnTo>
                      <a:pt x="221" y="163"/>
                    </a:lnTo>
                    <a:lnTo>
                      <a:pt x="218" y="179"/>
                    </a:lnTo>
                    <a:lnTo>
                      <a:pt x="212" y="195"/>
                    </a:lnTo>
                    <a:lnTo>
                      <a:pt x="201" y="209"/>
                    </a:lnTo>
                    <a:lnTo>
                      <a:pt x="187" y="220"/>
                    </a:lnTo>
                    <a:lnTo>
                      <a:pt x="168" y="229"/>
                    </a:lnTo>
                    <a:lnTo>
                      <a:pt x="144" y="235"/>
                    </a:lnTo>
                    <a:lnTo>
                      <a:pt x="115" y="238"/>
                    </a:lnTo>
                    <a:lnTo>
                      <a:pt x="87" y="235"/>
                    </a:lnTo>
                    <a:lnTo>
                      <a:pt x="62" y="229"/>
                    </a:lnTo>
                    <a:lnTo>
                      <a:pt x="43" y="220"/>
                    </a:lnTo>
                    <a:lnTo>
                      <a:pt x="28" y="208"/>
                    </a:lnTo>
                    <a:lnTo>
                      <a:pt x="17" y="194"/>
                    </a:lnTo>
                    <a:lnTo>
                      <a:pt x="9" y="176"/>
                    </a:lnTo>
                    <a:lnTo>
                      <a:pt x="4" y="159"/>
                    </a:lnTo>
                    <a:lnTo>
                      <a:pt x="1" y="138"/>
                    </a:lnTo>
                    <a:lnTo>
                      <a:pt x="0" y="118"/>
                    </a:lnTo>
                    <a:lnTo>
                      <a:pt x="1" y="98"/>
                    </a:lnTo>
                    <a:lnTo>
                      <a:pt x="4" y="79"/>
                    </a:lnTo>
                    <a:lnTo>
                      <a:pt x="9" y="60"/>
                    </a:lnTo>
                    <a:lnTo>
                      <a:pt x="17" y="43"/>
                    </a:lnTo>
                    <a:lnTo>
                      <a:pt x="28" y="28"/>
                    </a:lnTo>
                    <a:lnTo>
                      <a:pt x="43" y="17"/>
                    </a:lnTo>
                    <a:lnTo>
                      <a:pt x="62" y="8"/>
                    </a:lnTo>
                    <a:lnTo>
                      <a:pt x="87" y="3"/>
                    </a:lnTo>
                    <a:lnTo>
                      <a:pt x="115" y="0"/>
                    </a:lnTo>
                    <a:close/>
                  </a:path>
                </a:pathLst>
              </a:custGeom>
              <a:grpFill/>
              <a:ln w="0">
                <a:noFill/>
                <a:prstDash val="solid"/>
                <a:round/>
                <a:headEnd/>
                <a:tailEnd/>
              </a:ln>
            </p:spPr>
            <p:txBody>
              <a:bodyPr/>
              <a:lstStyle/>
              <a:p>
                <a:pPr>
                  <a:defRPr/>
                </a:pPr>
                <a:endParaRPr lang="en-US">
                  <a:latin typeface="Arial" charset="0"/>
                </a:endParaRPr>
              </a:p>
            </p:txBody>
          </p:sp>
          <p:sp>
            <p:nvSpPr>
              <p:cNvPr id="108" name="Freeform 83"/>
              <p:cNvSpPr>
                <a:spLocks/>
              </p:cNvSpPr>
              <p:nvPr/>
            </p:nvSpPr>
            <p:spPr bwMode="auto">
              <a:xfrm>
                <a:off x="3616" y="2480"/>
                <a:ext cx="57" cy="121"/>
              </a:xfrm>
              <a:custGeom>
                <a:avLst/>
                <a:gdLst/>
                <a:ahLst/>
                <a:cxnLst>
                  <a:cxn ang="0">
                    <a:pos x="115" y="0"/>
                  </a:cxn>
                  <a:cxn ang="0">
                    <a:pos x="115" y="30"/>
                  </a:cxn>
                  <a:cxn ang="0">
                    <a:pos x="92" y="30"/>
                  </a:cxn>
                  <a:cxn ang="0">
                    <a:pos x="75" y="34"/>
                  </a:cxn>
                  <a:cxn ang="0">
                    <a:pos x="60" y="41"/>
                  </a:cxn>
                  <a:cxn ang="0">
                    <a:pos x="50" y="49"/>
                  </a:cxn>
                  <a:cxn ang="0">
                    <a:pos x="42" y="61"/>
                  </a:cxn>
                  <a:cxn ang="0">
                    <a:pos x="38" y="75"/>
                  </a:cxn>
                  <a:cxn ang="0">
                    <a:pos x="35" y="91"/>
                  </a:cxn>
                  <a:cxn ang="0">
                    <a:pos x="35" y="236"/>
                  </a:cxn>
                  <a:cxn ang="0">
                    <a:pos x="0" y="236"/>
                  </a:cxn>
                  <a:cxn ang="0">
                    <a:pos x="0" y="3"/>
                  </a:cxn>
                  <a:cxn ang="0">
                    <a:pos x="16" y="3"/>
                  </a:cxn>
                  <a:cxn ang="0">
                    <a:pos x="27" y="43"/>
                  </a:cxn>
                  <a:cxn ang="0">
                    <a:pos x="33" y="32"/>
                  </a:cxn>
                  <a:cxn ang="0">
                    <a:pos x="41" y="22"/>
                  </a:cxn>
                  <a:cxn ang="0">
                    <a:pos x="53" y="12"/>
                  </a:cxn>
                  <a:cxn ang="0">
                    <a:pos x="69" y="5"/>
                  </a:cxn>
                  <a:cxn ang="0">
                    <a:pos x="90" y="1"/>
                  </a:cxn>
                  <a:cxn ang="0">
                    <a:pos x="115" y="0"/>
                  </a:cxn>
                </a:cxnLst>
                <a:rect l="0" t="0" r="r" b="b"/>
                <a:pathLst>
                  <a:path w="115" h="236">
                    <a:moveTo>
                      <a:pt x="115" y="0"/>
                    </a:moveTo>
                    <a:lnTo>
                      <a:pt x="115" y="30"/>
                    </a:lnTo>
                    <a:lnTo>
                      <a:pt x="92" y="30"/>
                    </a:lnTo>
                    <a:lnTo>
                      <a:pt x="75" y="34"/>
                    </a:lnTo>
                    <a:lnTo>
                      <a:pt x="60" y="41"/>
                    </a:lnTo>
                    <a:lnTo>
                      <a:pt x="50" y="49"/>
                    </a:lnTo>
                    <a:lnTo>
                      <a:pt x="42" y="61"/>
                    </a:lnTo>
                    <a:lnTo>
                      <a:pt x="38" y="75"/>
                    </a:lnTo>
                    <a:lnTo>
                      <a:pt x="35" y="91"/>
                    </a:lnTo>
                    <a:lnTo>
                      <a:pt x="35" y="236"/>
                    </a:lnTo>
                    <a:lnTo>
                      <a:pt x="0" y="236"/>
                    </a:lnTo>
                    <a:lnTo>
                      <a:pt x="0" y="3"/>
                    </a:lnTo>
                    <a:lnTo>
                      <a:pt x="16" y="3"/>
                    </a:lnTo>
                    <a:lnTo>
                      <a:pt x="27" y="43"/>
                    </a:lnTo>
                    <a:lnTo>
                      <a:pt x="33" y="32"/>
                    </a:lnTo>
                    <a:lnTo>
                      <a:pt x="41" y="22"/>
                    </a:lnTo>
                    <a:lnTo>
                      <a:pt x="53" y="12"/>
                    </a:lnTo>
                    <a:lnTo>
                      <a:pt x="69" y="5"/>
                    </a:lnTo>
                    <a:lnTo>
                      <a:pt x="90" y="1"/>
                    </a:lnTo>
                    <a:lnTo>
                      <a:pt x="115" y="0"/>
                    </a:lnTo>
                    <a:close/>
                  </a:path>
                </a:pathLst>
              </a:custGeom>
              <a:grpFill/>
              <a:ln w="0">
                <a:noFill/>
                <a:prstDash val="solid"/>
                <a:round/>
                <a:headEnd/>
                <a:tailEnd/>
              </a:ln>
            </p:spPr>
            <p:txBody>
              <a:bodyPr/>
              <a:lstStyle/>
              <a:p>
                <a:pPr>
                  <a:defRPr/>
                </a:pPr>
                <a:endParaRPr lang="en-US">
                  <a:latin typeface="Arial" charset="0"/>
                </a:endParaRPr>
              </a:p>
            </p:txBody>
          </p:sp>
          <p:sp>
            <p:nvSpPr>
              <p:cNvPr id="109" name="Freeform 84"/>
              <p:cNvSpPr>
                <a:spLocks noEditPoints="1"/>
              </p:cNvSpPr>
              <p:nvPr/>
            </p:nvSpPr>
            <p:spPr bwMode="auto">
              <a:xfrm>
                <a:off x="3677" y="2483"/>
                <a:ext cx="115" cy="165"/>
              </a:xfrm>
              <a:custGeom>
                <a:avLst/>
                <a:gdLst/>
                <a:ahLst/>
                <a:cxnLst>
                  <a:cxn ang="0">
                    <a:pos x="89" y="29"/>
                  </a:cxn>
                  <a:cxn ang="0">
                    <a:pos x="61" y="39"/>
                  </a:cxn>
                  <a:cxn ang="0">
                    <a:pos x="47" y="58"/>
                  </a:cxn>
                  <a:cxn ang="0">
                    <a:pos x="43" y="82"/>
                  </a:cxn>
                  <a:cxn ang="0">
                    <a:pos x="47" y="108"/>
                  </a:cxn>
                  <a:cxn ang="0">
                    <a:pos x="61" y="129"/>
                  </a:cxn>
                  <a:cxn ang="0">
                    <a:pos x="89" y="139"/>
                  </a:cxn>
                  <a:cxn ang="0">
                    <a:pos x="131" y="139"/>
                  </a:cxn>
                  <a:cxn ang="0">
                    <a:pos x="160" y="129"/>
                  </a:cxn>
                  <a:cxn ang="0">
                    <a:pos x="173" y="108"/>
                  </a:cxn>
                  <a:cxn ang="0">
                    <a:pos x="177" y="82"/>
                  </a:cxn>
                  <a:cxn ang="0">
                    <a:pos x="173" y="58"/>
                  </a:cxn>
                  <a:cxn ang="0">
                    <a:pos x="160" y="40"/>
                  </a:cxn>
                  <a:cxn ang="0">
                    <a:pos x="133" y="29"/>
                  </a:cxn>
                  <a:cxn ang="0">
                    <a:pos x="116" y="0"/>
                  </a:cxn>
                  <a:cxn ang="0">
                    <a:pos x="218" y="17"/>
                  </a:cxn>
                  <a:cxn ang="0">
                    <a:pos x="195" y="31"/>
                  </a:cxn>
                  <a:cxn ang="0">
                    <a:pos x="211" y="63"/>
                  </a:cxn>
                  <a:cxn ang="0">
                    <a:pos x="213" y="101"/>
                  </a:cxn>
                  <a:cxn ang="0">
                    <a:pos x="203" y="131"/>
                  </a:cxn>
                  <a:cxn ang="0">
                    <a:pos x="180" y="154"/>
                  </a:cxn>
                  <a:cxn ang="0">
                    <a:pos x="139" y="167"/>
                  </a:cxn>
                  <a:cxn ang="0">
                    <a:pos x="92" y="167"/>
                  </a:cxn>
                  <a:cxn ang="0">
                    <a:pos x="63" y="161"/>
                  </a:cxn>
                  <a:cxn ang="0">
                    <a:pos x="43" y="168"/>
                  </a:cxn>
                  <a:cxn ang="0">
                    <a:pos x="38" y="176"/>
                  </a:cxn>
                  <a:cxn ang="0">
                    <a:pos x="50" y="188"/>
                  </a:cxn>
                  <a:cxn ang="0">
                    <a:pos x="81" y="195"/>
                  </a:cxn>
                  <a:cxn ang="0">
                    <a:pos x="122" y="201"/>
                  </a:cxn>
                  <a:cxn ang="0">
                    <a:pos x="184" y="214"/>
                  </a:cxn>
                  <a:cxn ang="0">
                    <a:pos x="216" y="233"/>
                  </a:cxn>
                  <a:cxn ang="0">
                    <a:pos x="228" y="263"/>
                  </a:cxn>
                  <a:cxn ang="0">
                    <a:pos x="222" y="288"/>
                  </a:cxn>
                  <a:cxn ang="0">
                    <a:pos x="205" y="309"/>
                  </a:cxn>
                  <a:cxn ang="0">
                    <a:pos x="169" y="326"/>
                  </a:cxn>
                  <a:cxn ang="0">
                    <a:pos x="115" y="331"/>
                  </a:cxn>
                  <a:cxn ang="0">
                    <a:pos x="58" y="324"/>
                  </a:cxn>
                  <a:cxn ang="0">
                    <a:pos x="23" y="308"/>
                  </a:cxn>
                  <a:cxn ang="0">
                    <a:pos x="5" y="279"/>
                  </a:cxn>
                  <a:cxn ang="0">
                    <a:pos x="0" y="244"/>
                  </a:cxn>
                  <a:cxn ang="0">
                    <a:pos x="36" y="259"/>
                  </a:cxn>
                  <a:cxn ang="0">
                    <a:pos x="46" y="282"/>
                  </a:cxn>
                  <a:cxn ang="0">
                    <a:pos x="70" y="297"/>
                  </a:cxn>
                  <a:cxn ang="0">
                    <a:pos x="115" y="302"/>
                  </a:cxn>
                  <a:cxn ang="0">
                    <a:pos x="158" y="298"/>
                  </a:cxn>
                  <a:cxn ang="0">
                    <a:pos x="182" y="288"/>
                  </a:cxn>
                  <a:cxn ang="0">
                    <a:pos x="190" y="273"/>
                  </a:cxn>
                  <a:cxn ang="0">
                    <a:pos x="188" y="254"/>
                  </a:cxn>
                  <a:cxn ang="0">
                    <a:pos x="165" y="237"/>
                  </a:cxn>
                  <a:cxn ang="0">
                    <a:pos x="108" y="225"/>
                  </a:cxn>
                  <a:cxn ang="0">
                    <a:pos x="66" y="220"/>
                  </a:cxn>
                  <a:cxn ang="0">
                    <a:pos x="29" y="209"/>
                  </a:cxn>
                  <a:cxn ang="0">
                    <a:pos x="6" y="191"/>
                  </a:cxn>
                  <a:cxn ang="0">
                    <a:pos x="6" y="167"/>
                  </a:cxn>
                  <a:cxn ang="0">
                    <a:pos x="25" y="152"/>
                  </a:cxn>
                  <a:cxn ang="0">
                    <a:pos x="25" y="134"/>
                  </a:cxn>
                  <a:cxn ang="0">
                    <a:pos x="9" y="100"/>
                  </a:cxn>
                  <a:cxn ang="0">
                    <a:pos x="9" y="65"/>
                  </a:cxn>
                  <a:cxn ang="0">
                    <a:pos x="19" y="35"/>
                  </a:cxn>
                  <a:cxn ang="0">
                    <a:pos x="43" y="13"/>
                  </a:cxn>
                  <a:cxn ang="0">
                    <a:pos x="87" y="1"/>
                  </a:cxn>
                </a:cxnLst>
                <a:rect l="0" t="0" r="r" b="b"/>
                <a:pathLst>
                  <a:path w="228" h="331">
                    <a:moveTo>
                      <a:pt x="111" y="28"/>
                    </a:moveTo>
                    <a:lnTo>
                      <a:pt x="89" y="29"/>
                    </a:lnTo>
                    <a:lnTo>
                      <a:pt x="73" y="34"/>
                    </a:lnTo>
                    <a:lnTo>
                      <a:pt x="61" y="39"/>
                    </a:lnTo>
                    <a:lnTo>
                      <a:pt x="53" y="47"/>
                    </a:lnTo>
                    <a:lnTo>
                      <a:pt x="47" y="58"/>
                    </a:lnTo>
                    <a:lnTo>
                      <a:pt x="44" y="69"/>
                    </a:lnTo>
                    <a:lnTo>
                      <a:pt x="43" y="82"/>
                    </a:lnTo>
                    <a:lnTo>
                      <a:pt x="44" y="96"/>
                    </a:lnTo>
                    <a:lnTo>
                      <a:pt x="47" y="108"/>
                    </a:lnTo>
                    <a:lnTo>
                      <a:pt x="51" y="119"/>
                    </a:lnTo>
                    <a:lnTo>
                      <a:pt x="61" y="129"/>
                    </a:lnTo>
                    <a:lnTo>
                      <a:pt x="73" y="135"/>
                    </a:lnTo>
                    <a:lnTo>
                      <a:pt x="89" y="139"/>
                    </a:lnTo>
                    <a:lnTo>
                      <a:pt x="111" y="141"/>
                    </a:lnTo>
                    <a:lnTo>
                      <a:pt x="131" y="139"/>
                    </a:lnTo>
                    <a:lnTo>
                      <a:pt x="148" y="135"/>
                    </a:lnTo>
                    <a:lnTo>
                      <a:pt x="160" y="129"/>
                    </a:lnTo>
                    <a:lnTo>
                      <a:pt x="168" y="119"/>
                    </a:lnTo>
                    <a:lnTo>
                      <a:pt x="173" y="108"/>
                    </a:lnTo>
                    <a:lnTo>
                      <a:pt x="176" y="96"/>
                    </a:lnTo>
                    <a:lnTo>
                      <a:pt x="177" y="82"/>
                    </a:lnTo>
                    <a:lnTo>
                      <a:pt x="176" y="70"/>
                    </a:lnTo>
                    <a:lnTo>
                      <a:pt x="173" y="58"/>
                    </a:lnTo>
                    <a:lnTo>
                      <a:pt x="169" y="48"/>
                    </a:lnTo>
                    <a:lnTo>
                      <a:pt x="160" y="40"/>
                    </a:lnTo>
                    <a:lnTo>
                      <a:pt x="149" y="34"/>
                    </a:lnTo>
                    <a:lnTo>
                      <a:pt x="133" y="29"/>
                    </a:lnTo>
                    <a:lnTo>
                      <a:pt x="111" y="28"/>
                    </a:lnTo>
                    <a:close/>
                    <a:moveTo>
                      <a:pt x="116" y="0"/>
                    </a:moveTo>
                    <a:lnTo>
                      <a:pt x="218" y="0"/>
                    </a:lnTo>
                    <a:lnTo>
                      <a:pt x="218" y="17"/>
                    </a:lnTo>
                    <a:lnTo>
                      <a:pt x="180" y="23"/>
                    </a:lnTo>
                    <a:lnTo>
                      <a:pt x="195" y="31"/>
                    </a:lnTo>
                    <a:lnTo>
                      <a:pt x="206" y="46"/>
                    </a:lnTo>
                    <a:lnTo>
                      <a:pt x="211" y="63"/>
                    </a:lnTo>
                    <a:lnTo>
                      <a:pt x="214" y="84"/>
                    </a:lnTo>
                    <a:lnTo>
                      <a:pt x="213" y="101"/>
                    </a:lnTo>
                    <a:lnTo>
                      <a:pt x="210" y="118"/>
                    </a:lnTo>
                    <a:lnTo>
                      <a:pt x="203" y="131"/>
                    </a:lnTo>
                    <a:lnTo>
                      <a:pt x="194" y="145"/>
                    </a:lnTo>
                    <a:lnTo>
                      <a:pt x="180" y="154"/>
                    </a:lnTo>
                    <a:lnTo>
                      <a:pt x="163" y="161"/>
                    </a:lnTo>
                    <a:lnTo>
                      <a:pt x="139" y="167"/>
                    </a:lnTo>
                    <a:lnTo>
                      <a:pt x="111" y="168"/>
                    </a:lnTo>
                    <a:lnTo>
                      <a:pt x="92" y="167"/>
                    </a:lnTo>
                    <a:lnTo>
                      <a:pt x="76" y="165"/>
                    </a:lnTo>
                    <a:lnTo>
                      <a:pt x="63" y="161"/>
                    </a:lnTo>
                    <a:lnTo>
                      <a:pt x="50" y="164"/>
                    </a:lnTo>
                    <a:lnTo>
                      <a:pt x="43" y="168"/>
                    </a:lnTo>
                    <a:lnTo>
                      <a:pt x="39" y="172"/>
                    </a:lnTo>
                    <a:lnTo>
                      <a:pt x="38" y="176"/>
                    </a:lnTo>
                    <a:lnTo>
                      <a:pt x="40" y="183"/>
                    </a:lnTo>
                    <a:lnTo>
                      <a:pt x="50" y="188"/>
                    </a:lnTo>
                    <a:lnTo>
                      <a:pt x="63" y="192"/>
                    </a:lnTo>
                    <a:lnTo>
                      <a:pt x="81" y="195"/>
                    </a:lnTo>
                    <a:lnTo>
                      <a:pt x="100" y="198"/>
                    </a:lnTo>
                    <a:lnTo>
                      <a:pt x="122" y="201"/>
                    </a:lnTo>
                    <a:lnTo>
                      <a:pt x="165" y="209"/>
                    </a:lnTo>
                    <a:lnTo>
                      <a:pt x="184" y="214"/>
                    </a:lnTo>
                    <a:lnTo>
                      <a:pt x="202" y="222"/>
                    </a:lnTo>
                    <a:lnTo>
                      <a:pt x="216" y="233"/>
                    </a:lnTo>
                    <a:lnTo>
                      <a:pt x="225" y="247"/>
                    </a:lnTo>
                    <a:lnTo>
                      <a:pt x="228" y="263"/>
                    </a:lnTo>
                    <a:lnTo>
                      <a:pt x="226" y="275"/>
                    </a:lnTo>
                    <a:lnTo>
                      <a:pt x="222" y="288"/>
                    </a:lnTo>
                    <a:lnTo>
                      <a:pt x="216" y="298"/>
                    </a:lnTo>
                    <a:lnTo>
                      <a:pt x="205" y="309"/>
                    </a:lnTo>
                    <a:lnTo>
                      <a:pt x="188" y="319"/>
                    </a:lnTo>
                    <a:lnTo>
                      <a:pt x="169" y="326"/>
                    </a:lnTo>
                    <a:lnTo>
                      <a:pt x="145" y="330"/>
                    </a:lnTo>
                    <a:lnTo>
                      <a:pt x="115" y="331"/>
                    </a:lnTo>
                    <a:lnTo>
                      <a:pt x="84" y="330"/>
                    </a:lnTo>
                    <a:lnTo>
                      <a:pt x="58" y="324"/>
                    </a:lnTo>
                    <a:lnTo>
                      <a:pt x="39" y="317"/>
                    </a:lnTo>
                    <a:lnTo>
                      <a:pt x="23" y="308"/>
                    </a:lnTo>
                    <a:lnTo>
                      <a:pt x="12" y="294"/>
                    </a:lnTo>
                    <a:lnTo>
                      <a:pt x="5" y="279"/>
                    </a:lnTo>
                    <a:lnTo>
                      <a:pt x="1" y="263"/>
                    </a:lnTo>
                    <a:lnTo>
                      <a:pt x="0" y="244"/>
                    </a:lnTo>
                    <a:lnTo>
                      <a:pt x="35" y="244"/>
                    </a:lnTo>
                    <a:lnTo>
                      <a:pt x="36" y="259"/>
                    </a:lnTo>
                    <a:lnTo>
                      <a:pt x="39" y="271"/>
                    </a:lnTo>
                    <a:lnTo>
                      <a:pt x="46" y="282"/>
                    </a:lnTo>
                    <a:lnTo>
                      <a:pt x="55" y="290"/>
                    </a:lnTo>
                    <a:lnTo>
                      <a:pt x="70" y="297"/>
                    </a:lnTo>
                    <a:lnTo>
                      <a:pt x="89" y="301"/>
                    </a:lnTo>
                    <a:lnTo>
                      <a:pt x="115" y="302"/>
                    </a:lnTo>
                    <a:lnTo>
                      <a:pt x="139" y="301"/>
                    </a:lnTo>
                    <a:lnTo>
                      <a:pt x="158" y="298"/>
                    </a:lnTo>
                    <a:lnTo>
                      <a:pt x="172" y="293"/>
                    </a:lnTo>
                    <a:lnTo>
                      <a:pt x="182" y="288"/>
                    </a:lnTo>
                    <a:lnTo>
                      <a:pt x="187" y="281"/>
                    </a:lnTo>
                    <a:lnTo>
                      <a:pt x="190" y="273"/>
                    </a:lnTo>
                    <a:lnTo>
                      <a:pt x="191" y="264"/>
                    </a:lnTo>
                    <a:lnTo>
                      <a:pt x="188" y="254"/>
                    </a:lnTo>
                    <a:lnTo>
                      <a:pt x="179" y="244"/>
                    </a:lnTo>
                    <a:lnTo>
                      <a:pt x="165" y="237"/>
                    </a:lnTo>
                    <a:lnTo>
                      <a:pt x="149" y="233"/>
                    </a:lnTo>
                    <a:lnTo>
                      <a:pt x="108" y="225"/>
                    </a:lnTo>
                    <a:lnTo>
                      <a:pt x="87" y="222"/>
                    </a:lnTo>
                    <a:lnTo>
                      <a:pt x="66" y="220"/>
                    </a:lnTo>
                    <a:lnTo>
                      <a:pt x="46" y="216"/>
                    </a:lnTo>
                    <a:lnTo>
                      <a:pt x="29" y="209"/>
                    </a:lnTo>
                    <a:lnTo>
                      <a:pt x="16" y="202"/>
                    </a:lnTo>
                    <a:lnTo>
                      <a:pt x="6" y="191"/>
                    </a:lnTo>
                    <a:lnTo>
                      <a:pt x="4" y="179"/>
                    </a:lnTo>
                    <a:lnTo>
                      <a:pt x="6" y="167"/>
                    </a:lnTo>
                    <a:lnTo>
                      <a:pt x="13" y="158"/>
                    </a:lnTo>
                    <a:lnTo>
                      <a:pt x="25" y="152"/>
                    </a:lnTo>
                    <a:lnTo>
                      <a:pt x="40" y="146"/>
                    </a:lnTo>
                    <a:lnTo>
                      <a:pt x="25" y="134"/>
                    </a:lnTo>
                    <a:lnTo>
                      <a:pt x="15" y="118"/>
                    </a:lnTo>
                    <a:lnTo>
                      <a:pt x="9" y="100"/>
                    </a:lnTo>
                    <a:lnTo>
                      <a:pt x="8" y="82"/>
                    </a:lnTo>
                    <a:lnTo>
                      <a:pt x="9" y="65"/>
                    </a:lnTo>
                    <a:lnTo>
                      <a:pt x="12" y="50"/>
                    </a:lnTo>
                    <a:lnTo>
                      <a:pt x="19" y="35"/>
                    </a:lnTo>
                    <a:lnTo>
                      <a:pt x="29" y="23"/>
                    </a:lnTo>
                    <a:lnTo>
                      <a:pt x="43" y="13"/>
                    </a:lnTo>
                    <a:lnTo>
                      <a:pt x="62" y="6"/>
                    </a:lnTo>
                    <a:lnTo>
                      <a:pt x="87" y="1"/>
                    </a:lnTo>
                    <a:lnTo>
                      <a:pt x="116" y="0"/>
                    </a:lnTo>
                    <a:close/>
                  </a:path>
                </a:pathLst>
              </a:custGeom>
              <a:grpFill/>
              <a:ln w="0">
                <a:noFill/>
                <a:prstDash val="solid"/>
                <a:round/>
                <a:headEnd/>
                <a:tailEnd/>
              </a:ln>
            </p:spPr>
            <p:txBody>
              <a:bodyPr/>
              <a:lstStyle/>
              <a:p>
                <a:pPr>
                  <a:defRPr/>
                </a:pPr>
                <a:endParaRPr lang="en-US">
                  <a:latin typeface="Arial" charset="0"/>
                </a:endParaRPr>
              </a:p>
            </p:txBody>
          </p:sp>
          <p:sp>
            <p:nvSpPr>
              <p:cNvPr id="110" name="Freeform 85"/>
              <p:cNvSpPr>
                <a:spLocks/>
              </p:cNvSpPr>
              <p:nvPr/>
            </p:nvSpPr>
            <p:spPr bwMode="auto">
              <a:xfrm>
                <a:off x="3807" y="2483"/>
                <a:ext cx="105" cy="162"/>
              </a:xfrm>
              <a:custGeom>
                <a:avLst/>
                <a:gdLst/>
                <a:ahLst/>
                <a:cxnLst>
                  <a:cxn ang="0">
                    <a:pos x="37" y="0"/>
                  </a:cxn>
                  <a:cxn ang="0">
                    <a:pos x="38" y="149"/>
                  </a:cxn>
                  <a:cxn ang="0">
                    <a:pos x="46" y="180"/>
                  </a:cxn>
                  <a:cxn ang="0">
                    <a:pos x="67" y="201"/>
                  </a:cxn>
                  <a:cxn ang="0">
                    <a:pos x="106" y="207"/>
                  </a:cxn>
                  <a:cxn ang="0">
                    <a:pos x="147" y="201"/>
                  </a:cxn>
                  <a:cxn ang="0">
                    <a:pos x="170" y="180"/>
                  </a:cxn>
                  <a:cxn ang="0">
                    <a:pos x="178" y="148"/>
                  </a:cxn>
                  <a:cxn ang="0">
                    <a:pos x="179" y="0"/>
                  </a:cxn>
                  <a:cxn ang="0">
                    <a:pos x="213" y="233"/>
                  </a:cxn>
                  <a:cxn ang="0">
                    <a:pos x="205" y="277"/>
                  </a:cxn>
                  <a:cxn ang="0">
                    <a:pos x="189" y="302"/>
                  </a:cxn>
                  <a:cxn ang="0">
                    <a:pos x="156" y="319"/>
                  </a:cxn>
                  <a:cxn ang="0">
                    <a:pos x="106" y="326"/>
                  </a:cxn>
                  <a:cxn ang="0">
                    <a:pos x="54" y="320"/>
                  </a:cxn>
                  <a:cxn ang="0">
                    <a:pos x="22" y="302"/>
                  </a:cxn>
                  <a:cxn ang="0">
                    <a:pos x="5" y="278"/>
                  </a:cxn>
                  <a:cxn ang="0">
                    <a:pos x="0" y="245"/>
                  </a:cxn>
                  <a:cxn ang="0">
                    <a:pos x="35" y="258"/>
                  </a:cxn>
                  <a:cxn ang="0">
                    <a:pos x="43" y="279"/>
                  </a:cxn>
                  <a:cxn ang="0">
                    <a:pos x="65" y="293"/>
                  </a:cxn>
                  <a:cxn ang="0">
                    <a:pos x="106" y="298"/>
                  </a:cxn>
                  <a:cxn ang="0">
                    <a:pos x="148" y="292"/>
                  </a:cxn>
                  <a:cxn ang="0">
                    <a:pos x="170" y="274"/>
                  </a:cxn>
                  <a:cxn ang="0">
                    <a:pos x="178" y="249"/>
                  </a:cxn>
                  <a:cxn ang="0">
                    <a:pos x="179" y="197"/>
                  </a:cxn>
                  <a:cxn ang="0">
                    <a:pos x="160" y="221"/>
                  </a:cxn>
                  <a:cxn ang="0">
                    <a:pos x="124" y="235"/>
                  </a:cxn>
                  <a:cxn ang="0">
                    <a:pos x="71" y="235"/>
                  </a:cxn>
                  <a:cxn ang="0">
                    <a:pos x="33" y="220"/>
                  </a:cxn>
                  <a:cxn ang="0">
                    <a:pos x="12" y="191"/>
                  </a:cxn>
                  <a:cxn ang="0">
                    <a:pos x="4" y="150"/>
                  </a:cxn>
                  <a:cxn ang="0">
                    <a:pos x="3" y="0"/>
                  </a:cxn>
                </a:cxnLst>
                <a:rect l="0" t="0" r="r" b="b"/>
                <a:pathLst>
                  <a:path w="213" h="326">
                    <a:moveTo>
                      <a:pt x="3" y="0"/>
                    </a:moveTo>
                    <a:lnTo>
                      <a:pt x="37" y="0"/>
                    </a:lnTo>
                    <a:lnTo>
                      <a:pt x="37" y="129"/>
                    </a:lnTo>
                    <a:lnTo>
                      <a:pt x="38" y="149"/>
                    </a:lnTo>
                    <a:lnTo>
                      <a:pt x="41" y="167"/>
                    </a:lnTo>
                    <a:lnTo>
                      <a:pt x="46" y="180"/>
                    </a:lnTo>
                    <a:lnTo>
                      <a:pt x="54" y="192"/>
                    </a:lnTo>
                    <a:lnTo>
                      <a:pt x="67" y="201"/>
                    </a:lnTo>
                    <a:lnTo>
                      <a:pt x="84" y="206"/>
                    </a:lnTo>
                    <a:lnTo>
                      <a:pt x="106" y="207"/>
                    </a:lnTo>
                    <a:lnTo>
                      <a:pt x="129" y="206"/>
                    </a:lnTo>
                    <a:lnTo>
                      <a:pt x="147" y="201"/>
                    </a:lnTo>
                    <a:lnTo>
                      <a:pt x="160" y="192"/>
                    </a:lnTo>
                    <a:lnTo>
                      <a:pt x="170" y="180"/>
                    </a:lnTo>
                    <a:lnTo>
                      <a:pt x="175" y="165"/>
                    </a:lnTo>
                    <a:lnTo>
                      <a:pt x="178" y="148"/>
                    </a:lnTo>
                    <a:lnTo>
                      <a:pt x="179" y="127"/>
                    </a:lnTo>
                    <a:lnTo>
                      <a:pt x="179" y="0"/>
                    </a:lnTo>
                    <a:lnTo>
                      <a:pt x="213" y="0"/>
                    </a:lnTo>
                    <a:lnTo>
                      <a:pt x="213" y="233"/>
                    </a:lnTo>
                    <a:lnTo>
                      <a:pt x="210" y="263"/>
                    </a:lnTo>
                    <a:lnTo>
                      <a:pt x="205" y="277"/>
                    </a:lnTo>
                    <a:lnTo>
                      <a:pt x="198" y="290"/>
                    </a:lnTo>
                    <a:lnTo>
                      <a:pt x="189" y="302"/>
                    </a:lnTo>
                    <a:lnTo>
                      <a:pt x="174" y="312"/>
                    </a:lnTo>
                    <a:lnTo>
                      <a:pt x="156" y="319"/>
                    </a:lnTo>
                    <a:lnTo>
                      <a:pt x="133" y="324"/>
                    </a:lnTo>
                    <a:lnTo>
                      <a:pt x="106" y="326"/>
                    </a:lnTo>
                    <a:lnTo>
                      <a:pt x="77" y="324"/>
                    </a:lnTo>
                    <a:lnTo>
                      <a:pt x="54" y="320"/>
                    </a:lnTo>
                    <a:lnTo>
                      <a:pt x="37" y="312"/>
                    </a:lnTo>
                    <a:lnTo>
                      <a:pt x="22" y="302"/>
                    </a:lnTo>
                    <a:lnTo>
                      <a:pt x="12" y="292"/>
                    </a:lnTo>
                    <a:lnTo>
                      <a:pt x="5" y="278"/>
                    </a:lnTo>
                    <a:lnTo>
                      <a:pt x="1" y="262"/>
                    </a:lnTo>
                    <a:lnTo>
                      <a:pt x="0" y="245"/>
                    </a:lnTo>
                    <a:lnTo>
                      <a:pt x="34" y="245"/>
                    </a:lnTo>
                    <a:lnTo>
                      <a:pt x="35" y="258"/>
                    </a:lnTo>
                    <a:lnTo>
                      <a:pt x="38" y="269"/>
                    </a:lnTo>
                    <a:lnTo>
                      <a:pt x="43" y="279"/>
                    </a:lnTo>
                    <a:lnTo>
                      <a:pt x="53" y="288"/>
                    </a:lnTo>
                    <a:lnTo>
                      <a:pt x="65" y="293"/>
                    </a:lnTo>
                    <a:lnTo>
                      <a:pt x="83" y="297"/>
                    </a:lnTo>
                    <a:lnTo>
                      <a:pt x="106" y="298"/>
                    </a:lnTo>
                    <a:lnTo>
                      <a:pt x="129" y="297"/>
                    </a:lnTo>
                    <a:lnTo>
                      <a:pt x="148" y="292"/>
                    </a:lnTo>
                    <a:lnTo>
                      <a:pt x="162" y="283"/>
                    </a:lnTo>
                    <a:lnTo>
                      <a:pt x="170" y="274"/>
                    </a:lnTo>
                    <a:lnTo>
                      <a:pt x="175" y="263"/>
                    </a:lnTo>
                    <a:lnTo>
                      <a:pt x="178" y="249"/>
                    </a:lnTo>
                    <a:lnTo>
                      <a:pt x="179" y="236"/>
                    </a:lnTo>
                    <a:lnTo>
                      <a:pt x="179" y="197"/>
                    </a:lnTo>
                    <a:lnTo>
                      <a:pt x="171" y="210"/>
                    </a:lnTo>
                    <a:lnTo>
                      <a:pt x="160" y="221"/>
                    </a:lnTo>
                    <a:lnTo>
                      <a:pt x="144" y="229"/>
                    </a:lnTo>
                    <a:lnTo>
                      <a:pt x="124" y="235"/>
                    </a:lnTo>
                    <a:lnTo>
                      <a:pt x="98" y="236"/>
                    </a:lnTo>
                    <a:lnTo>
                      <a:pt x="71" y="235"/>
                    </a:lnTo>
                    <a:lnTo>
                      <a:pt x="50" y="228"/>
                    </a:lnTo>
                    <a:lnTo>
                      <a:pt x="33" y="220"/>
                    </a:lnTo>
                    <a:lnTo>
                      <a:pt x="20" y="206"/>
                    </a:lnTo>
                    <a:lnTo>
                      <a:pt x="12" y="191"/>
                    </a:lnTo>
                    <a:lnTo>
                      <a:pt x="7" y="172"/>
                    </a:lnTo>
                    <a:lnTo>
                      <a:pt x="4" y="150"/>
                    </a:lnTo>
                    <a:lnTo>
                      <a:pt x="3" y="126"/>
                    </a:lnTo>
                    <a:lnTo>
                      <a:pt x="3" y="0"/>
                    </a:lnTo>
                    <a:close/>
                  </a:path>
                </a:pathLst>
              </a:custGeom>
              <a:grpFill/>
              <a:ln w="0">
                <a:noFill/>
                <a:prstDash val="solid"/>
                <a:round/>
                <a:headEnd/>
                <a:tailEnd/>
              </a:ln>
            </p:spPr>
            <p:txBody>
              <a:bodyPr/>
              <a:lstStyle/>
              <a:p>
                <a:pPr>
                  <a:defRPr/>
                </a:pPr>
                <a:endParaRPr lang="en-US">
                  <a:latin typeface="Arial" charset="0"/>
                </a:endParaRPr>
              </a:p>
            </p:txBody>
          </p:sp>
          <p:sp>
            <p:nvSpPr>
              <p:cNvPr id="111" name="Freeform 86"/>
              <p:cNvSpPr>
                <a:spLocks noEditPoints="1"/>
              </p:cNvSpPr>
              <p:nvPr/>
            </p:nvSpPr>
            <p:spPr bwMode="auto">
              <a:xfrm>
                <a:off x="1760" y="1676"/>
                <a:ext cx="2152" cy="645"/>
              </a:xfrm>
              <a:custGeom>
                <a:avLst/>
                <a:gdLst/>
                <a:ahLst/>
                <a:cxnLst>
                  <a:cxn ang="0">
                    <a:pos x="2007" y="18"/>
                  </a:cxn>
                  <a:cxn ang="0">
                    <a:pos x="3057" y="18"/>
                  </a:cxn>
                  <a:cxn ang="0">
                    <a:pos x="1756" y="1277"/>
                  </a:cxn>
                  <a:cxn ang="0">
                    <a:pos x="630" y="6"/>
                  </a:cxn>
                  <a:cxn ang="0">
                    <a:pos x="857" y="54"/>
                  </a:cxn>
                  <a:cxn ang="0">
                    <a:pos x="1004" y="163"/>
                  </a:cxn>
                  <a:cxn ang="0">
                    <a:pos x="1081" y="319"/>
                  </a:cxn>
                  <a:cxn ang="0">
                    <a:pos x="915" y="374"/>
                  </a:cxn>
                  <a:cxn ang="0">
                    <a:pos x="847" y="245"/>
                  </a:cxn>
                  <a:cxn ang="0">
                    <a:pos x="710" y="167"/>
                  </a:cxn>
                  <a:cxn ang="0">
                    <a:pos x="496" y="151"/>
                  </a:cxn>
                  <a:cxn ang="0">
                    <a:pos x="323" y="188"/>
                  </a:cxn>
                  <a:cxn ang="0">
                    <a:pos x="232" y="262"/>
                  </a:cxn>
                  <a:cxn ang="0">
                    <a:pos x="208" y="361"/>
                  </a:cxn>
                  <a:cxn ang="0">
                    <a:pos x="254" y="454"/>
                  </a:cxn>
                  <a:cxn ang="0">
                    <a:pos x="372" y="512"/>
                  </a:cxn>
                  <a:cxn ang="0">
                    <a:pos x="534" y="554"/>
                  </a:cxn>
                  <a:cxn ang="0">
                    <a:pos x="762" y="605"/>
                  </a:cxn>
                  <a:cxn ang="0">
                    <a:pos x="930" y="662"/>
                  </a:cxn>
                  <a:cxn ang="0">
                    <a:pos x="1061" y="753"/>
                  </a:cxn>
                  <a:cxn ang="0">
                    <a:pos x="1126" y="890"/>
                  </a:cxn>
                  <a:cxn ang="0">
                    <a:pos x="1112" y="1033"/>
                  </a:cxn>
                  <a:cxn ang="0">
                    <a:pos x="1035" y="1153"/>
                  </a:cxn>
                  <a:cxn ang="0">
                    <a:pos x="888" y="1244"/>
                  </a:cxn>
                  <a:cxn ang="0">
                    <a:pos x="663" y="1289"/>
                  </a:cxn>
                  <a:cxn ang="0">
                    <a:pos x="371" y="1272"/>
                  </a:cxn>
                  <a:cxn ang="0">
                    <a:pos x="156" y="1183"/>
                  </a:cxn>
                  <a:cxn ang="0">
                    <a:pos x="34" y="1024"/>
                  </a:cxn>
                  <a:cxn ang="0">
                    <a:pos x="182" y="861"/>
                  </a:cxn>
                  <a:cxn ang="0">
                    <a:pos x="236" y="1015"/>
                  </a:cxn>
                  <a:cxn ang="0">
                    <a:pos x="369" y="1110"/>
                  </a:cxn>
                  <a:cxn ang="0">
                    <a:pos x="589" y="1143"/>
                  </a:cxn>
                  <a:cxn ang="0">
                    <a:pos x="788" y="1117"/>
                  </a:cxn>
                  <a:cxn ang="0">
                    <a:pos x="902" y="1050"/>
                  </a:cxn>
                  <a:cxn ang="0">
                    <a:pos x="945" y="965"/>
                  </a:cxn>
                  <a:cxn ang="0">
                    <a:pos x="925" y="860"/>
                  </a:cxn>
                  <a:cxn ang="0">
                    <a:pos x="826" y="785"/>
                  </a:cxn>
                  <a:cxn ang="0">
                    <a:pos x="674" y="739"/>
                  </a:cxn>
                  <a:cxn ang="0">
                    <a:pos x="354" y="670"/>
                  </a:cxn>
                  <a:cxn ang="0">
                    <a:pos x="190" y="611"/>
                  </a:cxn>
                  <a:cxn ang="0">
                    <a:pos x="71" y="516"/>
                  </a:cxn>
                  <a:cxn ang="0">
                    <a:pos x="23" y="371"/>
                  </a:cxn>
                  <a:cxn ang="0">
                    <a:pos x="56" y="213"/>
                  </a:cxn>
                  <a:cxn ang="0">
                    <a:pos x="164" y="94"/>
                  </a:cxn>
                  <a:cxn ang="0">
                    <a:pos x="356" y="21"/>
                  </a:cxn>
                  <a:cxn ang="0">
                    <a:pos x="3798" y="0"/>
                  </a:cxn>
                  <a:cxn ang="0">
                    <a:pos x="4033" y="34"/>
                  </a:cxn>
                  <a:cxn ang="0">
                    <a:pos x="4185" y="132"/>
                  </a:cxn>
                  <a:cxn ang="0">
                    <a:pos x="4270" y="284"/>
                  </a:cxn>
                  <a:cxn ang="0">
                    <a:pos x="4302" y="485"/>
                  </a:cxn>
                  <a:cxn ang="0">
                    <a:pos x="4121" y="1277"/>
                  </a:cxn>
                  <a:cxn ang="0">
                    <a:pos x="4108" y="404"/>
                  </a:cxn>
                  <a:cxn ang="0">
                    <a:pos x="4055" y="269"/>
                  </a:cxn>
                  <a:cxn ang="0">
                    <a:pos x="3942" y="185"/>
                  </a:cxn>
                  <a:cxn ang="0">
                    <a:pos x="3748" y="156"/>
                  </a:cxn>
                  <a:cxn ang="0">
                    <a:pos x="3542" y="189"/>
                  </a:cxn>
                  <a:cxn ang="0">
                    <a:pos x="3421" y="284"/>
                  </a:cxn>
                  <a:cxn ang="0">
                    <a:pos x="3366" y="435"/>
                  </a:cxn>
                  <a:cxn ang="0">
                    <a:pos x="3357" y="1277"/>
                  </a:cxn>
                  <a:cxn ang="0">
                    <a:pos x="3313" y="242"/>
                  </a:cxn>
                  <a:cxn ang="0">
                    <a:pos x="3385" y="131"/>
                  </a:cxn>
                  <a:cxn ang="0">
                    <a:pos x="3520" y="45"/>
                  </a:cxn>
                  <a:cxn ang="0">
                    <a:pos x="3732" y="2"/>
                  </a:cxn>
                </a:cxnLst>
                <a:rect l="0" t="0" r="r" b="b"/>
                <a:pathLst>
                  <a:path w="4306" h="1292">
                    <a:moveTo>
                      <a:pt x="1162" y="18"/>
                    </a:moveTo>
                    <a:lnTo>
                      <a:pt x="1365" y="18"/>
                    </a:lnTo>
                    <a:lnTo>
                      <a:pt x="1664" y="1072"/>
                    </a:lnTo>
                    <a:lnTo>
                      <a:pt x="2007" y="18"/>
                    </a:lnTo>
                    <a:lnTo>
                      <a:pt x="2188" y="18"/>
                    </a:lnTo>
                    <a:lnTo>
                      <a:pt x="2539" y="1077"/>
                    </a:lnTo>
                    <a:lnTo>
                      <a:pt x="2859" y="18"/>
                    </a:lnTo>
                    <a:lnTo>
                      <a:pt x="3057" y="18"/>
                    </a:lnTo>
                    <a:lnTo>
                      <a:pt x="2654" y="1277"/>
                    </a:lnTo>
                    <a:lnTo>
                      <a:pt x="2442" y="1277"/>
                    </a:lnTo>
                    <a:lnTo>
                      <a:pt x="2095" y="232"/>
                    </a:lnTo>
                    <a:lnTo>
                      <a:pt x="1756" y="1277"/>
                    </a:lnTo>
                    <a:lnTo>
                      <a:pt x="1558" y="1277"/>
                    </a:lnTo>
                    <a:lnTo>
                      <a:pt x="1162" y="18"/>
                    </a:lnTo>
                    <a:close/>
                    <a:moveTo>
                      <a:pt x="559" y="3"/>
                    </a:moveTo>
                    <a:lnTo>
                      <a:pt x="630" y="6"/>
                    </a:lnTo>
                    <a:lnTo>
                      <a:pt x="694" y="11"/>
                    </a:lnTo>
                    <a:lnTo>
                      <a:pt x="754" y="22"/>
                    </a:lnTo>
                    <a:lnTo>
                      <a:pt x="808" y="37"/>
                    </a:lnTo>
                    <a:lnTo>
                      <a:pt x="857" y="54"/>
                    </a:lnTo>
                    <a:lnTo>
                      <a:pt x="900" y="76"/>
                    </a:lnTo>
                    <a:lnTo>
                      <a:pt x="940" y="102"/>
                    </a:lnTo>
                    <a:lnTo>
                      <a:pt x="974" y="131"/>
                    </a:lnTo>
                    <a:lnTo>
                      <a:pt x="1004" y="163"/>
                    </a:lnTo>
                    <a:lnTo>
                      <a:pt x="1029" y="198"/>
                    </a:lnTo>
                    <a:lnTo>
                      <a:pt x="1050" y="237"/>
                    </a:lnTo>
                    <a:lnTo>
                      <a:pt x="1067" y="276"/>
                    </a:lnTo>
                    <a:lnTo>
                      <a:pt x="1081" y="319"/>
                    </a:lnTo>
                    <a:lnTo>
                      <a:pt x="1090" y="366"/>
                    </a:lnTo>
                    <a:lnTo>
                      <a:pt x="1096" y="413"/>
                    </a:lnTo>
                    <a:lnTo>
                      <a:pt x="922" y="413"/>
                    </a:lnTo>
                    <a:lnTo>
                      <a:pt x="915" y="374"/>
                    </a:lnTo>
                    <a:lnTo>
                      <a:pt x="903" y="337"/>
                    </a:lnTo>
                    <a:lnTo>
                      <a:pt x="889" y="303"/>
                    </a:lnTo>
                    <a:lnTo>
                      <a:pt x="870" y="272"/>
                    </a:lnTo>
                    <a:lnTo>
                      <a:pt x="847" y="245"/>
                    </a:lnTo>
                    <a:lnTo>
                      <a:pt x="820" y="220"/>
                    </a:lnTo>
                    <a:lnTo>
                      <a:pt x="789" y="200"/>
                    </a:lnTo>
                    <a:lnTo>
                      <a:pt x="752" y="182"/>
                    </a:lnTo>
                    <a:lnTo>
                      <a:pt x="710" y="167"/>
                    </a:lnTo>
                    <a:lnTo>
                      <a:pt x="663" y="158"/>
                    </a:lnTo>
                    <a:lnTo>
                      <a:pt x="611" y="152"/>
                    </a:lnTo>
                    <a:lnTo>
                      <a:pt x="553" y="150"/>
                    </a:lnTo>
                    <a:lnTo>
                      <a:pt x="496" y="151"/>
                    </a:lnTo>
                    <a:lnTo>
                      <a:pt x="444" y="156"/>
                    </a:lnTo>
                    <a:lnTo>
                      <a:pt x="398" y="165"/>
                    </a:lnTo>
                    <a:lnTo>
                      <a:pt x="357" y="174"/>
                    </a:lnTo>
                    <a:lnTo>
                      <a:pt x="323" y="188"/>
                    </a:lnTo>
                    <a:lnTo>
                      <a:pt x="293" y="203"/>
                    </a:lnTo>
                    <a:lnTo>
                      <a:pt x="268" y="220"/>
                    </a:lnTo>
                    <a:lnTo>
                      <a:pt x="249" y="241"/>
                    </a:lnTo>
                    <a:lnTo>
                      <a:pt x="232" y="262"/>
                    </a:lnTo>
                    <a:lnTo>
                      <a:pt x="220" y="285"/>
                    </a:lnTo>
                    <a:lnTo>
                      <a:pt x="213" y="310"/>
                    </a:lnTo>
                    <a:lnTo>
                      <a:pt x="209" y="334"/>
                    </a:lnTo>
                    <a:lnTo>
                      <a:pt x="208" y="361"/>
                    </a:lnTo>
                    <a:lnTo>
                      <a:pt x="212" y="389"/>
                    </a:lnTo>
                    <a:lnTo>
                      <a:pt x="220" y="413"/>
                    </a:lnTo>
                    <a:lnTo>
                      <a:pt x="235" y="435"/>
                    </a:lnTo>
                    <a:lnTo>
                      <a:pt x="254" y="454"/>
                    </a:lnTo>
                    <a:lnTo>
                      <a:pt x="278" y="470"/>
                    </a:lnTo>
                    <a:lnTo>
                      <a:pt x="306" y="486"/>
                    </a:lnTo>
                    <a:lnTo>
                      <a:pt x="337" y="500"/>
                    </a:lnTo>
                    <a:lnTo>
                      <a:pt x="372" y="512"/>
                    </a:lnTo>
                    <a:lnTo>
                      <a:pt x="409" y="524"/>
                    </a:lnTo>
                    <a:lnTo>
                      <a:pt x="449" y="534"/>
                    </a:lnTo>
                    <a:lnTo>
                      <a:pt x="490" y="545"/>
                    </a:lnTo>
                    <a:lnTo>
                      <a:pt x="534" y="554"/>
                    </a:lnTo>
                    <a:lnTo>
                      <a:pt x="579" y="564"/>
                    </a:lnTo>
                    <a:lnTo>
                      <a:pt x="625" y="573"/>
                    </a:lnTo>
                    <a:lnTo>
                      <a:pt x="669" y="583"/>
                    </a:lnTo>
                    <a:lnTo>
                      <a:pt x="762" y="605"/>
                    </a:lnTo>
                    <a:lnTo>
                      <a:pt x="805" y="617"/>
                    </a:lnTo>
                    <a:lnTo>
                      <a:pt x="849" y="630"/>
                    </a:lnTo>
                    <a:lnTo>
                      <a:pt x="891" y="645"/>
                    </a:lnTo>
                    <a:lnTo>
                      <a:pt x="930" y="662"/>
                    </a:lnTo>
                    <a:lnTo>
                      <a:pt x="968" y="681"/>
                    </a:lnTo>
                    <a:lnTo>
                      <a:pt x="1002" y="702"/>
                    </a:lnTo>
                    <a:lnTo>
                      <a:pt x="1033" y="726"/>
                    </a:lnTo>
                    <a:lnTo>
                      <a:pt x="1061" y="753"/>
                    </a:lnTo>
                    <a:lnTo>
                      <a:pt x="1084" y="781"/>
                    </a:lnTo>
                    <a:lnTo>
                      <a:pt x="1103" y="814"/>
                    </a:lnTo>
                    <a:lnTo>
                      <a:pt x="1116" y="850"/>
                    </a:lnTo>
                    <a:lnTo>
                      <a:pt x="1126" y="890"/>
                    </a:lnTo>
                    <a:lnTo>
                      <a:pt x="1128" y="933"/>
                    </a:lnTo>
                    <a:lnTo>
                      <a:pt x="1127" y="966"/>
                    </a:lnTo>
                    <a:lnTo>
                      <a:pt x="1122" y="1000"/>
                    </a:lnTo>
                    <a:lnTo>
                      <a:pt x="1112" y="1033"/>
                    </a:lnTo>
                    <a:lnTo>
                      <a:pt x="1099" y="1065"/>
                    </a:lnTo>
                    <a:lnTo>
                      <a:pt x="1082" y="1095"/>
                    </a:lnTo>
                    <a:lnTo>
                      <a:pt x="1061" y="1125"/>
                    </a:lnTo>
                    <a:lnTo>
                      <a:pt x="1035" y="1153"/>
                    </a:lnTo>
                    <a:lnTo>
                      <a:pt x="1005" y="1179"/>
                    </a:lnTo>
                    <a:lnTo>
                      <a:pt x="971" y="1204"/>
                    </a:lnTo>
                    <a:lnTo>
                      <a:pt x="932" y="1225"/>
                    </a:lnTo>
                    <a:lnTo>
                      <a:pt x="888" y="1244"/>
                    </a:lnTo>
                    <a:lnTo>
                      <a:pt x="839" y="1261"/>
                    </a:lnTo>
                    <a:lnTo>
                      <a:pt x="786" y="1274"/>
                    </a:lnTo>
                    <a:lnTo>
                      <a:pt x="727" y="1284"/>
                    </a:lnTo>
                    <a:lnTo>
                      <a:pt x="663" y="1289"/>
                    </a:lnTo>
                    <a:lnTo>
                      <a:pt x="593" y="1292"/>
                    </a:lnTo>
                    <a:lnTo>
                      <a:pt x="513" y="1289"/>
                    </a:lnTo>
                    <a:lnTo>
                      <a:pt x="439" y="1282"/>
                    </a:lnTo>
                    <a:lnTo>
                      <a:pt x="371" y="1272"/>
                    </a:lnTo>
                    <a:lnTo>
                      <a:pt x="308" y="1257"/>
                    </a:lnTo>
                    <a:lnTo>
                      <a:pt x="251" y="1236"/>
                    </a:lnTo>
                    <a:lnTo>
                      <a:pt x="201" y="1212"/>
                    </a:lnTo>
                    <a:lnTo>
                      <a:pt x="156" y="1183"/>
                    </a:lnTo>
                    <a:lnTo>
                      <a:pt x="117" y="1151"/>
                    </a:lnTo>
                    <a:lnTo>
                      <a:pt x="84" y="1113"/>
                    </a:lnTo>
                    <a:lnTo>
                      <a:pt x="56" y="1071"/>
                    </a:lnTo>
                    <a:lnTo>
                      <a:pt x="34" y="1024"/>
                    </a:lnTo>
                    <a:lnTo>
                      <a:pt x="18" y="974"/>
                    </a:lnTo>
                    <a:lnTo>
                      <a:pt x="5" y="920"/>
                    </a:lnTo>
                    <a:lnTo>
                      <a:pt x="0" y="861"/>
                    </a:lnTo>
                    <a:lnTo>
                      <a:pt x="182" y="861"/>
                    </a:lnTo>
                    <a:lnTo>
                      <a:pt x="189" y="905"/>
                    </a:lnTo>
                    <a:lnTo>
                      <a:pt x="200" y="946"/>
                    </a:lnTo>
                    <a:lnTo>
                      <a:pt x="216" y="981"/>
                    </a:lnTo>
                    <a:lnTo>
                      <a:pt x="236" y="1015"/>
                    </a:lnTo>
                    <a:lnTo>
                      <a:pt x="262" y="1043"/>
                    </a:lnTo>
                    <a:lnTo>
                      <a:pt x="293" y="1069"/>
                    </a:lnTo>
                    <a:lnTo>
                      <a:pt x="329" y="1092"/>
                    </a:lnTo>
                    <a:lnTo>
                      <a:pt x="369" y="1110"/>
                    </a:lnTo>
                    <a:lnTo>
                      <a:pt x="417" y="1124"/>
                    </a:lnTo>
                    <a:lnTo>
                      <a:pt x="469" y="1134"/>
                    </a:lnTo>
                    <a:lnTo>
                      <a:pt x="526" y="1140"/>
                    </a:lnTo>
                    <a:lnTo>
                      <a:pt x="589" y="1143"/>
                    </a:lnTo>
                    <a:lnTo>
                      <a:pt x="648" y="1141"/>
                    </a:lnTo>
                    <a:lnTo>
                      <a:pt x="699" y="1136"/>
                    </a:lnTo>
                    <a:lnTo>
                      <a:pt x="747" y="1128"/>
                    </a:lnTo>
                    <a:lnTo>
                      <a:pt x="788" y="1117"/>
                    </a:lnTo>
                    <a:lnTo>
                      <a:pt x="823" y="1103"/>
                    </a:lnTo>
                    <a:lnTo>
                      <a:pt x="854" y="1087"/>
                    </a:lnTo>
                    <a:lnTo>
                      <a:pt x="880" y="1069"/>
                    </a:lnTo>
                    <a:lnTo>
                      <a:pt x="902" y="1050"/>
                    </a:lnTo>
                    <a:lnTo>
                      <a:pt x="918" y="1030"/>
                    </a:lnTo>
                    <a:lnTo>
                      <a:pt x="932" y="1009"/>
                    </a:lnTo>
                    <a:lnTo>
                      <a:pt x="940" y="986"/>
                    </a:lnTo>
                    <a:lnTo>
                      <a:pt x="945" y="965"/>
                    </a:lnTo>
                    <a:lnTo>
                      <a:pt x="948" y="943"/>
                    </a:lnTo>
                    <a:lnTo>
                      <a:pt x="947" y="912"/>
                    </a:lnTo>
                    <a:lnTo>
                      <a:pt x="938" y="884"/>
                    </a:lnTo>
                    <a:lnTo>
                      <a:pt x="925" y="860"/>
                    </a:lnTo>
                    <a:lnTo>
                      <a:pt x="907" y="838"/>
                    </a:lnTo>
                    <a:lnTo>
                      <a:pt x="884" y="818"/>
                    </a:lnTo>
                    <a:lnTo>
                      <a:pt x="857" y="802"/>
                    </a:lnTo>
                    <a:lnTo>
                      <a:pt x="826" y="785"/>
                    </a:lnTo>
                    <a:lnTo>
                      <a:pt x="792" y="772"/>
                    </a:lnTo>
                    <a:lnTo>
                      <a:pt x="755" y="759"/>
                    </a:lnTo>
                    <a:lnTo>
                      <a:pt x="716" y="749"/>
                    </a:lnTo>
                    <a:lnTo>
                      <a:pt x="674" y="739"/>
                    </a:lnTo>
                    <a:lnTo>
                      <a:pt x="630" y="728"/>
                    </a:lnTo>
                    <a:lnTo>
                      <a:pt x="585" y="720"/>
                    </a:lnTo>
                    <a:lnTo>
                      <a:pt x="447" y="692"/>
                    </a:lnTo>
                    <a:lnTo>
                      <a:pt x="354" y="670"/>
                    </a:lnTo>
                    <a:lnTo>
                      <a:pt x="311" y="658"/>
                    </a:lnTo>
                    <a:lnTo>
                      <a:pt x="269" y="644"/>
                    </a:lnTo>
                    <a:lnTo>
                      <a:pt x="228" y="629"/>
                    </a:lnTo>
                    <a:lnTo>
                      <a:pt x="190" y="611"/>
                    </a:lnTo>
                    <a:lnTo>
                      <a:pt x="155" y="591"/>
                    </a:lnTo>
                    <a:lnTo>
                      <a:pt x="124" y="569"/>
                    </a:lnTo>
                    <a:lnTo>
                      <a:pt x="95" y="545"/>
                    </a:lnTo>
                    <a:lnTo>
                      <a:pt x="71" y="516"/>
                    </a:lnTo>
                    <a:lnTo>
                      <a:pt x="52" y="486"/>
                    </a:lnTo>
                    <a:lnTo>
                      <a:pt x="37" y="451"/>
                    </a:lnTo>
                    <a:lnTo>
                      <a:pt x="27" y="413"/>
                    </a:lnTo>
                    <a:lnTo>
                      <a:pt x="23" y="371"/>
                    </a:lnTo>
                    <a:lnTo>
                      <a:pt x="24" y="329"/>
                    </a:lnTo>
                    <a:lnTo>
                      <a:pt x="31" y="288"/>
                    </a:lnTo>
                    <a:lnTo>
                      <a:pt x="41" y="250"/>
                    </a:lnTo>
                    <a:lnTo>
                      <a:pt x="56" y="213"/>
                    </a:lnTo>
                    <a:lnTo>
                      <a:pt x="76" y="181"/>
                    </a:lnTo>
                    <a:lnTo>
                      <a:pt x="100" y="148"/>
                    </a:lnTo>
                    <a:lnTo>
                      <a:pt x="130" y="120"/>
                    </a:lnTo>
                    <a:lnTo>
                      <a:pt x="164" y="94"/>
                    </a:lnTo>
                    <a:lnTo>
                      <a:pt x="205" y="71"/>
                    </a:lnTo>
                    <a:lnTo>
                      <a:pt x="250" y="50"/>
                    </a:lnTo>
                    <a:lnTo>
                      <a:pt x="300" y="34"/>
                    </a:lnTo>
                    <a:lnTo>
                      <a:pt x="356" y="21"/>
                    </a:lnTo>
                    <a:lnTo>
                      <a:pt x="418" y="11"/>
                    </a:lnTo>
                    <a:lnTo>
                      <a:pt x="486" y="4"/>
                    </a:lnTo>
                    <a:lnTo>
                      <a:pt x="559" y="3"/>
                    </a:lnTo>
                    <a:close/>
                    <a:moveTo>
                      <a:pt x="3798" y="0"/>
                    </a:moveTo>
                    <a:lnTo>
                      <a:pt x="3866" y="3"/>
                    </a:lnTo>
                    <a:lnTo>
                      <a:pt x="3927" y="8"/>
                    </a:lnTo>
                    <a:lnTo>
                      <a:pt x="3983" y="19"/>
                    </a:lnTo>
                    <a:lnTo>
                      <a:pt x="4033" y="34"/>
                    </a:lnTo>
                    <a:lnTo>
                      <a:pt x="4079" y="53"/>
                    </a:lnTo>
                    <a:lnTo>
                      <a:pt x="4119" y="75"/>
                    </a:lnTo>
                    <a:lnTo>
                      <a:pt x="4154" y="102"/>
                    </a:lnTo>
                    <a:lnTo>
                      <a:pt x="4185" y="132"/>
                    </a:lnTo>
                    <a:lnTo>
                      <a:pt x="4211" y="165"/>
                    </a:lnTo>
                    <a:lnTo>
                      <a:pt x="4234" y="201"/>
                    </a:lnTo>
                    <a:lnTo>
                      <a:pt x="4253" y="242"/>
                    </a:lnTo>
                    <a:lnTo>
                      <a:pt x="4270" y="284"/>
                    </a:lnTo>
                    <a:lnTo>
                      <a:pt x="4282" y="330"/>
                    </a:lnTo>
                    <a:lnTo>
                      <a:pt x="4291" y="379"/>
                    </a:lnTo>
                    <a:lnTo>
                      <a:pt x="4298" y="431"/>
                    </a:lnTo>
                    <a:lnTo>
                      <a:pt x="4302" y="485"/>
                    </a:lnTo>
                    <a:lnTo>
                      <a:pt x="4305" y="542"/>
                    </a:lnTo>
                    <a:lnTo>
                      <a:pt x="4306" y="601"/>
                    </a:lnTo>
                    <a:lnTo>
                      <a:pt x="4306" y="1277"/>
                    </a:lnTo>
                    <a:lnTo>
                      <a:pt x="4121" y="1277"/>
                    </a:lnTo>
                    <a:lnTo>
                      <a:pt x="4121" y="535"/>
                    </a:lnTo>
                    <a:lnTo>
                      <a:pt x="4119" y="489"/>
                    </a:lnTo>
                    <a:lnTo>
                      <a:pt x="4115" y="444"/>
                    </a:lnTo>
                    <a:lnTo>
                      <a:pt x="4108" y="404"/>
                    </a:lnTo>
                    <a:lnTo>
                      <a:pt x="4100" y="366"/>
                    </a:lnTo>
                    <a:lnTo>
                      <a:pt x="4088" y="330"/>
                    </a:lnTo>
                    <a:lnTo>
                      <a:pt x="4074" y="299"/>
                    </a:lnTo>
                    <a:lnTo>
                      <a:pt x="4055" y="269"/>
                    </a:lnTo>
                    <a:lnTo>
                      <a:pt x="4033" y="243"/>
                    </a:lnTo>
                    <a:lnTo>
                      <a:pt x="4007" y="220"/>
                    </a:lnTo>
                    <a:lnTo>
                      <a:pt x="3978" y="201"/>
                    </a:lnTo>
                    <a:lnTo>
                      <a:pt x="3942" y="185"/>
                    </a:lnTo>
                    <a:lnTo>
                      <a:pt x="3901" y="173"/>
                    </a:lnTo>
                    <a:lnTo>
                      <a:pt x="3857" y="163"/>
                    </a:lnTo>
                    <a:lnTo>
                      <a:pt x="3805" y="158"/>
                    </a:lnTo>
                    <a:lnTo>
                      <a:pt x="3748" y="156"/>
                    </a:lnTo>
                    <a:lnTo>
                      <a:pt x="3687" y="159"/>
                    </a:lnTo>
                    <a:lnTo>
                      <a:pt x="3633" y="165"/>
                    </a:lnTo>
                    <a:lnTo>
                      <a:pt x="3584" y="175"/>
                    </a:lnTo>
                    <a:lnTo>
                      <a:pt x="3542" y="189"/>
                    </a:lnTo>
                    <a:lnTo>
                      <a:pt x="3504" y="207"/>
                    </a:lnTo>
                    <a:lnTo>
                      <a:pt x="3472" y="228"/>
                    </a:lnTo>
                    <a:lnTo>
                      <a:pt x="3444" y="254"/>
                    </a:lnTo>
                    <a:lnTo>
                      <a:pt x="3421" y="284"/>
                    </a:lnTo>
                    <a:lnTo>
                      <a:pt x="3402" y="317"/>
                    </a:lnTo>
                    <a:lnTo>
                      <a:pt x="3387" y="352"/>
                    </a:lnTo>
                    <a:lnTo>
                      <a:pt x="3376" y="393"/>
                    </a:lnTo>
                    <a:lnTo>
                      <a:pt x="3366" y="435"/>
                    </a:lnTo>
                    <a:lnTo>
                      <a:pt x="3361" y="482"/>
                    </a:lnTo>
                    <a:lnTo>
                      <a:pt x="3358" y="531"/>
                    </a:lnTo>
                    <a:lnTo>
                      <a:pt x="3357" y="584"/>
                    </a:lnTo>
                    <a:lnTo>
                      <a:pt x="3357" y="1277"/>
                    </a:lnTo>
                    <a:lnTo>
                      <a:pt x="3174" y="1277"/>
                    </a:lnTo>
                    <a:lnTo>
                      <a:pt x="3174" y="18"/>
                    </a:lnTo>
                    <a:lnTo>
                      <a:pt x="3259" y="18"/>
                    </a:lnTo>
                    <a:lnTo>
                      <a:pt x="3313" y="242"/>
                    </a:lnTo>
                    <a:lnTo>
                      <a:pt x="3326" y="212"/>
                    </a:lnTo>
                    <a:lnTo>
                      <a:pt x="3342" y="184"/>
                    </a:lnTo>
                    <a:lnTo>
                      <a:pt x="3362" y="156"/>
                    </a:lnTo>
                    <a:lnTo>
                      <a:pt x="3385" y="131"/>
                    </a:lnTo>
                    <a:lnTo>
                      <a:pt x="3413" y="106"/>
                    </a:lnTo>
                    <a:lnTo>
                      <a:pt x="3444" y="83"/>
                    </a:lnTo>
                    <a:lnTo>
                      <a:pt x="3481" y="63"/>
                    </a:lnTo>
                    <a:lnTo>
                      <a:pt x="3520" y="45"/>
                    </a:lnTo>
                    <a:lnTo>
                      <a:pt x="3566" y="30"/>
                    </a:lnTo>
                    <a:lnTo>
                      <a:pt x="3616" y="16"/>
                    </a:lnTo>
                    <a:lnTo>
                      <a:pt x="3671" y="8"/>
                    </a:lnTo>
                    <a:lnTo>
                      <a:pt x="3732" y="2"/>
                    </a:lnTo>
                    <a:lnTo>
                      <a:pt x="3798" y="0"/>
                    </a:lnTo>
                    <a:close/>
                  </a:path>
                </a:pathLst>
              </a:custGeom>
              <a:grpFill/>
              <a:ln w="0">
                <a:noFill/>
                <a:prstDash val="solid"/>
                <a:round/>
                <a:headEnd/>
                <a:tailEnd/>
              </a:ln>
            </p:spPr>
            <p:txBody>
              <a:bodyPr/>
              <a:lstStyle/>
              <a:p>
                <a:pPr>
                  <a:defRPr/>
                </a:pPr>
                <a:endParaRPr lang="en-US">
                  <a:latin typeface="Arial" charset="0"/>
                </a:endParaRPr>
              </a:p>
            </p:txBody>
          </p:sp>
          <p:sp>
            <p:nvSpPr>
              <p:cNvPr id="112" name="Freeform 87"/>
              <p:cNvSpPr>
                <a:spLocks noEditPoints="1"/>
              </p:cNvSpPr>
              <p:nvPr/>
            </p:nvSpPr>
            <p:spPr bwMode="auto">
              <a:xfrm>
                <a:off x="3928" y="2442"/>
                <a:ext cx="67" cy="67"/>
              </a:xfrm>
              <a:custGeom>
                <a:avLst/>
                <a:gdLst/>
                <a:ahLst/>
                <a:cxnLst>
                  <a:cxn ang="0">
                    <a:pos x="53" y="63"/>
                  </a:cxn>
                  <a:cxn ang="0">
                    <a:pos x="82" y="60"/>
                  </a:cxn>
                  <a:cxn ang="0">
                    <a:pos x="86" y="53"/>
                  </a:cxn>
                  <a:cxn ang="0">
                    <a:pos x="84" y="42"/>
                  </a:cxn>
                  <a:cxn ang="0">
                    <a:pos x="53" y="38"/>
                  </a:cxn>
                  <a:cxn ang="0">
                    <a:pos x="71" y="29"/>
                  </a:cxn>
                  <a:cxn ang="0">
                    <a:pos x="91" y="34"/>
                  </a:cxn>
                  <a:cxn ang="0">
                    <a:pos x="98" y="51"/>
                  </a:cxn>
                  <a:cxn ang="0">
                    <a:pos x="96" y="60"/>
                  </a:cxn>
                  <a:cxn ang="0">
                    <a:pos x="91" y="67"/>
                  </a:cxn>
                  <a:cxn ang="0">
                    <a:pos x="101" y="105"/>
                  </a:cxn>
                  <a:cxn ang="0">
                    <a:pos x="67" y="72"/>
                  </a:cxn>
                  <a:cxn ang="0">
                    <a:pos x="53" y="105"/>
                  </a:cxn>
                  <a:cxn ang="0">
                    <a:pos x="42" y="29"/>
                  </a:cxn>
                  <a:cxn ang="0">
                    <a:pos x="50" y="14"/>
                  </a:cxn>
                  <a:cxn ang="0">
                    <a:pos x="23" y="34"/>
                  </a:cxn>
                  <a:cxn ang="0">
                    <a:pos x="14" y="67"/>
                  </a:cxn>
                  <a:cxn ang="0">
                    <a:pos x="23" y="101"/>
                  </a:cxn>
                  <a:cxn ang="0">
                    <a:pos x="50" y="120"/>
                  </a:cxn>
                  <a:cxn ang="0">
                    <a:pos x="86" y="120"/>
                  </a:cxn>
                  <a:cxn ang="0">
                    <a:pos x="111" y="101"/>
                  </a:cxn>
                  <a:cxn ang="0">
                    <a:pos x="121" y="67"/>
                  </a:cxn>
                  <a:cxn ang="0">
                    <a:pos x="111" y="34"/>
                  </a:cxn>
                  <a:cxn ang="0">
                    <a:pos x="86" y="14"/>
                  </a:cxn>
                  <a:cxn ang="0">
                    <a:pos x="68" y="0"/>
                  </a:cxn>
                  <a:cxn ang="0">
                    <a:pos x="106" y="13"/>
                  </a:cxn>
                  <a:cxn ang="0">
                    <a:pos x="130" y="45"/>
                  </a:cxn>
                  <a:cxn ang="0">
                    <a:pos x="130" y="89"/>
                  </a:cxn>
                  <a:cxn ang="0">
                    <a:pos x="106" y="121"/>
                  </a:cxn>
                  <a:cxn ang="0">
                    <a:pos x="68" y="133"/>
                  </a:cxn>
                  <a:cxn ang="0">
                    <a:pos x="29" y="121"/>
                  </a:cxn>
                  <a:cxn ang="0">
                    <a:pos x="4" y="89"/>
                  </a:cxn>
                  <a:cxn ang="0">
                    <a:pos x="4" y="45"/>
                  </a:cxn>
                  <a:cxn ang="0">
                    <a:pos x="29" y="13"/>
                  </a:cxn>
                  <a:cxn ang="0">
                    <a:pos x="68" y="0"/>
                  </a:cxn>
                </a:cxnLst>
                <a:rect l="0" t="0" r="r" b="b"/>
                <a:pathLst>
                  <a:path w="134" h="133">
                    <a:moveTo>
                      <a:pt x="53" y="38"/>
                    </a:moveTo>
                    <a:lnTo>
                      <a:pt x="53" y="63"/>
                    </a:lnTo>
                    <a:lnTo>
                      <a:pt x="76" y="63"/>
                    </a:lnTo>
                    <a:lnTo>
                      <a:pt x="82" y="60"/>
                    </a:lnTo>
                    <a:lnTo>
                      <a:pt x="84" y="57"/>
                    </a:lnTo>
                    <a:lnTo>
                      <a:pt x="86" y="53"/>
                    </a:lnTo>
                    <a:lnTo>
                      <a:pt x="86" y="45"/>
                    </a:lnTo>
                    <a:lnTo>
                      <a:pt x="84" y="42"/>
                    </a:lnTo>
                    <a:lnTo>
                      <a:pt x="76" y="38"/>
                    </a:lnTo>
                    <a:lnTo>
                      <a:pt x="53" y="38"/>
                    </a:lnTo>
                    <a:close/>
                    <a:moveTo>
                      <a:pt x="42" y="29"/>
                    </a:moveTo>
                    <a:lnTo>
                      <a:pt x="71" y="29"/>
                    </a:lnTo>
                    <a:lnTo>
                      <a:pt x="83" y="30"/>
                    </a:lnTo>
                    <a:lnTo>
                      <a:pt x="91" y="34"/>
                    </a:lnTo>
                    <a:lnTo>
                      <a:pt x="96" y="41"/>
                    </a:lnTo>
                    <a:lnTo>
                      <a:pt x="98" y="51"/>
                    </a:lnTo>
                    <a:lnTo>
                      <a:pt x="98" y="56"/>
                    </a:lnTo>
                    <a:lnTo>
                      <a:pt x="96" y="60"/>
                    </a:lnTo>
                    <a:lnTo>
                      <a:pt x="94" y="64"/>
                    </a:lnTo>
                    <a:lnTo>
                      <a:pt x="91" y="67"/>
                    </a:lnTo>
                    <a:lnTo>
                      <a:pt x="79" y="71"/>
                    </a:lnTo>
                    <a:lnTo>
                      <a:pt x="101" y="105"/>
                    </a:lnTo>
                    <a:lnTo>
                      <a:pt x="87" y="105"/>
                    </a:lnTo>
                    <a:lnTo>
                      <a:pt x="67" y="72"/>
                    </a:lnTo>
                    <a:lnTo>
                      <a:pt x="53" y="72"/>
                    </a:lnTo>
                    <a:lnTo>
                      <a:pt x="53" y="105"/>
                    </a:lnTo>
                    <a:lnTo>
                      <a:pt x="42" y="105"/>
                    </a:lnTo>
                    <a:lnTo>
                      <a:pt x="42" y="29"/>
                    </a:lnTo>
                    <a:close/>
                    <a:moveTo>
                      <a:pt x="68" y="11"/>
                    </a:moveTo>
                    <a:lnTo>
                      <a:pt x="50" y="14"/>
                    </a:lnTo>
                    <a:lnTo>
                      <a:pt x="35" y="22"/>
                    </a:lnTo>
                    <a:lnTo>
                      <a:pt x="23" y="34"/>
                    </a:lnTo>
                    <a:lnTo>
                      <a:pt x="16" y="49"/>
                    </a:lnTo>
                    <a:lnTo>
                      <a:pt x="14" y="67"/>
                    </a:lnTo>
                    <a:lnTo>
                      <a:pt x="16" y="85"/>
                    </a:lnTo>
                    <a:lnTo>
                      <a:pt x="23" y="101"/>
                    </a:lnTo>
                    <a:lnTo>
                      <a:pt x="35" y="112"/>
                    </a:lnTo>
                    <a:lnTo>
                      <a:pt x="50" y="120"/>
                    </a:lnTo>
                    <a:lnTo>
                      <a:pt x="68" y="123"/>
                    </a:lnTo>
                    <a:lnTo>
                      <a:pt x="86" y="120"/>
                    </a:lnTo>
                    <a:lnTo>
                      <a:pt x="99" y="112"/>
                    </a:lnTo>
                    <a:lnTo>
                      <a:pt x="111" y="101"/>
                    </a:lnTo>
                    <a:lnTo>
                      <a:pt x="118" y="85"/>
                    </a:lnTo>
                    <a:lnTo>
                      <a:pt x="121" y="67"/>
                    </a:lnTo>
                    <a:lnTo>
                      <a:pt x="118" y="49"/>
                    </a:lnTo>
                    <a:lnTo>
                      <a:pt x="111" y="34"/>
                    </a:lnTo>
                    <a:lnTo>
                      <a:pt x="99" y="22"/>
                    </a:lnTo>
                    <a:lnTo>
                      <a:pt x="86" y="14"/>
                    </a:lnTo>
                    <a:lnTo>
                      <a:pt x="68" y="11"/>
                    </a:lnTo>
                    <a:close/>
                    <a:moveTo>
                      <a:pt x="68" y="0"/>
                    </a:moveTo>
                    <a:lnTo>
                      <a:pt x="88" y="3"/>
                    </a:lnTo>
                    <a:lnTo>
                      <a:pt x="106" y="13"/>
                    </a:lnTo>
                    <a:lnTo>
                      <a:pt x="121" y="28"/>
                    </a:lnTo>
                    <a:lnTo>
                      <a:pt x="130" y="45"/>
                    </a:lnTo>
                    <a:lnTo>
                      <a:pt x="134" y="67"/>
                    </a:lnTo>
                    <a:lnTo>
                      <a:pt x="130" y="89"/>
                    </a:lnTo>
                    <a:lnTo>
                      <a:pt x="121" y="106"/>
                    </a:lnTo>
                    <a:lnTo>
                      <a:pt x="106" y="121"/>
                    </a:lnTo>
                    <a:lnTo>
                      <a:pt x="88" y="131"/>
                    </a:lnTo>
                    <a:lnTo>
                      <a:pt x="68" y="133"/>
                    </a:lnTo>
                    <a:lnTo>
                      <a:pt x="46" y="131"/>
                    </a:lnTo>
                    <a:lnTo>
                      <a:pt x="29" y="121"/>
                    </a:lnTo>
                    <a:lnTo>
                      <a:pt x="14" y="106"/>
                    </a:lnTo>
                    <a:lnTo>
                      <a:pt x="4" y="89"/>
                    </a:lnTo>
                    <a:lnTo>
                      <a:pt x="0" y="67"/>
                    </a:lnTo>
                    <a:lnTo>
                      <a:pt x="4" y="45"/>
                    </a:lnTo>
                    <a:lnTo>
                      <a:pt x="14" y="28"/>
                    </a:lnTo>
                    <a:lnTo>
                      <a:pt x="29" y="13"/>
                    </a:lnTo>
                    <a:lnTo>
                      <a:pt x="46" y="3"/>
                    </a:lnTo>
                    <a:lnTo>
                      <a:pt x="68" y="0"/>
                    </a:lnTo>
                    <a:close/>
                  </a:path>
                </a:pathLst>
              </a:custGeom>
              <a:grpFill/>
              <a:ln w="0">
                <a:noFill/>
                <a:prstDash val="solid"/>
                <a:round/>
                <a:headEnd/>
                <a:tailEnd/>
              </a:ln>
            </p:spPr>
            <p:txBody>
              <a:bodyPr/>
              <a:lstStyle/>
              <a:p>
                <a:pPr>
                  <a:defRPr/>
                </a:pPr>
                <a:endParaRPr lang="en-US">
                  <a:latin typeface="Arial" charset="0"/>
                </a:endParaRPr>
              </a:p>
            </p:txBody>
          </p:sp>
        </p:grpSp>
      </p:grpSp>
      <p:sp>
        <p:nvSpPr>
          <p:cNvPr id="18" name="TextBox 17"/>
          <p:cNvSpPr txBox="1"/>
          <p:nvPr/>
        </p:nvSpPr>
        <p:spPr>
          <a:xfrm>
            <a:off x="3635252" y="344968"/>
            <a:ext cx="5169236" cy="461665"/>
          </a:xfrm>
          <a:prstGeom prst="rect">
            <a:avLst/>
          </a:prstGeom>
          <a:noFill/>
        </p:spPr>
        <p:txBody>
          <a:bodyPr wrap="none" rtlCol="0">
            <a:spAutoFit/>
          </a:bodyPr>
          <a:lstStyle/>
          <a:p>
            <a:pPr algn="r"/>
            <a:r>
              <a:rPr lang="en-US" sz="2400" b="1" dirty="0" smtClean="0">
                <a:cs typeface="Arial" pitchFamily="34" charset="0"/>
              </a:rPr>
              <a:t>GOOD MECHANICAL INTEGRITY</a:t>
            </a:r>
            <a:endParaRPr lang="en-US" sz="2400" b="1" dirty="0">
              <a:cs typeface="Arial" pitchFamily="34" charset="0"/>
            </a:endParaRPr>
          </a:p>
        </p:txBody>
      </p:sp>
      <p:sp>
        <p:nvSpPr>
          <p:cNvPr id="21" name="Oval 20"/>
          <p:cNvSpPr/>
          <p:nvPr/>
        </p:nvSpPr>
        <p:spPr>
          <a:xfrm>
            <a:off x="3002033" y="6882020"/>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868683" y="6882020"/>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25808" y="6882020"/>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059183" y="6948695"/>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925833" y="6948695"/>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82958" y="6948695"/>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021083" y="6929645"/>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887733" y="6929645"/>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744858" y="6929645"/>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837727" y="6915372"/>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94852" y="6915372"/>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932977" y="6896322"/>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073465" y="6889164"/>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54401" y="6889164"/>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11526" y="6889164"/>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862468" y="4163043"/>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2053330" y="4214573"/>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036319" y="4098600"/>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1925452" y="4296554"/>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741146" y="4205900"/>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891526" y="4276489"/>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843555" y="4072396"/>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2858899" y="4144147"/>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965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afterEffect">
                                  <p:stCondLst>
                                    <p:cond delay="0"/>
                                  </p:stCondLst>
                                  <p:childTnLst>
                                    <p:animMotion origin="layout" path="M -0.0007 -0.00093 L -0.0257 -0.0162 L -0.04132 -0.03565 L -0.05382 -0.06481 L -0.05903 -0.09815 L -0.05903 -0.82176 " pathEditMode="relative" ptsTypes="AAAAAA">
                                      <p:cBhvr>
                                        <p:cTn id="6" dur="3000" fill="hold"/>
                                        <p:tgtEl>
                                          <p:spTgt spid="21"/>
                                        </p:tgtEl>
                                        <p:attrNameLst>
                                          <p:attrName>ppt_x</p:attrName>
                                          <p:attrName>ppt_y</p:attrName>
                                        </p:attrNameLst>
                                      </p:cBhvr>
                                    </p:animMotion>
                                  </p:childTnLst>
                                </p:cTn>
                              </p:par>
                              <p:par>
                                <p:cTn id="7" presetID="0" presetClass="path" presetSubtype="0" repeatCount="indefinite" fill="hold" grpId="0" nodeType="withEffect">
                                  <p:stCondLst>
                                    <p:cond delay="500"/>
                                  </p:stCondLst>
                                  <p:childTnLst>
                                    <p:animMotion origin="layout" path="M -0.00069 -0.00093 L -0.02395 -0.0162 L -0.03854 -0.03565 L -0.05017 -0.06481 L -0.05486 -0.09815 L -0.05486 -0.82176 " pathEditMode="relative" rAng="0" ptsTypes="AAAAAA">
                                      <p:cBhvr>
                                        <p:cTn id="8" dur="3000" fill="hold"/>
                                        <p:tgtEl>
                                          <p:spTgt spid="22"/>
                                        </p:tgtEl>
                                        <p:attrNameLst>
                                          <p:attrName>ppt_x</p:attrName>
                                          <p:attrName>ppt_y</p:attrName>
                                        </p:attrNameLst>
                                      </p:cBhvr>
                                      <p:rCtr x="-27" y="-410"/>
                                    </p:animMotion>
                                  </p:childTnLst>
                                </p:cTn>
                              </p:par>
                              <p:par>
                                <p:cTn id="9" presetID="0" presetClass="path" presetSubtype="0" repeatCount="indefinite" fill="hold" grpId="0" nodeType="withEffect">
                                  <p:stCondLst>
                                    <p:cond delay="200"/>
                                  </p:stCondLst>
                                  <p:childTnLst>
                                    <p:animMotion origin="layout" path="M -0.00069 -0.00093 L -0.02135 -0.0162 L -0.0342 -0.03565 L -0.04444 -0.06481 L -0.04861 -0.09815 L -0.04861 -0.82176 " pathEditMode="relative" rAng="0" ptsTypes="AAAAAA">
                                      <p:cBhvr>
                                        <p:cTn id="10" dur="3000" fill="hold"/>
                                        <p:tgtEl>
                                          <p:spTgt spid="23"/>
                                        </p:tgtEl>
                                        <p:attrNameLst>
                                          <p:attrName>ppt_x</p:attrName>
                                          <p:attrName>ppt_y</p:attrName>
                                        </p:attrNameLst>
                                      </p:cBhvr>
                                      <p:rCtr x="-24" y="-410"/>
                                    </p:animMotion>
                                  </p:childTnLst>
                                </p:cTn>
                              </p:par>
                              <p:par>
                                <p:cTn id="11" presetID="0" presetClass="path" presetSubtype="0" repeatCount="indefinite" fill="hold" grpId="0" nodeType="withEffect">
                                  <p:stCondLst>
                                    <p:cond delay="400"/>
                                  </p:stCondLst>
                                  <p:childTnLst>
                                    <p:animMotion origin="layout" path="M -0.0007 -0.00093 L -0.0257 -0.0162 L -0.04132 -0.03565 L -0.05382 -0.06481 L -0.05903 -0.09815 L -0.05903 -0.82176 " pathEditMode="relative" ptsTypes="AAAAAA">
                                      <p:cBhvr>
                                        <p:cTn id="12" dur="3000" fill="hold"/>
                                        <p:tgtEl>
                                          <p:spTgt spid="24"/>
                                        </p:tgtEl>
                                        <p:attrNameLst>
                                          <p:attrName>ppt_x</p:attrName>
                                          <p:attrName>ppt_y</p:attrName>
                                        </p:attrNameLst>
                                      </p:cBhvr>
                                    </p:animMotion>
                                  </p:childTnLst>
                                </p:cTn>
                              </p:par>
                              <p:par>
                                <p:cTn id="13" presetID="0" presetClass="path" presetSubtype="0" repeatCount="indefinite" fill="hold" grpId="0" nodeType="withEffect">
                                  <p:stCondLst>
                                    <p:cond delay="600"/>
                                  </p:stCondLst>
                                  <p:childTnLst>
                                    <p:animMotion origin="layout" path="M -0.00069 -0.00093 L -0.02395 -0.0162 L -0.03854 -0.03565 L -0.05017 -0.06481 L -0.05486 -0.09815 L -0.05486 -0.82176 " pathEditMode="relative" rAng="0" ptsTypes="AAAAAA">
                                      <p:cBhvr>
                                        <p:cTn id="14" dur="3000" fill="hold"/>
                                        <p:tgtEl>
                                          <p:spTgt spid="25"/>
                                        </p:tgtEl>
                                        <p:attrNameLst>
                                          <p:attrName>ppt_x</p:attrName>
                                          <p:attrName>ppt_y</p:attrName>
                                        </p:attrNameLst>
                                      </p:cBhvr>
                                      <p:rCtr x="-27" y="-410"/>
                                    </p:animMotion>
                                  </p:childTnLst>
                                </p:cTn>
                              </p:par>
                              <p:par>
                                <p:cTn id="15" presetID="0" presetClass="path" presetSubtype="0" repeatCount="indefinite" fill="hold" grpId="0" nodeType="withEffect">
                                  <p:stCondLst>
                                    <p:cond delay="800"/>
                                  </p:stCondLst>
                                  <p:childTnLst>
                                    <p:animMotion origin="layout" path="M -0.00069 -0.00093 L -0.02135 -0.0162 L -0.0342 -0.03565 L -0.04444 -0.06481 L -0.04861 -0.09815 L -0.04861 -0.82176 " pathEditMode="relative" rAng="0" ptsTypes="AAAAAA">
                                      <p:cBhvr>
                                        <p:cTn id="16" dur="3000" fill="hold"/>
                                        <p:tgtEl>
                                          <p:spTgt spid="26"/>
                                        </p:tgtEl>
                                        <p:attrNameLst>
                                          <p:attrName>ppt_x</p:attrName>
                                          <p:attrName>ppt_y</p:attrName>
                                        </p:attrNameLst>
                                      </p:cBhvr>
                                      <p:rCtr x="-24" y="-410"/>
                                    </p:animMotion>
                                  </p:childTnLst>
                                </p:cTn>
                              </p:par>
                              <p:par>
                                <p:cTn id="17" presetID="0" presetClass="path" presetSubtype="0" repeatCount="indefinite" fill="hold" grpId="0" nodeType="withEffect">
                                  <p:stCondLst>
                                    <p:cond delay="1000"/>
                                  </p:stCondLst>
                                  <p:childTnLst>
                                    <p:animMotion origin="layout" path="M -0.0007 -0.00093 L -0.0257 -0.0162 L -0.04132 -0.03565 L -0.05382 -0.06481 L -0.05903 -0.09815 L -0.05903 -0.82176 " pathEditMode="relative" ptsTypes="AAAAAA">
                                      <p:cBhvr>
                                        <p:cTn id="18" dur="3000" fill="hold"/>
                                        <p:tgtEl>
                                          <p:spTgt spid="27"/>
                                        </p:tgtEl>
                                        <p:attrNameLst>
                                          <p:attrName>ppt_x</p:attrName>
                                          <p:attrName>ppt_y</p:attrName>
                                        </p:attrNameLst>
                                      </p:cBhvr>
                                    </p:animMotion>
                                  </p:childTnLst>
                                </p:cTn>
                              </p:par>
                              <p:par>
                                <p:cTn id="19" presetID="0" presetClass="path" presetSubtype="0" repeatCount="indefinite" fill="hold" grpId="0" nodeType="withEffect">
                                  <p:stCondLst>
                                    <p:cond delay="1200"/>
                                  </p:stCondLst>
                                  <p:childTnLst>
                                    <p:animMotion origin="layout" path="M -0.00069 -0.00093 L -0.02395 -0.0162 L -0.03854 -0.03565 L -0.05017 -0.06481 L -0.05486 -0.09815 L -0.05486 -0.82176 " pathEditMode="relative" rAng="0" ptsTypes="AAAAAA">
                                      <p:cBhvr>
                                        <p:cTn id="20" dur="3000" fill="hold"/>
                                        <p:tgtEl>
                                          <p:spTgt spid="28"/>
                                        </p:tgtEl>
                                        <p:attrNameLst>
                                          <p:attrName>ppt_x</p:attrName>
                                          <p:attrName>ppt_y</p:attrName>
                                        </p:attrNameLst>
                                      </p:cBhvr>
                                      <p:rCtr x="-27" y="-410"/>
                                    </p:animMotion>
                                  </p:childTnLst>
                                </p:cTn>
                              </p:par>
                              <p:par>
                                <p:cTn id="21" presetID="0" presetClass="path" presetSubtype="0" repeatCount="indefinite" fill="hold" grpId="0" nodeType="withEffect">
                                  <p:stCondLst>
                                    <p:cond delay="1500"/>
                                  </p:stCondLst>
                                  <p:childTnLst>
                                    <p:animMotion origin="layout" path="M -0.00069 -0.00093 L -0.02135 -0.0162 L -0.0342 -0.03565 L -0.04444 -0.06481 L -0.04861 -0.09815 L -0.04861 -0.82176 " pathEditMode="relative" rAng="0" ptsTypes="AAAAAA">
                                      <p:cBhvr>
                                        <p:cTn id="22" dur="3000" fill="hold"/>
                                        <p:tgtEl>
                                          <p:spTgt spid="29"/>
                                        </p:tgtEl>
                                        <p:attrNameLst>
                                          <p:attrName>ppt_x</p:attrName>
                                          <p:attrName>ppt_y</p:attrName>
                                        </p:attrNameLst>
                                      </p:cBhvr>
                                      <p:rCtr x="-24" y="-410"/>
                                    </p:animMotion>
                                  </p:childTnLst>
                                </p:cTn>
                              </p:par>
                              <p:par>
                                <p:cTn id="23" presetID="0" presetClass="path" presetSubtype="0" repeatCount="indefinite" fill="hold" grpId="0" nodeType="withEffect">
                                  <p:stCondLst>
                                    <p:cond delay="1400"/>
                                  </p:stCondLst>
                                  <p:childTnLst>
                                    <p:animMotion origin="layout" path="M -0.00069 -0.00093 L -0.02395 -0.0162 L -0.03854 -0.03565 L -0.05017 -0.06481 L -0.05486 -0.09815 L -0.05486 -0.82176 " pathEditMode="relative" rAng="0" ptsTypes="AAAAAA">
                                      <p:cBhvr>
                                        <p:cTn id="24" dur="3000" fill="hold"/>
                                        <p:tgtEl>
                                          <p:spTgt spid="30"/>
                                        </p:tgtEl>
                                        <p:attrNameLst>
                                          <p:attrName>ppt_x</p:attrName>
                                          <p:attrName>ppt_y</p:attrName>
                                        </p:attrNameLst>
                                      </p:cBhvr>
                                      <p:rCtr x="-27" y="-410"/>
                                    </p:animMotion>
                                  </p:childTnLst>
                                </p:cTn>
                              </p:par>
                              <p:par>
                                <p:cTn id="25" presetID="0" presetClass="path" presetSubtype="0" repeatCount="indefinite" fill="hold" grpId="0" nodeType="withEffect">
                                  <p:stCondLst>
                                    <p:cond delay="2000"/>
                                  </p:stCondLst>
                                  <p:childTnLst>
                                    <p:animMotion origin="layout" path="M -0.00069 -0.00093 L -0.02135 -0.0162 L -0.0342 -0.03565 L -0.04444 -0.06481 L -0.04861 -0.09815 L -0.04861 -0.82176 " pathEditMode="relative" rAng="0" ptsTypes="AAAAAA">
                                      <p:cBhvr>
                                        <p:cTn id="26" dur="3000" fill="hold"/>
                                        <p:tgtEl>
                                          <p:spTgt spid="31"/>
                                        </p:tgtEl>
                                        <p:attrNameLst>
                                          <p:attrName>ppt_x</p:attrName>
                                          <p:attrName>ppt_y</p:attrName>
                                        </p:attrNameLst>
                                      </p:cBhvr>
                                      <p:rCtr x="-24" y="-410"/>
                                    </p:animMotion>
                                  </p:childTnLst>
                                </p:cTn>
                              </p:par>
                              <p:par>
                                <p:cTn id="27" presetID="0" presetClass="path" presetSubtype="0" repeatCount="indefinite" fill="hold" grpId="0" nodeType="withEffect">
                                  <p:stCondLst>
                                    <p:cond delay="1700"/>
                                  </p:stCondLst>
                                  <p:childTnLst>
                                    <p:animMotion origin="layout" path="M -0.0007 -0.00093 L -0.0257 -0.0162 L -0.04132 -0.03565 L -0.05382 -0.06481 L -0.05903 -0.09815 L -0.05903 -0.82176 " pathEditMode="relative" ptsTypes="AAAAAA">
                                      <p:cBhvr>
                                        <p:cTn id="28" dur="3000" fill="hold"/>
                                        <p:tgtEl>
                                          <p:spTgt spid="32"/>
                                        </p:tgtEl>
                                        <p:attrNameLst>
                                          <p:attrName>ppt_x</p:attrName>
                                          <p:attrName>ppt_y</p:attrName>
                                        </p:attrNameLst>
                                      </p:cBhvr>
                                    </p:animMotion>
                                  </p:childTnLst>
                                </p:cTn>
                              </p:par>
                              <p:par>
                                <p:cTn id="29" presetID="0" presetClass="path" presetSubtype="0" repeatCount="indefinite" fill="hold" grpId="0" nodeType="withEffect">
                                  <p:stCondLst>
                                    <p:cond delay="2200"/>
                                  </p:stCondLst>
                                  <p:childTnLst>
                                    <p:animMotion origin="layout" path="M -0.0007 -0.00093 L -0.0257 -0.0162 L -0.04132 -0.03565 L -0.05382 -0.06481 L -0.05903 -0.09815 L -0.05903 -0.82176 " pathEditMode="relative" ptsTypes="AAAAAA">
                                      <p:cBhvr>
                                        <p:cTn id="30" dur="3000" fill="hold"/>
                                        <p:tgtEl>
                                          <p:spTgt spid="33"/>
                                        </p:tgtEl>
                                        <p:attrNameLst>
                                          <p:attrName>ppt_x</p:attrName>
                                          <p:attrName>ppt_y</p:attrName>
                                        </p:attrNameLst>
                                      </p:cBhvr>
                                    </p:animMotion>
                                  </p:childTnLst>
                                </p:cTn>
                              </p:par>
                              <p:par>
                                <p:cTn id="31" presetID="0" presetClass="path" presetSubtype="0" repeatCount="indefinite" fill="hold" grpId="0" nodeType="withEffect">
                                  <p:stCondLst>
                                    <p:cond delay="2600"/>
                                  </p:stCondLst>
                                  <p:childTnLst>
                                    <p:animMotion origin="layout" path="M -0.00069 -0.00093 L -0.02395 -0.0162 L -0.03854 -0.03565 L -0.05017 -0.06481 L -0.05486 -0.09815 L -0.05486 -0.82176 " pathEditMode="relative" rAng="0" ptsTypes="AAAAAA">
                                      <p:cBhvr>
                                        <p:cTn id="32" dur="3000" fill="hold"/>
                                        <p:tgtEl>
                                          <p:spTgt spid="34"/>
                                        </p:tgtEl>
                                        <p:attrNameLst>
                                          <p:attrName>ppt_x</p:attrName>
                                          <p:attrName>ppt_y</p:attrName>
                                        </p:attrNameLst>
                                      </p:cBhvr>
                                      <p:rCtr x="-27" y="-410"/>
                                    </p:animMotion>
                                  </p:childTnLst>
                                </p:cTn>
                              </p:par>
                              <p:par>
                                <p:cTn id="33" presetID="0" presetClass="path" presetSubtype="0" repeatCount="indefinite" fill="hold" grpId="0" nodeType="withEffect">
                                  <p:stCondLst>
                                    <p:cond delay="2600"/>
                                  </p:stCondLst>
                                  <p:childTnLst>
                                    <p:animMotion origin="layout" path="M -0.00069 -0.00093 L -0.02135 -0.0162 L -0.0342 -0.03565 L -0.04444 -0.06481 L -0.04861 -0.09815 L -0.04861 -0.82176 " pathEditMode="relative" rAng="0" ptsTypes="AAAAAA">
                                      <p:cBhvr>
                                        <p:cTn id="34" dur="3000" fill="hold"/>
                                        <p:tgtEl>
                                          <p:spTgt spid="35"/>
                                        </p:tgtEl>
                                        <p:attrNameLst>
                                          <p:attrName>ppt_x</p:attrName>
                                          <p:attrName>ppt_y</p:attrName>
                                        </p:attrNameLst>
                                      </p:cBhvr>
                                      <p:rCtr x="-24" y="-410"/>
                                    </p:animMotion>
                                  </p:childTnLst>
                                </p:cTn>
                              </p:par>
                              <p:par>
                                <p:cTn id="35" presetID="3" presetClass="path" presetSubtype="0" repeatCount="indefinite" fill="hold" grpId="0" nodeType="withEffect">
                                  <p:stCondLst>
                                    <p:cond delay="2600"/>
                                  </p:stCondLst>
                                  <p:childTnLst>
                                    <p:animMotion origin="layout" path="M -3.05556E-6 4.81481E-6 L 0.01042 -0.01505 L 0.02118 4.81481E-6 L 0.01042 0.01504 L -3.05556E-6 4.81481E-6 Z " pathEditMode="relative" rAng="0" ptsTypes="FFFFF">
                                      <p:cBhvr>
                                        <p:cTn id="36" dur="3000" fill="hold"/>
                                        <p:tgtEl>
                                          <p:spTgt spid="55"/>
                                        </p:tgtEl>
                                        <p:attrNameLst>
                                          <p:attrName>ppt_x</p:attrName>
                                          <p:attrName>ppt_y</p:attrName>
                                        </p:attrNameLst>
                                      </p:cBhvr>
                                      <p:rCtr x="11" y="0"/>
                                    </p:animMotion>
                                  </p:childTnLst>
                                </p:cTn>
                              </p:par>
                              <p:par>
                                <p:cTn id="37" presetID="3" presetClass="path" presetSubtype="0" repeatCount="indefinite" fill="hold" grpId="0" nodeType="withEffect">
                                  <p:stCondLst>
                                    <p:cond delay="0"/>
                                  </p:stCondLst>
                                  <p:childTnLst>
                                    <p:animMotion origin="layout" path="M 2.22222E-6 -1.11111E-6 L -0.0099 -0.01505 L -0.01962 -1.11111E-6 L -0.0099 0.01505 L 2.22222E-6 -1.11111E-6 Z " pathEditMode="relative" rAng="0" ptsTypes="FFFFF">
                                      <p:cBhvr>
                                        <p:cTn id="38" dur="3000" fill="hold"/>
                                        <p:tgtEl>
                                          <p:spTgt spid="56"/>
                                        </p:tgtEl>
                                        <p:attrNameLst>
                                          <p:attrName>ppt_x</p:attrName>
                                          <p:attrName>ppt_y</p:attrName>
                                        </p:attrNameLst>
                                      </p:cBhvr>
                                      <p:rCtr x="-10" y="0"/>
                                    </p:animMotion>
                                  </p:childTnLst>
                                </p:cTn>
                              </p:par>
                              <p:par>
                                <p:cTn id="39" presetID="3" presetClass="path" presetSubtype="0" repeatCount="indefinite" fill="hold" grpId="0" nodeType="withEffect">
                                  <p:stCondLst>
                                    <p:cond delay="0"/>
                                  </p:stCondLst>
                                  <p:childTnLst>
                                    <p:animMotion origin="layout" path="M -1.66667E-6 -0.00023 L -0.00833 0.00787 L -0.01649 -0.00023 L -0.00833 -0.00787 L -1.66667E-6 -0.00023 Z " pathEditMode="relative" rAng="0" ptsTypes="FFFFF">
                                      <p:cBhvr>
                                        <p:cTn id="40" dur="3000" fill="hold"/>
                                        <p:tgtEl>
                                          <p:spTgt spid="57"/>
                                        </p:tgtEl>
                                        <p:attrNameLst>
                                          <p:attrName>ppt_x</p:attrName>
                                          <p:attrName>ppt_y</p:attrName>
                                        </p:attrNameLst>
                                      </p:cBhvr>
                                      <p:rCtr x="-8" y="0"/>
                                    </p:animMotion>
                                  </p:childTnLst>
                                </p:cTn>
                              </p:par>
                              <p:par>
                                <p:cTn id="41" presetID="3" presetClass="path" presetSubtype="0" repeatCount="indefinite" fill="hold" grpId="0" nodeType="withEffect">
                                  <p:stCondLst>
                                    <p:cond delay="0"/>
                                  </p:stCondLst>
                                  <p:childTnLst>
                                    <p:animMotion origin="layout" path="M 1.11111E-6 2.96296E-6 L 0.00851 -0.00602 L 0.01736 2.96296E-6 L 0.00851 0.00602 L 1.11111E-6 2.96296E-6 Z " pathEditMode="relative" rAng="0" ptsTypes="FFFFF">
                                      <p:cBhvr>
                                        <p:cTn id="42" dur="3000" fill="hold"/>
                                        <p:tgtEl>
                                          <p:spTgt spid="58"/>
                                        </p:tgtEl>
                                        <p:attrNameLst>
                                          <p:attrName>ppt_x</p:attrName>
                                          <p:attrName>ppt_y</p:attrName>
                                        </p:attrNameLst>
                                      </p:cBhvr>
                                      <p:rCtr x="9" y="0"/>
                                    </p:animMotion>
                                  </p:childTnLst>
                                </p:cTn>
                              </p:par>
                              <p:par>
                                <p:cTn id="43" presetID="3" presetClass="path" presetSubtype="0" repeatCount="indefinite" fill="hold" grpId="0" nodeType="withEffect">
                                  <p:stCondLst>
                                    <p:cond delay="0"/>
                                  </p:stCondLst>
                                  <p:childTnLst>
                                    <p:animMotion origin="layout" path="M -3.05556E-6 4.81481E-6 L 0.01042 -0.01505 L 0.02118 4.81481E-6 L 0.01042 0.01504 L -3.05556E-6 4.81481E-6 Z " pathEditMode="relative" rAng="0" ptsTypes="FFFFF">
                                      <p:cBhvr>
                                        <p:cTn id="44" dur="3000" fill="hold"/>
                                        <p:tgtEl>
                                          <p:spTgt spid="59"/>
                                        </p:tgtEl>
                                        <p:attrNameLst>
                                          <p:attrName>ppt_x</p:attrName>
                                          <p:attrName>ppt_y</p:attrName>
                                        </p:attrNameLst>
                                      </p:cBhvr>
                                      <p:rCtr x="11" y="0"/>
                                    </p:animMotion>
                                  </p:childTnLst>
                                </p:cTn>
                              </p:par>
                              <p:par>
                                <p:cTn id="45" presetID="3" presetClass="path" presetSubtype="0" repeatCount="indefinite" fill="hold" grpId="0" nodeType="withEffect">
                                  <p:stCondLst>
                                    <p:cond delay="0"/>
                                  </p:stCondLst>
                                  <p:childTnLst>
                                    <p:animMotion origin="layout" path="M -4.44444E-6 -0.00232 L -0.00989 -0.01505 L -0.01961 -0.00232 L -0.00989 0.01042 L -4.44444E-6 -0.00232 Z " pathEditMode="relative" rAng="0" ptsTypes="FFFFF">
                                      <p:cBhvr>
                                        <p:cTn id="46" dur="3000" fill="hold"/>
                                        <p:tgtEl>
                                          <p:spTgt spid="60"/>
                                        </p:tgtEl>
                                        <p:attrNameLst>
                                          <p:attrName>ppt_x</p:attrName>
                                          <p:attrName>ppt_y</p:attrName>
                                        </p:attrNameLst>
                                      </p:cBhvr>
                                      <p:rCtr x="-10" y="0"/>
                                    </p:animMotion>
                                  </p:childTnLst>
                                </p:cTn>
                              </p:par>
                              <p:par>
                                <p:cTn id="47" presetID="3" presetClass="path" presetSubtype="0" repeatCount="indefinite" fill="hold" grpId="0" nodeType="withEffect">
                                  <p:stCondLst>
                                    <p:cond delay="0"/>
                                  </p:stCondLst>
                                  <p:childTnLst>
                                    <p:animMotion origin="layout" path="M 2.22222E-6 -0.00023 L -0.00695 0.00625 L -0.01389 -0.00023 L -0.00695 -0.00625 L 2.22222E-6 -0.00023 Z " pathEditMode="relative" rAng="0" ptsTypes="FFFFF">
                                      <p:cBhvr>
                                        <p:cTn id="48" dur="3000" fill="hold"/>
                                        <p:tgtEl>
                                          <p:spTgt spid="61"/>
                                        </p:tgtEl>
                                        <p:attrNameLst>
                                          <p:attrName>ppt_x</p:attrName>
                                          <p:attrName>ppt_y</p:attrName>
                                        </p:attrNameLst>
                                      </p:cBhvr>
                                      <p:rCtr x="-7" y="0"/>
                                    </p:animMotion>
                                  </p:childTnLst>
                                </p:cTn>
                              </p:par>
                              <p:par>
                                <p:cTn id="49" presetID="3" presetClass="path" presetSubtype="0" repeatCount="indefinite" fill="hold" grpId="0" nodeType="withEffect">
                                  <p:stCondLst>
                                    <p:cond delay="0"/>
                                  </p:stCondLst>
                                  <p:childTnLst>
                                    <p:animMotion origin="layout" path="M -2.22222E-6 4.81481E-6 L 0.00695 -0.01505 L 0.01406 4.81481E-6 L 0.00695 0.01504 L -2.22222E-6 4.81481E-6 Z " pathEditMode="relative" rAng="0" ptsTypes="FFFFF">
                                      <p:cBhvr>
                                        <p:cTn id="50" dur="3000" fill="hold"/>
                                        <p:tgtEl>
                                          <p:spTgt spid="62"/>
                                        </p:tgtEl>
                                        <p:attrNameLst>
                                          <p:attrName>ppt_x</p:attrName>
                                          <p:attrName>ppt_y</p:attrName>
                                        </p:attrNameLst>
                                      </p:cBhvr>
                                      <p:rCtr x="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Background.png"/>
          <p:cNvPicPr>
            <a:picLocks noChangeAspect="1"/>
          </p:cNvPicPr>
          <p:nvPr/>
        </p:nvPicPr>
        <p:blipFill>
          <a:blip r:embed="rId2" cstate="screen"/>
          <a:srcRect/>
          <a:stretch>
            <a:fillRect/>
          </a:stretch>
        </p:blipFill>
        <p:spPr>
          <a:xfrm>
            <a:off x="0" y="0"/>
            <a:ext cx="9144000" cy="6858000"/>
          </a:xfrm>
          <a:prstGeom prst="rect">
            <a:avLst/>
          </a:prstGeom>
        </p:spPr>
      </p:pic>
      <p:pic>
        <p:nvPicPr>
          <p:cNvPr id="119" name="Picture 118" descr="Zone 4.png"/>
          <p:cNvPicPr>
            <a:picLocks noChangeAspect="1"/>
          </p:cNvPicPr>
          <p:nvPr/>
        </p:nvPicPr>
        <p:blipFill>
          <a:blip r:embed="rId3" cstate="screen"/>
          <a:srcRect b="-10096"/>
          <a:stretch>
            <a:fillRect/>
          </a:stretch>
        </p:blipFill>
        <p:spPr>
          <a:xfrm rot="10800000">
            <a:off x="0" y="6452654"/>
            <a:ext cx="9144000" cy="405346"/>
          </a:xfrm>
          <a:prstGeom prst="rect">
            <a:avLst/>
          </a:prstGeom>
        </p:spPr>
      </p:pic>
      <p:pic>
        <p:nvPicPr>
          <p:cNvPr id="95" name="Picture 94" descr="Zone 1.png"/>
          <p:cNvPicPr>
            <a:picLocks noChangeAspect="1"/>
          </p:cNvPicPr>
          <p:nvPr/>
        </p:nvPicPr>
        <p:blipFill>
          <a:blip r:embed="rId4" cstate="screen"/>
          <a:srcRect l="2263" r="3804"/>
          <a:stretch>
            <a:fillRect/>
          </a:stretch>
        </p:blipFill>
        <p:spPr>
          <a:xfrm rot="10800000">
            <a:off x="0" y="3965709"/>
            <a:ext cx="9144000" cy="477078"/>
          </a:xfrm>
          <a:prstGeom prst="rect">
            <a:avLst/>
          </a:prstGeom>
        </p:spPr>
      </p:pic>
      <p:pic>
        <p:nvPicPr>
          <p:cNvPr id="36" name="Picture 35" descr="Zone 3.png"/>
          <p:cNvPicPr>
            <a:picLocks noChangeAspect="1"/>
          </p:cNvPicPr>
          <p:nvPr/>
        </p:nvPicPr>
        <p:blipFill>
          <a:blip r:embed="rId5" cstate="screen"/>
          <a:srcRect l="1895" r="1263"/>
          <a:stretch>
            <a:fillRect/>
          </a:stretch>
        </p:blipFill>
        <p:spPr>
          <a:xfrm>
            <a:off x="0" y="1237684"/>
            <a:ext cx="9144000" cy="591115"/>
          </a:xfrm>
          <a:prstGeom prst="rect">
            <a:avLst/>
          </a:prstGeom>
        </p:spPr>
      </p:pic>
      <p:pic>
        <p:nvPicPr>
          <p:cNvPr id="85" name="Picture 2" descr="K:\Shared Data\Corporate Communications\Ongoing\Hydraulic Fracing Issues Presentation\Oct 2011\Albany\wellbore_xsection_good.png"/>
          <p:cNvPicPr>
            <a:picLocks noChangeAspect="1" noChangeArrowheads="1"/>
          </p:cNvPicPr>
          <p:nvPr/>
        </p:nvPicPr>
        <p:blipFill>
          <a:blip r:embed="rId6" cstate="print"/>
          <a:srcRect l="12398" t="2083" r="72031" b="2137"/>
          <a:stretch>
            <a:fillRect/>
          </a:stretch>
        </p:blipFill>
        <p:spPr bwMode="auto">
          <a:xfrm>
            <a:off x="1819275" y="28574"/>
            <a:ext cx="1685925" cy="6829426"/>
          </a:xfrm>
          <a:prstGeom prst="rect">
            <a:avLst/>
          </a:prstGeom>
          <a:noFill/>
        </p:spPr>
      </p:pic>
      <p:sp>
        <p:nvSpPr>
          <p:cNvPr id="18" name="TextBox 17"/>
          <p:cNvSpPr txBox="1"/>
          <p:nvPr/>
        </p:nvSpPr>
        <p:spPr>
          <a:xfrm>
            <a:off x="5091788" y="344968"/>
            <a:ext cx="3708066" cy="461665"/>
          </a:xfrm>
          <a:prstGeom prst="rect">
            <a:avLst/>
          </a:prstGeom>
          <a:noFill/>
        </p:spPr>
        <p:txBody>
          <a:bodyPr wrap="none" rtlCol="0">
            <a:spAutoFit/>
          </a:bodyPr>
          <a:lstStyle/>
          <a:p>
            <a:pPr algn="r"/>
            <a:r>
              <a:rPr lang="en-US" sz="2400" b="1" dirty="0" smtClean="0">
                <a:cs typeface="Arial" pitchFamily="34" charset="0"/>
              </a:rPr>
              <a:t>CEMENT CHANNELING</a:t>
            </a:r>
            <a:endParaRPr lang="en-US" sz="2400" b="1" dirty="0">
              <a:cs typeface="Arial" pitchFamily="34" charset="0"/>
            </a:endParaRPr>
          </a:p>
        </p:txBody>
      </p:sp>
      <p:cxnSp>
        <p:nvCxnSpPr>
          <p:cNvPr id="53" name="Straight Connector 52"/>
          <p:cNvCxnSpPr>
            <a:stCxn id="51" idx="1"/>
          </p:cNvCxnSpPr>
          <p:nvPr/>
        </p:nvCxnSpPr>
        <p:spPr>
          <a:xfrm rot="5400000" flipH="1" flipV="1">
            <a:off x="2613995" y="2492100"/>
            <a:ext cx="1448488" cy="16723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1" idx="4"/>
          </p:cNvCxnSpPr>
          <p:nvPr/>
        </p:nvCxnSpPr>
        <p:spPr>
          <a:xfrm rot="16200000" flipH="1">
            <a:off x="3428997" y="3677475"/>
            <a:ext cx="357814" cy="18884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Oval 97"/>
          <p:cNvSpPr/>
          <p:nvPr/>
        </p:nvSpPr>
        <p:spPr bwMode="auto">
          <a:xfrm>
            <a:off x="2750821" y="2496502"/>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99" name="Oval 98"/>
          <p:cNvSpPr/>
          <p:nvPr/>
        </p:nvSpPr>
        <p:spPr bwMode="auto">
          <a:xfrm>
            <a:off x="2750821" y="2494122"/>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00" name="Oval 99"/>
          <p:cNvSpPr/>
          <p:nvPr/>
        </p:nvSpPr>
        <p:spPr bwMode="auto">
          <a:xfrm>
            <a:off x="2750822" y="2496502"/>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01" name="Oval 100"/>
          <p:cNvSpPr/>
          <p:nvPr/>
        </p:nvSpPr>
        <p:spPr bwMode="auto">
          <a:xfrm>
            <a:off x="2750821" y="2496502"/>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02" name="Oval 101"/>
          <p:cNvSpPr/>
          <p:nvPr/>
        </p:nvSpPr>
        <p:spPr bwMode="auto">
          <a:xfrm>
            <a:off x="2750821" y="2494122"/>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03" name="Oval 102"/>
          <p:cNvSpPr/>
          <p:nvPr/>
        </p:nvSpPr>
        <p:spPr bwMode="auto">
          <a:xfrm>
            <a:off x="2750822" y="2496493"/>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06" name="TextBox 105"/>
          <p:cNvSpPr txBox="1"/>
          <p:nvPr/>
        </p:nvSpPr>
        <p:spPr>
          <a:xfrm>
            <a:off x="2862343" y="1245544"/>
            <a:ext cx="1225015" cy="523220"/>
          </a:xfrm>
          <a:prstGeom prst="rect">
            <a:avLst/>
          </a:prstGeom>
          <a:noFill/>
          <a:effectLst>
            <a:outerShdw blurRad="50800" dist="25400" dir="2700000" algn="tl" rotWithShape="0">
              <a:prstClr val="black">
                <a:alpha val="67000"/>
              </a:prstClr>
            </a:outerShdw>
          </a:effectLst>
        </p:spPr>
        <p:txBody>
          <a:bodyPr wrap="none" rtlCol="0">
            <a:spAutoFit/>
          </a:bodyPr>
          <a:lstStyle/>
          <a:p>
            <a:pPr algn="ctr"/>
            <a:r>
              <a:rPr lang="en-US" sz="1400" b="1" dirty="0" smtClean="0">
                <a:solidFill>
                  <a:srgbClr val="FF0000"/>
                </a:solidFill>
                <a:cs typeface="Arial" pitchFamily="34" charset="0"/>
              </a:rPr>
              <a:t>PRESSURE </a:t>
            </a:r>
          </a:p>
          <a:p>
            <a:pPr algn="ctr"/>
            <a:r>
              <a:rPr lang="en-US" sz="1400" b="1" dirty="0" smtClean="0">
                <a:solidFill>
                  <a:srgbClr val="FF0000"/>
                </a:solidFill>
                <a:cs typeface="Arial" pitchFamily="34" charset="0"/>
              </a:rPr>
              <a:t>BUILDS  UP</a:t>
            </a:r>
            <a:endParaRPr lang="en-US" sz="1400" b="1" dirty="0">
              <a:solidFill>
                <a:srgbClr val="FF0000"/>
              </a:solidFill>
              <a:cs typeface="Arial" pitchFamily="34" charset="0"/>
            </a:endParaRPr>
          </a:p>
        </p:txBody>
      </p:sp>
      <p:pic>
        <p:nvPicPr>
          <p:cNvPr id="43" name="Picture 42" descr="Rig and Wellbore.png"/>
          <p:cNvPicPr>
            <a:picLocks noChangeAspect="1"/>
          </p:cNvPicPr>
          <p:nvPr/>
        </p:nvPicPr>
        <p:blipFill>
          <a:blip r:embed="rId7" cstate="screen"/>
          <a:srcRect/>
          <a:stretch>
            <a:fillRect/>
          </a:stretch>
        </p:blipFill>
        <p:spPr>
          <a:xfrm>
            <a:off x="1915006" y="1235869"/>
            <a:ext cx="1042092" cy="1253677"/>
          </a:xfrm>
          <a:prstGeom prst="rect">
            <a:avLst/>
          </a:prstGeom>
        </p:spPr>
      </p:pic>
      <p:sp>
        <p:nvSpPr>
          <p:cNvPr id="47" name="TextBox 46"/>
          <p:cNvSpPr txBox="1"/>
          <p:nvPr/>
        </p:nvSpPr>
        <p:spPr>
          <a:xfrm>
            <a:off x="136293" y="1189386"/>
            <a:ext cx="1618200"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b="1" dirty="0" smtClean="0">
                <a:solidFill>
                  <a:schemeClr val="bg1"/>
                </a:solidFill>
                <a:cs typeface="Arial" pitchFamily="34" charset="0"/>
              </a:rPr>
              <a:t>CONDUCTOR  PIPE</a:t>
            </a:r>
            <a:endParaRPr lang="en-US" sz="1200" b="1" dirty="0">
              <a:solidFill>
                <a:schemeClr val="bg1"/>
              </a:solidFill>
              <a:cs typeface="Arial" pitchFamily="34" charset="0"/>
            </a:endParaRPr>
          </a:p>
        </p:txBody>
      </p:sp>
      <p:cxnSp>
        <p:nvCxnSpPr>
          <p:cNvPr id="48" name="Straight Arrow Connector 47"/>
          <p:cNvCxnSpPr>
            <a:stCxn id="47" idx="3"/>
          </p:cNvCxnSpPr>
          <p:nvPr/>
        </p:nvCxnSpPr>
        <p:spPr>
          <a:xfrm>
            <a:off x="1754493" y="1327886"/>
            <a:ext cx="300526" cy="852"/>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74732" y="1850754"/>
            <a:ext cx="1602876"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b="1" dirty="0" smtClean="0">
                <a:solidFill>
                  <a:schemeClr val="bg1"/>
                </a:solidFill>
                <a:cs typeface="Arial" pitchFamily="34" charset="0"/>
              </a:rPr>
              <a:t>SURFACE  CASING</a:t>
            </a:r>
            <a:endParaRPr lang="en-US" sz="1200" b="1" dirty="0">
              <a:solidFill>
                <a:schemeClr val="bg1"/>
              </a:solidFill>
              <a:cs typeface="Arial" pitchFamily="34" charset="0"/>
            </a:endParaRPr>
          </a:p>
        </p:txBody>
      </p:sp>
      <p:cxnSp>
        <p:nvCxnSpPr>
          <p:cNvPr id="50" name="Straight Arrow Connector 49"/>
          <p:cNvCxnSpPr>
            <a:stCxn id="49" idx="3"/>
          </p:cNvCxnSpPr>
          <p:nvPr/>
        </p:nvCxnSpPr>
        <p:spPr>
          <a:xfrm>
            <a:off x="1777608" y="1989254"/>
            <a:ext cx="353611" cy="1471"/>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2031" y="2741138"/>
            <a:ext cx="1903085"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b="1" dirty="0" smtClean="0">
                <a:solidFill>
                  <a:schemeClr val="bg1"/>
                </a:solidFill>
                <a:cs typeface="Arial" pitchFamily="34" charset="0"/>
              </a:rPr>
              <a:t>PRODUCTION  CASING</a:t>
            </a:r>
            <a:endParaRPr lang="en-US" sz="1200" b="1" dirty="0">
              <a:solidFill>
                <a:schemeClr val="bg1"/>
              </a:solidFill>
              <a:cs typeface="Arial" pitchFamily="34" charset="0"/>
            </a:endParaRPr>
          </a:p>
        </p:txBody>
      </p:sp>
      <p:cxnSp>
        <p:nvCxnSpPr>
          <p:cNvPr id="55" name="Straight Arrow Connector 54"/>
          <p:cNvCxnSpPr>
            <a:stCxn id="52" idx="3"/>
          </p:cNvCxnSpPr>
          <p:nvPr/>
        </p:nvCxnSpPr>
        <p:spPr>
          <a:xfrm flipV="1">
            <a:off x="1935116" y="2878931"/>
            <a:ext cx="272303" cy="707"/>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 name="Group 67"/>
          <p:cNvGrpSpPr>
            <a:grpSpLocks/>
          </p:cNvGrpSpPr>
          <p:nvPr/>
        </p:nvGrpSpPr>
        <p:grpSpPr bwMode="auto">
          <a:xfrm>
            <a:off x="190684" y="6285260"/>
            <a:ext cx="1026653" cy="447515"/>
            <a:chOff x="1760" y="1676"/>
            <a:chExt cx="2235" cy="972"/>
          </a:xfrm>
          <a:solidFill>
            <a:schemeClr val="bg1"/>
          </a:solidFill>
        </p:grpSpPr>
        <p:sp>
          <p:nvSpPr>
            <p:cNvPr id="123" name="Freeform 68"/>
            <p:cNvSpPr>
              <a:spLocks/>
            </p:cNvSpPr>
            <p:nvPr/>
          </p:nvSpPr>
          <p:spPr bwMode="auto">
            <a:xfrm>
              <a:off x="1776" y="2451"/>
              <a:ext cx="124" cy="149"/>
            </a:xfrm>
            <a:custGeom>
              <a:avLst/>
              <a:gdLst/>
              <a:ahLst/>
              <a:cxnLst>
                <a:cxn ang="0">
                  <a:pos x="155" y="3"/>
                </a:cxn>
                <a:cxn ang="0">
                  <a:pos x="204" y="19"/>
                </a:cxn>
                <a:cxn ang="0">
                  <a:pos x="233" y="53"/>
                </a:cxn>
                <a:cxn ang="0">
                  <a:pos x="244" y="102"/>
                </a:cxn>
                <a:cxn ang="0">
                  <a:pos x="206" y="79"/>
                </a:cxn>
                <a:cxn ang="0">
                  <a:pos x="185" y="47"/>
                </a:cxn>
                <a:cxn ang="0">
                  <a:pos x="148" y="31"/>
                </a:cxn>
                <a:cxn ang="0">
                  <a:pos x="95" y="32"/>
                </a:cxn>
                <a:cxn ang="0">
                  <a:pos x="57" y="50"/>
                </a:cxn>
                <a:cxn ang="0">
                  <a:pos x="43" y="84"/>
                </a:cxn>
                <a:cxn ang="0">
                  <a:pos x="56" y="107"/>
                </a:cxn>
                <a:cxn ang="0">
                  <a:pos x="84" y="121"/>
                </a:cxn>
                <a:cxn ang="0">
                  <a:pos x="168" y="138"/>
                </a:cxn>
                <a:cxn ang="0">
                  <a:pos x="208" y="152"/>
                </a:cxn>
                <a:cxn ang="0">
                  <a:pos x="238" y="174"/>
                </a:cxn>
                <a:cxn ang="0">
                  <a:pos x="248" y="209"/>
                </a:cxn>
                <a:cxn ang="0">
                  <a:pos x="243" y="240"/>
                </a:cxn>
                <a:cxn ang="0">
                  <a:pos x="224" y="267"/>
                </a:cxn>
                <a:cxn ang="0">
                  <a:pos x="187" y="288"/>
                </a:cxn>
                <a:cxn ang="0">
                  <a:pos x="129" y="296"/>
                </a:cxn>
                <a:cxn ang="0">
                  <a:pos x="69" y="288"/>
                </a:cxn>
                <a:cxn ang="0">
                  <a:pos x="28" y="266"/>
                </a:cxn>
                <a:cxn ang="0">
                  <a:pos x="7" y="232"/>
                </a:cxn>
                <a:cxn ang="0">
                  <a:pos x="0" y="189"/>
                </a:cxn>
                <a:cxn ang="0">
                  <a:pos x="35" y="206"/>
                </a:cxn>
                <a:cxn ang="0">
                  <a:pos x="50" y="236"/>
                </a:cxn>
                <a:cxn ang="0">
                  <a:pos x="79" y="257"/>
                </a:cxn>
                <a:cxn ang="0">
                  <a:pos x="128" y="265"/>
                </a:cxn>
                <a:cxn ang="0">
                  <a:pos x="174" y="259"/>
                </a:cxn>
                <a:cxn ang="0">
                  <a:pos x="201" y="244"/>
                </a:cxn>
                <a:cxn ang="0">
                  <a:pos x="212" y="223"/>
                </a:cxn>
                <a:cxn ang="0">
                  <a:pos x="212" y="198"/>
                </a:cxn>
                <a:cxn ang="0">
                  <a:pos x="194" y="178"/>
                </a:cxn>
                <a:cxn ang="0">
                  <a:pos x="161" y="167"/>
                </a:cxn>
                <a:cxn ang="0">
                  <a:pos x="103" y="156"/>
                </a:cxn>
                <a:cxn ang="0">
                  <a:pos x="64" y="146"/>
                </a:cxn>
                <a:cxn ang="0">
                  <a:pos x="31" y="130"/>
                </a:cxn>
                <a:cxn ang="0">
                  <a:pos x="12" y="104"/>
                </a:cxn>
                <a:cxn ang="0">
                  <a:pos x="11" y="64"/>
                </a:cxn>
                <a:cxn ang="0">
                  <a:pos x="30" y="30"/>
                </a:cxn>
                <a:cxn ang="0">
                  <a:pos x="68" y="8"/>
                </a:cxn>
                <a:cxn ang="0">
                  <a:pos x="123" y="0"/>
                </a:cxn>
              </a:cxnLst>
              <a:rect l="0" t="0" r="r" b="b"/>
              <a:pathLst>
                <a:path w="248" h="296">
                  <a:moveTo>
                    <a:pt x="123" y="0"/>
                  </a:moveTo>
                  <a:lnTo>
                    <a:pt x="155" y="3"/>
                  </a:lnTo>
                  <a:lnTo>
                    <a:pt x="180" y="8"/>
                  </a:lnTo>
                  <a:lnTo>
                    <a:pt x="204" y="19"/>
                  </a:lnTo>
                  <a:lnTo>
                    <a:pt x="221" y="34"/>
                  </a:lnTo>
                  <a:lnTo>
                    <a:pt x="233" y="53"/>
                  </a:lnTo>
                  <a:lnTo>
                    <a:pt x="242" y="74"/>
                  </a:lnTo>
                  <a:lnTo>
                    <a:pt x="244" y="102"/>
                  </a:lnTo>
                  <a:lnTo>
                    <a:pt x="209" y="102"/>
                  </a:lnTo>
                  <a:lnTo>
                    <a:pt x="206" y="79"/>
                  </a:lnTo>
                  <a:lnTo>
                    <a:pt x="198" y="61"/>
                  </a:lnTo>
                  <a:lnTo>
                    <a:pt x="185" y="47"/>
                  </a:lnTo>
                  <a:lnTo>
                    <a:pt x="168" y="38"/>
                  </a:lnTo>
                  <a:lnTo>
                    <a:pt x="148" y="31"/>
                  </a:lnTo>
                  <a:lnTo>
                    <a:pt x="123" y="30"/>
                  </a:lnTo>
                  <a:lnTo>
                    <a:pt x="95" y="32"/>
                  </a:lnTo>
                  <a:lnTo>
                    <a:pt x="73" y="39"/>
                  </a:lnTo>
                  <a:lnTo>
                    <a:pt x="57" y="50"/>
                  </a:lnTo>
                  <a:lnTo>
                    <a:pt x="46" y="65"/>
                  </a:lnTo>
                  <a:lnTo>
                    <a:pt x="43" y="84"/>
                  </a:lnTo>
                  <a:lnTo>
                    <a:pt x="46" y="98"/>
                  </a:lnTo>
                  <a:lnTo>
                    <a:pt x="56" y="107"/>
                  </a:lnTo>
                  <a:lnTo>
                    <a:pt x="68" y="115"/>
                  </a:lnTo>
                  <a:lnTo>
                    <a:pt x="84" y="121"/>
                  </a:lnTo>
                  <a:lnTo>
                    <a:pt x="103" y="126"/>
                  </a:lnTo>
                  <a:lnTo>
                    <a:pt x="168" y="138"/>
                  </a:lnTo>
                  <a:lnTo>
                    <a:pt x="189" y="145"/>
                  </a:lnTo>
                  <a:lnTo>
                    <a:pt x="208" y="152"/>
                  </a:lnTo>
                  <a:lnTo>
                    <a:pt x="224" y="161"/>
                  </a:lnTo>
                  <a:lnTo>
                    <a:pt x="238" y="174"/>
                  </a:lnTo>
                  <a:lnTo>
                    <a:pt x="246" y="190"/>
                  </a:lnTo>
                  <a:lnTo>
                    <a:pt x="248" y="209"/>
                  </a:lnTo>
                  <a:lnTo>
                    <a:pt x="247" y="224"/>
                  </a:lnTo>
                  <a:lnTo>
                    <a:pt x="243" y="240"/>
                  </a:lnTo>
                  <a:lnTo>
                    <a:pt x="235" y="254"/>
                  </a:lnTo>
                  <a:lnTo>
                    <a:pt x="224" y="267"/>
                  </a:lnTo>
                  <a:lnTo>
                    <a:pt x="208" y="280"/>
                  </a:lnTo>
                  <a:lnTo>
                    <a:pt x="187" y="288"/>
                  </a:lnTo>
                  <a:lnTo>
                    <a:pt x="161" y="293"/>
                  </a:lnTo>
                  <a:lnTo>
                    <a:pt x="129" y="296"/>
                  </a:lnTo>
                  <a:lnTo>
                    <a:pt x="96" y="293"/>
                  </a:lnTo>
                  <a:lnTo>
                    <a:pt x="69" y="288"/>
                  </a:lnTo>
                  <a:lnTo>
                    <a:pt x="46" y="278"/>
                  </a:lnTo>
                  <a:lnTo>
                    <a:pt x="28" y="266"/>
                  </a:lnTo>
                  <a:lnTo>
                    <a:pt x="16" y="250"/>
                  </a:lnTo>
                  <a:lnTo>
                    <a:pt x="7" y="232"/>
                  </a:lnTo>
                  <a:lnTo>
                    <a:pt x="1" y="212"/>
                  </a:lnTo>
                  <a:lnTo>
                    <a:pt x="0" y="189"/>
                  </a:lnTo>
                  <a:lnTo>
                    <a:pt x="34" y="189"/>
                  </a:lnTo>
                  <a:lnTo>
                    <a:pt x="35" y="206"/>
                  </a:lnTo>
                  <a:lnTo>
                    <a:pt x="41" y="223"/>
                  </a:lnTo>
                  <a:lnTo>
                    <a:pt x="50" y="236"/>
                  </a:lnTo>
                  <a:lnTo>
                    <a:pt x="62" y="248"/>
                  </a:lnTo>
                  <a:lnTo>
                    <a:pt x="79" y="257"/>
                  </a:lnTo>
                  <a:lnTo>
                    <a:pt x="100" y="263"/>
                  </a:lnTo>
                  <a:lnTo>
                    <a:pt x="128" y="265"/>
                  </a:lnTo>
                  <a:lnTo>
                    <a:pt x="153" y="263"/>
                  </a:lnTo>
                  <a:lnTo>
                    <a:pt x="174" y="259"/>
                  </a:lnTo>
                  <a:lnTo>
                    <a:pt x="190" y="252"/>
                  </a:lnTo>
                  <a:lnTo>
                    <a:pt x="201" y="244"/>
                  </a:lnTo>
                  <a:lnTo>
                    <a:pt x="208" y="233"/>
                  </a:lnTo>
                  <a:lnTo>
                    <a:pt x="212" y="223"/>
                  </a:lnTo>
                  <a:lnTo>
                    <a:pt x="213" y="212"/>
                  </a:lnTo>
                  <a:lnTo>
                    <a:pt x="212" y="198"/>
                  </a:lnTo>
                  <a:lnTo>
                    <a:pt x="205" y="187"/>
                  </a:lnTo>
                  <a:lnTo>
                    <a:pt x="194" y="178"/>
                  </a:lnTo>
                  <a:lnTo>
                    <a:pt x="179" y="171"/>
                  </a:lnTo>
                  <a:lnTo>
                    <a:pt x="161" y="167"/>
                  </a:lnTo>
                  <a:lnTo>
                    <a:pt x="123" y="159"/>
                  </a:lnTo>
                  <a:lnTo>
                    <a:pt x="103" y="156"/>
                  </a:lnTo>
                  <a:lnTo>
                    <a:pt x="83" y="151"/>
                  </a:lnTo>
                  <a:lnTo>
                    <a:pt x="64" y="146"/>
                  </a:lnTo>
                  <a:lnTo>
                    <a:pt x="46" y="140"/>
                  </a:lnTo>
                  <a:lnTo>
                    <a:pt x="31" y="130"/>
                  </a:lnTo>
                  <a:lnTo>
                    <a:pt x="19" y="118"/>
                  </a:lnTo>
                  <a:lnTo>
                    <a:pt x="12" y="104"/>
                  </a:lnTo>
                  <a:lnTo>
                    <a:pt x="9" y="85"/>
                  </a:lnTo>
                  <a:lnTo>
                    <a:pt x="11" y="64"/>
                  </a:lnTo>
                  <a:lnTo>
                    <a:pt x="18" y="45"/>
                  </a:lnTo>
                  <a:lnTo>
                    <a:pt x="30" y="30"/>
                  </a:lnTo>
                  <a:lnTo>
                    <a:pt x="46" y="17"/>
                  </a:lnTo>
                  <a:lnTo>
                    <a:pt x="68" y="8"/>
                  </a:lnTo>
                  <a:lnTo>
                    <a:pt x="94" y="1"/>
                  </a:lnTo>
                  <a:lnTo>
                    <a:pt x="123" y="0"/>
                  </a:lnTo>
                  <a:close/>
                </a:path>
              </a:pathLst>
            </a:custGeom>
            <a:grpFill/>
            <a:ln w="0">
              <a:noFill/>
              <a:prstDash val="solid"/>
              <a:round/>
              <a:headEnd/>
              <a:tailEnd/>
            </a:ln>
          </p:spPr>
          <p:txBody>
            <a:bodyPr/>
            <a:lstStyle/>
            <a:p>
              <a:pPr>
                <a:defRPr/>
              </a:pPr>
              <a:endParaRPr lang="en-US">
                <a:latin typeface="Arial" charset="0"/>
              </a:endParaRPr>
            </a:p>
          </p:txBody>
        </p:sp>
        <p:sp>
          <p:nvSpPr>
            <p:cNvPr id="124" name="Freeform 69"/>
            <p:cNvSpPr>
              <a:spLocks noEditPoints="1"/>
            </p:cNvSpPr>
            <p:nvPr/>
          </p:nvSpPr>
          <p:spPr bwMode="auto">
            <a:xfrm>
              <a:off x="1913" y="2480"/>
              <a:ext cx="111" cy="121"/>
            </a:xfrm>
            <a:custGeom>
              <a:avLst/>
              <a:gdLst/>
              <a:ahLst/>
              <a:cxnLst>
                <a:cxn ang="0">
                  <a:pos x="88" y="31"/>
                </a:cxn>
                <a:cxn ang="0">
                  <a:pos x="56" y="49"/>
                </a:cxn>
                <a:cxn ang="0">
                  <a:pos x="40" y="80"/>
                </a:cxn>
                <a:cxn ang="0">
                  <a:pos x="35" y="119"/>
                </a:cxn>
                <a:cxn ang="0">
                  <a:pos x="40" y="159"/>
                </a:cxn>
                <a:cxn ang="0">
                  <a:pos x="56" y="189"/>
                </a:cxn>
                <a:cxn ang="0">
                  <a:pos x="88" y="206"/>
                </a:cxn>
                <a:cxn ang="0">
                  <a:pos x="135" y="206"/>
                </a:cxn>
                <a:cxn ang="0">
                  <a:pos x="167" y="189"/>
                </a:cxn>
                <a:cxn ang="0">
                  <a:pos x="185" y="159"/>
                </a:cxn>
                <a:cxn ang="0">
                  <a:pos x="189" y="119"/>
                </a:cxn>
                <a:cxn ang="0">
                  <a:pos x="181" y="69"/>
                </a:cxn>
                <a:cxn ang="0">
                  <a:pos x="163" y="45"/>
                </a:cxn>
                <a:cxn ang="0">
                  <a:pos x="133" y="30"/>
                </a:cxn>
                <a:cxn ang="0">
                  <a:pos x="112" y="0"/>
                </a:cxn>
                <a:cxn ang="0">
                  <a:pos x="162" y="8"/>
                </a:cxn>
                <a:cxn ang="0">
                  <a:pos x="194" y="30"/>
                </a:cxn>
                <a:cxn ang="0">
                  <a:pos x="213" y="61"/>
                </a:cxn>
                <a:cxn ang="0">
                  <a:pos x="222" y="99"/>
                </a:cxn>
                <a:cxn ang="0">
                  <a:pos x="222" y="140"/>
                </a:cxn>
                <a:cxn ang="0">
                  <a:pos x="213" y="178"/>
                </a:cxn>
                <a:cxn ang="0">
                  <a:pos x="194" y="209"/>
                </a:cxn>
                <a:cxn ang="0">
                  <a:pos x="162" y="229"/>
                </a:cxn>
                <a:cxn ang="0">
                  <a:pos x="112" y="238"/>
                </a:cxn>
                <a:cxn ang="0">
                  <a:pos x="61" y="229"/>
                </a:cxn>
                <a:cxn ang="0">
                  <a:pos x="29" y="209"/>
                </a:cxn>
                <a:cxn ang="0">
                  <a:pos x="10" y="178"/>
                </a:cxn>
                <a:cxn ang="0">
                  <a:pos x="2" y="140"/>
                </a:cxn>
                <a:cxn ang="0">
                  <a:pos x="2" y="99"/>
                </a:cxn>
                <a:cxn ang="0">
                  <a:pos x="10" y="61"/>
                </a:cxn>
                <a:cxn ang="0">
                  <a:pos x="29" y="30"/>
                </a:cxn>
                <a:cxn ang="0">
                  <a:pos x="63" y="8"/>
                </a:cxn>
                <a:cxn ang="0">
                  <a:pos x="112" y="0"/>
                </a:cxn>
              </a:cxnLst>
              <a:rect l="0" t="0" r="r" b="b"/>
              <a:pathLst>
                <a:path w="223" h="238">
                  <a:moveTo>
                    <a:pt x="112" y="28"/>
                  </a:moveTo>
                  <a:lnTo>
                    <a:pt x="88" y="31"/>
                  </a:lnTo>
                  <a:lnTo>
                    <a:pt x="69" y="38"/>
                  </a:lnTo>
                  <a:lnTo>
                    <a:pt x="56" y="49"/>
                  </a:lnTo>
                  <a:lnTo>
                    <a:pt x="46" y="64"/>
                  </a:lnTo>
                  <a:lnTo>
                    <a:pt x="40" y="80"/>
                  </a:lnTo>
                  <a:lnTo>
                    <a:pt x="37" y="99"/>
                  </a:lnTo>
                  <a:lnTo>
                    <a:pt x="35" y="119"/>
                  </a:lnTo>
                  <a:lnTo>
                    <a:pt x="37" y="140"/>
                  </a:lnTo>
                  <a:lnTo>
                    <a:pt x="40" y="159"/>
                  </a:lnTo>
                  <a:lnTo>
                    <a:pt x="46" y="175"/>
                  </a:lnTo>
                  <a:lnTo>
                    <a:pt x="56" y="189"/>
                  </a:lnTo>
                  <a:lnTo>
                    <a:pt x="69" y="200"/>
                  </a:lnTo>
                  <a:lnTo>
                    <a:pt x="88" y="206"/>
                  </a:lnTo>
                  <a:lnTo>
                    <a:pt x="112" y="209"/>
                  </a:lnTo>
                  <a:lnTo>
                    <a:pt x="135" y="206"/>
                  </a:lnTo>
                  <a:lnTo>
                    <a:pt x="154" y="200"/>
                  </a:lnTo>
                  <a:lnTo>
                    <a:pt x="167" y="189"/>
                  </a:lnTo>
                  <a:lnTo>
                    <a:pt x="178" y="175"/>
                  </a:lnTo>
                  <a:lnTo>
                    <a:pt x="185" y="159"/>
                  </a:lnTo>
                  <a:lnTo>
                    <a:pt x="188" y="140"/>
                  </a:lnTo>
                  <a:lnTo>
                    <a:pt x="189" y="119"/>
                  </a:lnTo>
                  <a:lnTo>
                    <a:pt x="186" y="84"/>
                  </a:lnTo>
                  <a:lnTo>
                    <a:pt x="181" y="69"/>
                  </a:lnTo>
                  <a:lnTo>
                    <a:pt x="174" y="56"/>
                  </a:lnTo>
                  <a:lnTo>
                    <a:pt x="163" y="45"/>
                  </a:lnTo>
                  <a:lnTo>
                    <a:pt x="150" y="35"/>
                  </a:lnTo>
                  <a:lnTo>
                    <a:pt x="133" y="30"/>
                  </a:lnTo>
                  <a:lnTo>
                    <a:pt x="112" y="28"/>
                  </a:lnTo>
                  <a:close/>
                  <a:moveTo>
                    <a:pt x="112" y="0"/>
                  </a:moveTo>
                  <a:lnTo>
                    <a:pt x="139" y="3"/>
                  </a:lnTo>
                  <a:lnTo>
                    <a:pt x="162" y="8"/>
                  </a:lnTo>
                  <a:lnTo>
                    <a:pt x="179" y="17"/>
                  </a:lnTo>
                  <a:lnTo>
                    <a:pt x="194" y="30"/>
                  </a:lnTo>
                  <a:lnTo>
                    <a:pt x="205" y="45"/>
                  </a:lnTo>
                  <a:lnTo>
                    <a:pt x="213" y="61"/>
                  </a:lnTo>
                  <a:lnTo>
                    <a:pt x="219" y="80"/>
                  </a:lnTo>
                  <a:lnTo>
                    <a:pt x="222" y="99"/>
                  </a:lnTo>
                  <a:lnTo>
                    <a:pt x="223" y="119"/>
                  </a:lnTo>
                  <a:lnTo>
                    <a:pt x="222" y="140"/>
                  </a:lnTo>
                  <a:lnTo>
                    <a:pt x="219" y="159"/>
                  </a:lnTo>
                  <a:lnTo>
                    <a:pt x="213" y="178"/>
                  </a:lnTo>
                  <a:lnTo>
                    <a:pt x="205" y="194"/>
                  </a:lnTo>
                  <a:lnTo>
                    <a:pt x="194" y="209"/>
                  </a:lnTo>
                  <a:lnTo>
                    <a:pt x="179" y="220"/>
                  </a:lnTo>
                  <a:lnTo>
                    <a:pt x="162" y="229"/>
                  </a:lnTo>
                  <a:lnTo>
                    <a:pt x="139" y="235"/>
                  </a:lnTo>
                  <a:lnTo>
                    <a:pt x="112" y="238"/>
                  </a:lnTo>
                  <a:lnTo>
                    <a:pt x="84" y="235"/>
                  </a:lnTo>
                  <a:lnTo>
                    <a:pt x="61" y="229"/>
                  </a:lnTo>
                  <a:lnTo>
                    <a:pt x="44" y="220"/>
                  </a:lnTo>
                  <a:lnTo>
                    <a:pt x="29" y="209"/>
                  </a:lnTo>
                  <a:lnTo>
                    <a:pt x="18" y="194"/>
                  </a:lnTo>
                  <a:lnTo>
                    <a:pt x="10" y="178"/>
                  </a:lnTo>
                  <a:lnTo>
                    <a:pt x="4" y="159"/>
                  </a:lnTo>
                  <a:lnTo>
                    <a:pt x="2" y="140"/>
                  </a:lnTo>
                  <a:lnTo>
                    <a:pt x="0" y="119"/>
                  </a:lnTo>
                  <a:lnTo>
                    <a:pt x="2" y="99"/>
                  </a:lnTo>
                  <a:lnTo>
                    <a:pt x="4" y="80"/>
                  </a:lnTo>
                  <a:lnTo>
                    <a:pt x="10" y="61"/>
                  </a:lnTo>
                  <a:lnTo>
                    <a:pt x="18" y="45"/>
                  </a:lnTo>
                  <a:lnTo>
                    <a:pt x="29" y="30"/>
                  </a:lnTo>
                  <a:lnTo>
                    <a:pt x="44" y="17"/>
                  </a:lnTo>
                  <a:lnTo>
                    <a:pt x="63" y="8"/>
                  </a:lnTo>
                  <a:lnTo>
                    <a:pt x="84" y="3"/>
                  </a:lnTo>
                  <a:lnTo>
                    <a:pt x="112" y="0"/>
                  </a:lnTo>
                  <a:close/>
                </a:path>
              </a:pathLst>
            </a:custGeom>
            <a:grpFill/>
            <a:ln w="0">
              <a:noFill/>
              <a:prstDash val="solid"/>
              <a:round/>
              <a:headEnd/>
              <a:tailEnd/>
            </a:ln>
          </p:spPr>
          <p:txBody>
            <a:bodyPr/>
            <a:lstStyle/>
            <a:p>
              <a:pPr>
                <a:defRPr/>
              </a:pPr>
              <a:endParaRPr lang="en-US">
                <a:latin typeface="Arial" charset="0"/>
              </a:endParaRPr>
            </a:p>
          </p:txBody>
        </p:sp>
        <p:sp>
          <p:nvSpPr>
            <p:cNvPr id="125" name="Freeform 70"/>
            <p:cNvSpPr>
              <a:spLocks/>
            </p:cNvSpPr>
            <p:nvPr/>
          </p:nvSpPr>
          <p:spPr bwMode="auto">
            <a:xfrm>
              <a:off x="2037" y="2483"/>
              <a:ext cx="108" cy="118"/>
            </a:xfrm>
            <a:custGeom>
              <a:avLst/>
              <a:gdLst/>
              <a:ahLst/>
              <a:cxnLst>
                <a:cxn ang="0">
                  <a:pos x="0" y="0"/>
                </a:cxn>
                <a:cxn ang="0">
                  <a:pos x="34" y="0"/>
                </a:cxn>
                <a:cxn ang="0">
                  <a:pos x="34" y="129"/>
                </a:cxn>
                <a:cxn ang="0">
                  <a:pos x="35" y="149"/>
                </a:cxn>
                <a:cxn ang="0">
                  <a:pos x="36" y="165"/>
                </a:cxn>
                <a:cxn ang="0">
                  <a:pos x="42" y="180"/>
                </a:cxn>
                <a:cxn ang="0">
                  <a:pos x="50" y="191"/>
                </a:cxn>
                <a:cxn ang="0">
                  <a:pos x="64" y="199"/>
                </a:cxn>
                <a:cxn ang="0">
                  <a:pos x="80" y="205"/>
                </a:cxn>
                <a:cxn ang="0">
                  <a:pos x="103" y="206"/>
                </a:cxn>
                <a:cxn ang="0">
                  <a:pos x="126" y="205"/>
                </a:cxn>
                <a:cxn ang="0">
                  <a:pos x="144" y="199"/>
                </a:cxn>
                <a:cxn ang="0">
                  <a:pos x="157" y="191"/>
                </a:cxn>
                <a:cxn ang="0">
                  <a:pos x="167" y="179"/>
                </a:cxn>
                <a:cxn ang="0">
                  <a:pos x="172" y="165"/>
                </a:cxn>
                <a:cxn ang="0">
                  <a:pos x="175" y="148"/>
                </a:cxn>
                <a:cxn ang="0">
                  <a:pos x="176" y="127"/>
                </a:cxn>
                <a:cxn ang="0">
                  <a:pos x="176" y="0"/>
                </a:cxn>
                <a:cxn ang="0">
                  <a:pos x="210" y="0"/>
                </a:cxn>
                <a:cxn ang="0">
                  <a:pos x="210" y="233"/>
                </a:cxn>
                <a:cxn ang="0">
                  <a:pos x="191" y="233"/>
                </a:cxn>
                <a:cxn ang="0">
                  <a:pos x="184" y="191"/>
                </a:cxn>
                <a:cxn ang="0">
                  <a:pos x="179" y="202"/>
                </a:cxn>
                <a:cxn ang="0">
                  <a:pos x="170" y="213"/>
                </a:cxn>
                <a:cxn ang="0">
                  <a:pos x="157" y="222"/>
                </a:cxn>
                <a:cxn ang="0">
                  <a:pos x="141" y="229"/>
                </a:cxn>
                <a:cxn ang="0">
                  <a:pos x="121" y="235"/>
                </a:cxn>
                <a:cxn ang="0">
                  <a:pos x="95" y="236"/>
                </a:cxn>
                <a:cxn ang="0">
                  <a:pos x="68" y="235"/>
                </a:cxn>
                <a:cxn ang="0">
                  <a:pos x="47" y="228"/>
                </a:cxn>
                <a:cxn ang="0">
                  <a:pos x="30" y="218"/>
                </a:cxn>
                <a:cxn ang="0">
                  <a:pos x="17" y="206"/>
                </a:cxn>
                <a:cxn ang="0">
                  <a:pos x="9" y="190"/>
                </a:cxn>
                <a:cxn ang="0">
                  <a:pos x="4" y="171"/>
                </a:cxn>
                <a:cxn ang="0">
                  <a:pos x="1" y="150"/>
                </a:cxn>
                <a:cxn ang="0">
                  <a:pos x="0" y="126"/>
                </a:cxn>
                <a:cxn ang="0">
                  <a:pos x="0" y="0"/>
                </a:cxn>
              </a:cxnLst>
              <a:rect l="0" t="0" r="r" b="b"/>
              <a:pathLst>
                <a:path w="210" h="236">
                  <a:moveTo>
                    <a:pt x="0" y="0"/>
                  </a:moveTo>
                  <a:lnTo>
                    <a:pt x="34" y="0"/>
                  </a:lnTo>
                  <a:lnTo>
                    <a:pt x="34" y="129"/>
                  </a:lnTo>
                  <a:lnTo>
                    <a:pt x="35" y="149"/>
                  </a:lnTo>
                  <a:lnTo>
                    <a:pt x="36" y="165"/>
                  </a:lnTo>
                  <a:lnTo>
                    <a:pt x="42" y="180"/>
                  </a:lnTo>
                  <a:lnTo>
                    <a:pt x="50" y="191"/>
                  </a:lnTo>
                  <a:lnTo>
                    <a:pt x="64" y="199"/>
                  </a:lnTo>
                  <a:lnTo>
                    <a:pt x="80" y="205"/>
                  </a:lnTo>
                  <a:lnTo>
                    <a:pt x="103" y="206"/>
                  </a:lnTo>
                  <a:lnTo>
                    <a:pt x="126" y="205"/>
                  </a:lnTo>
                  <a:lnTo>
                    <a:pt x="144" y="199"/>
                  </a:lnTo>
                  <a:lnTo>
                    <a:pt x="157" y="191"/>
                  </a:lnTo>
                  <a:lnTo>
                    <a:pt x="167" y="179"/>
                  </a:lnTo>
                  <a:lnTo>
                    <a:pt x="172" y="165"/>
                  </a:lnTo>
                  <a:lnTo>
                    <a:pt x="175" y="148"/>
                  </a:lnTo>
                  <a:lnTo>
                    <a:pt x="176" y="127"/>
                  </a:lnTo>
                  <a:lnTo>
                    <a:pt x="176" y="0"/>
                  </a:lnTo>
                  <a:lnTo>
                    <a:pt x="210" y="0"/>
                  </a:lnTo>
                  <a:lnTo>
                    <a:pt x="210" y="233"/>
                  </a:lnTo>
                  <a:lnTo>
                    <a:pt x="191" y="233"/>
                  </a:lnTo>
                  <a:lnTo>
                    <a:pt x="184" y="191"/>
                  </a:lnTo>
                  <a:lnTo>
                    <a:pt x="179" y="202"/>
                  </a:lnTo>
                  <a:lnTo>
                    <a:pt x="170" y="213"/>
                  </a:lnTo>
                  <a:lnTo>
                    <a:pt x="157" y="222"/>
                  </a:lnTo>
                  <a:lnTo>
                    <a:pt x="141" y="229"/>
                  </a:lnTo>
                  <a:lnTo>
                    <a:pt x="121" y="235"/>
                  </a:lnTo>
                  <a:lnTo>
                    <a:pt x="95" y="236"/>
                  </a:lnTo>
                  <a:lnTo>
                    <a:pt x="68" y="235"/>
                  </a:lnTo>
                  <a:lnTo>
                    <a:pt x="47" y="228"/>
                  </a:lnTo>
                  <a:lnTo>
                    <a:pt x="30" y="218"/>
                  </a:lnTo>
                  <a:lnTo>
                    <a:pt x="17" y="206"/>
                  </a:lnTo>
                  <a:lnTo>
                    <a:pt x="9" y="190"/>
                  </a:lnTo>
                  <a:lnTo>
                    <a:pt x="4" y="171"/>
                  </a:lnTo>
                  <a:lnTo>
                    <a:pt x="1" y="150"/>
                  </a:lnTo>
                  <a:lnTo>
                    <a:pt x="0" y="126"/>
                  </a:lnTo>
                  <a:lnTo>
                    <a:pt x="0" y="0"/>
                  </a:lnTo>
                  <a:close/>
                </a:path>
              </a:pathLst>
            </a:custGeom>
            <a:grpFill/>
            <a:ln w="0">
              <a:noFill/>
              <a:prstDash val="solid"/>
              <a:round/>
              <a:headEnd/>
              <a:tailEnd/>
            </a:ln>
          </p:spPr>
          <p:txBody>
            <a:bodyPr/>
            <a:lstStyle/>
            <a:p>
              <a:pPr>
                <a:defRPr/>
              </a:pPr>
              <a:endParaRPr lang="en-US">
                <a:latin typeface="Arial" charset="0"/>
              </a:endParaRPr>
            </a:p>
          </p:txBody>
        </p:sp>
        <p:sp>
          <p:nvSpPr>
            <p:cNvPr id="126" name="Freeform 71"/>
            <p:cNvSpPr>
              <a:spLocks/>
            </p:cNvSpPr>
            <p:nvPr/>
          </p:nvSpPr>
          <p:spPr bwMode="auto">
            <a:xfrm>
              <a:off x="2155" y="2454"/>
              <a:ext cx="70" cy="146"/>
            </a:xfrm>
            <a:custGeom>
              <a:avLst/>
              <a:gdLst/>
              <a:ahLst/>
              <a:cxnLst>
                <a:cxn ang="0">
                  <a:pos x="33" y="0"/>
                </a:cxn>
                <a:cxn ang="0">
                  <a:pos x="67" y="0"/>
                </a:cxn>
                <a:cxn ang="0">
                  <a:pos x="67" y="57"/>
                </a:cxn>
                <a:cxn ang="0">
                  <a:pos x="139" y="57"/>
                </a:cxn>
                <a:cxn ang="0">
                  <a:pos x="139" y="85"/>
                </a:cxn>
                <a:cxn ang="0">
                  <a:pos x="67" y="85"/>
                </a:cxn>
                <a:cxn ang="0">
                  <a:pos x="67" y="222"/>
                </a:cxn>
                <a:cxn ang="0">
                  <a:pos x="68" y="236"/>
                </a:cxn>
                <a:cxn ang="0">
                  <a:pos x="72" y="247"/>
                </a:cxn>
                <a:cxn ang="0">
                  <a:pos x="81" y="255"/>
                </a:cxn>
                <a:cxn ang="0">
                  <a:pos x="95" y="260"/>
                </a:cxn>
                <a:cxn ang="0">
                  <a:pos x="113" y="263"/>
                </a:cxn>
                <a:cxn ang="0">
                  <a:pos x="139" y="263"/>
                </a:cxn>
                <a:cxn ang="0">
                  <a:pos x="139" y="290"/>
                </a:cxn>
                <a:cxn ang="0">
                  <a:pos x="109" y="292"/>
                </a:cxn>
                <a:cxn ang="0">
                  <a:pos x="84" y="289"/>
                </a:cxn>
                <a:cxn ang="0">
                  <a:pos x="65" y="283"/>
                </a:cxn>
                <a:cxn ang="0">
                  <a:pos x="50" y="274"/>
                </a:cxn>
                <a:cxn ang="0">
                  <a:pos x="41" y="260"/>
                </a:cxn>
                <a:cxn ang="0">
                  <a:pos x="34" y="244"/>
                </a:cxn>
                <a:cxn ang="0">
                  <a:pos x="33" y="222"/>
                </a:cxn>
                <a:cxn ang="0">
                  <a:pos x="33" y="85"/>
                </a:cxn>
                <a:cxn ang="0">
                  <a:pos x="1" y="85"/>
                </a:cxn>
                <a:cxn ang="0">
                  <a:pos x="0" y="63"/>
                </a:cxn>
                <a:cxn ang="0">
                  <a:pos x="33" y="57"/>
                </a:cxn>
                <a:cxn ang="0">
                  <a:pos x="33" y="0"/>
                </a:cxn>
              </a:cxnLst>
              <a:rect l="0" t="0" r="r" b="b"/>
              <a:pathLst>
                <a:path w="139" h="292">
                  <a:moveTo>
                    <a:pt x="33" y="0"/>
                  </a:moveTo>
                  <a:lnTo>
                    <a:pt x="67" y="0"/>
                  </a:lnTo>
                  <a:lnTo>
                    <a:pt x="67" y="57"/>
                  </a:lnTo>
                  <a:lnTo>
                    <a:pt x="139" y="57"/>
                  </a:lnTo>
                  <a:lnTo>
                    <a:pt x="139" y="85"/>
                  </a:lnTo>
                  <a:lnTo>
                    <a:pt x="67" y="85"/>
                  </a:lnTo>
                  <a:lnTo>
                    <a:pt x="67" y="222"/>
                  </a:lnTo>
                  <a:lnTo>
                    <a:pt x="68" y="236"/>
                  </a:lnTo>
                  <a:lnTo>
                    <a:pt x="72" y="247"/>
                  </a:lnTo>
                  <a:lnTo>
                    <a:pt x="81" y="255"/>
                  </a:lnTo>
                  <a:lnTo>
                    <a:pt x="95" y="260"/>
                  </a:lnTo>
                  <a:lnTo>
                    <a:pt x="113" y="263"/>
                  </a:lnTo>
                  <a:lnTo>
                    <a:pt x="139" y="263"/>
                  </a:lnTo>
                  <a:lnTo>
                    <a:pt x="139" y="290"/>
                  </a:lnTo>
                  <a:lnTo>
                    <a:pt x="109" y="292"/>
                  </a:lnTo>
                  <a:lnTo>
                    <a:pt x="84" y="289"/>
                  </a:lnTo>
                  <a:lnTo>
                    <a:pt x="65" y="283"/>
                  </a:lnTo>
                  <a:lnTo>
                    <a:pt x="50" y="274"/>
                  </a:lnTo>
                  <a:lnTo>
                    <a:pt x="41" y="260"/>
                  </a:lnTo>
                  <a:lnTo>
                    <a:pt x="34" y="244"/>
                  </a:lnTo>
                  <a:lnTo>
                    <a:pt x="33" y="222"/>
                  </a:lnTo>
                  <a:lnTo>
                    <a:pt x="33" y="85"/>
                  </a:lnTo>
                  <a:lnTo>
                    <a:pt x="1" y="85"/>
                  </a:lnTo>
                  <a:lnTo>
                    <a:pt x="0" y="63"/>
                  </a:lnTo>
                  <a:lnTo>
                    <a:pt x="33" y="57"/>
                  </a:lnTo>
                  <a:lnTo>
                    <a:pt x="33" y="0"/>
                  </a:lnTo>
                  <a:close/>
                </a:path>
              </a:pathLst>
            </a:custGeom>
            <a:grpFill/>
            <a:ln w="0">
              <a:noFill/>
              <a:prstDash val="solid"/>
              <a:round/>
              <a:headEnd/>
              <a:tailEnd/>
            </a:ln>
          </p:spPr>
          <p:txBody>
            <a:bodyPr/>
            <a:lstStyle/>
            <a:p>
              <a:pPr>
                <a:defRPr/>
              </a:pPr>
              <a:endParaRPr lang="en-US">
                <a:latin typeface="Arial" charset="0"/>
              </a:endParaRPr>
            </a:p>
          </p:txBody>
        </p:sp>
        <p:sp>
          <p:nvSpPr>
            <p:cNvPr id="127" name="Freeform 72"/>
            <p:cNvSpPr>
              <a:spLocks/>
            </p:cNvSpPr>
            <p:nvPr/>
          </p:nvSpPr>
          <p:spPr bwMode="auto">
            <a:xfrm>
              <a:off x="2241" y="2438"/>
              <a:ext cx="105" cy="162"/>
            </a:xfrm>
            <a:custGeom>
              <a:avLst/>
              <a:gdLst/>
              <a:ahLst/>
              <a:cxnLst>
                <a:cxn ang="0">
                  <a:pos x="0" y="0"/>
                </a:cxn>
                <a:cxn ang="0">
                  <a:pos x="34" y="0"/>
                </a:cxn>
                <a:cxn ang="0">
                  <a:pos x="34" y="127"/>
                </a:cxn>
                <a:cxn ang="0">
                  <a:pos x="39" y="114"/>
                </a:cxn>
                <a:cxn ang="0">
                  <a:pos x="47" y="105"/>
                </a:cxn>
                <a:cxn ang="0">
                  <a:pos x="60" y="97"/>
                </a:cxn>
                <a:cxn ang="0">
                  <a:pos x="75" y="90"/>
                </a:cxn>
                <a:cxn ang="0">
                  <a:pos x="92" y="86"/>
                </a:cxn>
                <a:cxn ang="0">
                  <a:pos x="115" y="84"/>
                </a:cxn>
                <a:cxn ang="0">
                  <a:pos x="142" y="86"/>
                </a:cxn>
                <a:cxn ang="0">
                  <a:pos x="163" y="93"/>
                </a:cxn>
                <a:cxn ang="0">
                  <a:pos x="179" y="101"/>
                </a:cxn>
                <a:cxn ang="0">
                  <a:pos x="191" y="114"/>
                </a:cxn>
                <a:cxn ang="0">
                  <a:pos x="199" y="129"/>
                </a:cxn>
                <a:cxn ang="0">
                  <a:pos x="205" y="148"/>
                </a:cxn>
                <a:cxn ang="0">
                  <a:pos x="208" y="170"/>
                </a:cxn>
                <a:cxn ang="0">
                  <a:pos x="209" y="195"/>
                </a:cxn>
                <a:cxn ang="0">
                  <a:pos x="209" y="322"/>
                </a:cxn>
                <a:cxn ang="0">
                  <a:pos x="175" y="322"/>
                </a:cxn>
                <a:cxn ang="0">
                  <a:pos x="175" y="192"/>
                </a:cxn>
                <a:cxn ang="0">
                  <a:pos x="174" y="171"/>
                </a:cxn>
                <a:cxn ang="0">
                  <a:pos x="172" y="154"/>
                </a:cxn>
                <a:cxn ang="0">
                  <a:pos x="167" y="139"/>
                </a:cxn>
                <a:cxn ang="0">
                  <a:pos x="159" y="128"/>
                </a:cxn>
                <a:cxn ang="0">
                  <a:pos x="145" y="120"/>
                </a:cxn>
                <a:cxn ang="0">
                  <a:pos x="129" y="116"/>
                </a:cxn>
                <a:cxn ang="0">
                  <a:pos x="106" y="114"/>
                </a:cxn>
                <a:cxn ang="0">
                  <a:pos x="84" y="116"/>
                </a:cxn>
                <a:cxn ang="0">
                  <a:pos x="66" y="120"/>
                </a:cxn>
                <a:cxn ang="0">
                  <a:pos x="53" y="128"/>
                </a:cxn>
                <a:cxn ang="0">
                  <a:pos x="43" y="139"/>
                </a:cxn>
                <a:cxn ang="0">
                  <a:pos x="38" y="152"/>
                </a:cxn>
                <a:cxn ang="0">
                  <a:pos x="35" y="170"/>
                </a:cxn>
                <a:cxn ang="0">
                  <a:pos x="34" y="192"/>
                </a:cxn>
                <a:cxn ang="0">
                  <a:pos x="34" y="322"/>
                </a:cxn>
                <a:cxn ang="0">
                  <a:pos x="0" y="322"/>
                </a:cxn>
                <a:cxn ang="0">
                  <a:pos x="0" y="0"/>
                </a:cxn>
              </a:cxnLst>
              <a:rect l="0" t="0" r="r" b="b"/>
              <a:pathLst>
                <a:path w="209" h="322">
                  <a:moveTo>
                    <a:pt x="0" y="0"/>
                  </a:moveTo>
                  <a:lnTo>
                    <a:pt x="34" y="0"/>
                  </a:lnTo>
                  <a:lnTo>
                    <a:pt x="34" y="127"/>
                  </a:lnTo>
                  <a:lnTo>
                    <a:pt x="39" y="114"/>
                  </a:lnTo>
                  <a:lnTo>
                    <a:pt x="47" y="105"/>
                  </a:lnTo>
                  <a:lnTo>
                    <a:pt x="60" y="97"/>
                  </a:lnTo>
                  <a:lnTo>
                    <a:pt x="75" y="90"/>
                  </a:lnTo>
                  <a:lnTo>
                    <a:pt x="92" y="86"/>
                  </a:lnTo>
                  <a:lnTo>
                    <a:pt x="115" y="84"/>
                  </a:lnTo>
                  <a:lnTo>
                    <a:pt x="142" y="86"/>
                  </a:lnTo>
                  <a:lnTo>
                    <a:pt x="163" y="93"/>
                  </a:lnTo>
                  <a:lnTo>
                    <a:pt x="179" y="101"/>
                  </a:lnTo>
                  <a:lnTo>
                    <a:pt x="191" y="114"/>
                  </a:lnTo>
                  <a:lnTo>
                    <a:pt x="199" y="129"/>
                  </a:lnTo>
                  <a:lnTo>
                    <a:pt x="205" y="148"/>
                  </a:lnTo>
                  <a:lnTo>
                    <a:pt x="208" y="170"/>
                  </a:lnTo>
                  <a:lnTo>
                    <a:pt x="209" y="195"/>
                  </a:lnTo>
                  <a:lnTo>
                    <a:pt x="209" y="322"/>
                  </a:lnTo>
                  <a:lnTo>
                    <a:pt x="175" y="322"/>
                  </a:lnTo>
                  <a:lnTo>
                    <a:pt x="175" y="192"/>
                  </a:lnTo>
                  <a:lnTo>
                    <a:pt x="174" y="171"/>
                  </a:lnTo>
                  <a:lnTo>
                    <a:pt x="172" y="154"/>
                  </a:lnTo>
                  <a:lnTo>
                    <a:pt x="167" y="139"/>
                  </a:lnTo>
                  <a:lnTo>
                    <a:pt x="159" y="128"/>
                  </a:lnTo>
                  <a:lnTo>
                    <a:pt x="145" y="120"/>
                  </a:lnTo>
                  <a:lnTo>
                    <a:pt x="129" y="116"/>
                  </a:lnTo>
                  <a:lnTo>
                    <a:pt x="106" y="114"/>
                  </a:lnTo>
                  <a:lnTo>
                    <a:pt x="84" y="116"/>
                  </a:lnTo>
                  <a:lnTo>
                    <a:pt x="66" y="120"/>
                  </a:lnTo>
                  <a:lnTo>
                    <a:pt x="53" y="128"/>
                  </a:lnTo>
                  <a:lnTo>
                    <a:pt x="43" y="139"/>
                  </a:lnTo>
                  <a:lnTo>
                    <a:pt x="38" y="152"/>
                  </a:lnTo>
                  <a:lnTo>
                    <a:pt x="35" y="170"/>
                  </a:lnTo>
                  <a:lnTo>
                    <a:pt x="34" y="192"/>
                  </a:lnTo>
                  <a:lnTo>
                    <a:pt x="34" y="322"/>
                  </a:lnTo>
                  <a:lnTo>
                    <a:pt x="0" y="322"/>
                  </a:lnTo>
                  <a:lnTo>
                    <a:pt x="0" y="0"/>
                  </a:lnTo>
                  <a:close/>
                </a:path>
              </a:pathLst>
            </a:custGeom>
            <a:grpFill/>
            <a:ln w="0">
              <a:noFill/>
              <a:prstDash val="solid"/>
              <a:round/>
              <a:headEnd/>
              <a:tailEnd/>
            </a:ln>
          </p:spPr>
          <p:txBody>
            <a:bodyPr/>
            <a:lstStyle/>
            <a:p>
              <a:pPr>
                <a:defRPr/>
              </a:pPr>
              <a:endParaRPr lang="en-US">
                <a:latin typeface="Arial" charset="0"/>
              </a:endParaRPr>
            </a:p>
          </p:txBody>
        </p:sp>
        <p:sp>
          <p:nvSpPr>
            <p:cNvPr id="132" name="Freeform 73"/>
            <p:cNvSpPr>
              <a:spLocks/>
            </p:cNvSpPr>
            <p:nvPr/>
          </p:nvSpPr>
          <p:spPr bwMode="auto">
            <a:xfrm>
              <a:off x="2352" y="2483"/>
              <a:ext cx="178" cy="118"/>
            </a:xfrm>
            <a:custGeom>
              <a:avLst/>
              <a:gdLst/>
              <a:ahLst/>
              <a:cxnLst>
                <a:cxn ang="0">
                  <a:pos x="0" y="0"/>
                </a:cxn>
                <a:cxn ang="0">
                  <a:pos x="37" y="0"/>
                </a:cxn>
                <a:cxn ang="0">
                  <a:pos x="92" y="195"/>
                </a:cxn>
                <a:cxn ang="0">
                  <a:pos x="156" y="0"/>
                </a:cxn>
                <a:cxn ang="0">
                  <a:pos x="190" y="0"/>
                </a:cxn>
                <a:cxn ang="0">
                  <a:pos x="255" y="197"/>
                </a:cxn>
                <a:cxn ang="0">
                  <a:pos x="314" y="0"/>
                </a:cxn>
                <a:cxn ang="0">
                  <a:pos x="350" y="0"/>
                </a:cxn>
                <a:cxn ang="0">
                  <a:pos x="276" y="233"/>
                </a:cxn>
                <a:cxn ang="0">
                  <a:pos x="236" y="233"/>
                </a:cxn>
                <a:cxn ang="0">
                  <a:pos x="172" y="39"/>
                </a:cxn>
                <a:cxn ang="0">
                  <a:pos x="110" y="233"/>
                </a:cxn>
                <a:cxn ang="0">
                  <a:pos x="73" y="233"/>
                </a:cxn>
                <a:cxn ang="0">
                  <a:pos x="0" y="0"/>
                </a:cxn>
              </a:cxnLst>
              <a:rect l="0" t="0" r="r" b="b"/>
              <a:pathLst>
                <a:path w="350" h="233">
                  <a:moveTo>
                    <a:pt x="0" y="0"/>
                  </a:moveTo>
                  <a:lnTo>
                    <a:pt x="37" y="0"/>
                  </a:lnTo>
                  <a:lnTo>
                    <a:pt x="92" y="195"/>
                  </a:lnTo>
                  <a:lnTo>
                    <a:pt x="156" y="0"/>
                  </a:lnTo>
                  <a:lnTo>
                    <a:pt x="190" y="0"/>
                  </a:lnTo>
                  <a:lnTo>
                    <a:pt x="255" y="197"/>
                  </a:lnTo>
                  <a:lnTo>
                    <a:pt x="314" y="0"/>
                  </a:lnTo>
                  <a:lnTo>
                    <a:pt x="350" y="0"/>
                  </a:lnTo>
                  <a:lnTo>
                    <a:pt x="276" y="233"/>
                  </a:lnTo>
                  <a:lnTo>
                    <a:pt x="236" y="233"/>
                  </a:lnTo>
                  <a:lnTo>
                    <a:pt x="172" y="39"/>
                  </a:lnTo>
                  <a:lnTo>
                    <a:pt x="110" y="233"/>
                  </a:lnTo>
                  <a:lnTo>
                    <a:pt x="73" y="233"/>
                  </a:lnTo>
                  <a:lnTo>
                    <a:pt x="0" y="0"/>
                  </a:lnTo>
                  <a:close/>
                </a:path>
              </a:pathLst>
            </a:custGeom>
            <a:grpFill/>
            <a:ln w="0">
              <a:noFill/>
              <a:prstDash val="solid"/>
              <a:round/>
              <a:headEnd/>
              <a:tailEnd/>
            </a:ln>
          </p:spPr>
          <p:txBody>
            <a:bodyPr/>
            <a:lstStyle/>
            <a:p>
              <a:pPr>
                <a:defRPr/>
              </a:pPr>
              <a:endParaRPr lang="en-US">
                <a:latin typeface="Arial" charset="0"/>
              </a:endParaRPr>
            </a:p>
          </p:txBody>
        </p:sp>
        <p:sp>
          <p:nvSpPr>
            <p:cNvPr id="133" name="Freeform 74"/>
            <p:cNvSpPr>
              <a:spLocks noEditPoints="1"/>
            </p:cNvSpPr>
            <p:nvPr/>
          </p:nvSpPr>
          <p:spPr bwMode="auto">
            <a:xfrm>
              <a:off x="2530" y="2480"/>
              <a:ext cx="111" cy="121"/>
            </a:xfrm>
            <a:custGeom>
              <a:avLst/>
              <a:gdLst/>
              <a:ahLst/>
              <a:cxnLst>
                <a:cxn ang="0">
                  <a:pos x="89" y="30"/>
                </a:cxn>
                <a:cxn ang="0">
                  <a:pos x="58" y="45"/>
                </a:cxn>
                <a:cxn ang="0">
                  <a:pos x="42" y="72"/>
                </a:cxn>
                <a:cxn ang="0">
                  <a:pos x="35" y="106"/>
                </a:cxn>
                <a:cxn ang="0">
                  <a:pos x="184" y="87"/>
                </a:cxn>
                <a:cxn ang="0">
                  <a:pos x="173" y="56"/>
                </a:cxn>
                <a:cxn ang="0">
                  <a:pos x="150" y="35"/>
                </a:cxn>
                <a:cxn ang="0">
                  <a:pos x="112" y="27"/>
                </a:cxn>
                <a:cxn ang="0">
                  <a:pos x="142" y="3"/>
                </a:cxn>
                <a:cxn ang="0">
                  <a:pos x="183" y="19"/>
                </a:cxn>
                <a:cxn ang="0">
                  <a:pos x="207" y="47"/>
                </a:cxn>
                <a:cxn ang="0">
                  <a:pos x="220" y="87"/>
                </a:cxn>
                <a:cxn ang="0">
                  <a:pos x="221" y="133"/>
                </a:cxn>
                <a:cxn ang="0">
                  <a:pos x="38" y="152"/>
                </a:cxn>
                <a:cxn ang="0">
                  <a:pos x="50" y="183"/>
                </a:cxn>
                <a:cxn ang="0">
                  <a:pos x="74" y="204"/>
                </a:cxn>
                <a:cxn ang="0">
                  <a:pos x="115" y="212"/>
                </a:cxn>
                <a:cxn ang="0">
                  <a:pos x="154" y="205"/>
                </a:cxn>
                <a:cxn ang="0">
                  <a:pos x="176" y="186"/>
                </a:cxn>
                <a:cxn ang="0">
                  <a:pos x="186" y="163"/>
                </a:cxn>
                <a:cxn ang="0">
                  <a:pos x="218" y="179"/>
                </a:cxn>
                <a:cxn ang="0">
                  <a:pos x="201" y="209"/>
                </a:cxn>
                <a:cxn ang="0">
                  <a:pos x="168" y="229"/>
                </a:cxn>
                <a:cxn ang="0">
                  <a:pos x="116" y="238"/>
                </a:cxn>
                <a:cxn ang="0">
                  <a:pos x="63" y="229"/>
                </a:cxn>
                <a:cxn ang="0">
                  <a:pos x="28" y="208"/>
                </a:cxn>
                <a:cxn ang="0">
                  <a:pos x="9" y="176"/>
                </a:cxn>
                <a:cxn ang="0">
                  <a:pos x="1" y="138"/>
                </a:cxn>
                <a:cxn ang="0">
                  <a:pos x="1" y="98"/>
                </a:cxn>
                <a:cxn ang="0">
                  <a:pos x="9" y="60"/>
                </a:cxn>
                <a:cxn ang="0">
                  <a:pos x="28" y="28"/>
                </a:cxn>
                <a:cxn ang="0">
                  <a:pos x="62" y="8"/>
                </a:cxn>
                <a:cxn ang="0">
                  <a:pos x="115" y="0"/>
                </a:cxn>
              </a:cxnLst>
              <a:rect l="0" t="0" r="r" b="b"/>
              <a:pathLst>
                <a:path w="221" h="238">
                  <a:moveTo>
                    <a:pt x="112" y="27"/>
                  </a:moveTo>
                  <a:lnTo>
                    <a:pt x="89" y="30"/>
                  </a:lnTo>
                  <a:lnTo>
                    <a:pt x="72" y="35"/>
                  </a:lnTo>
                  <a:lnTo>
                    <a:pt x="58" y="45"/>
                  </a:lnTo>
                  <a:lnTo>
                    <a:pt x="49" y="57"/>
                  </a:lnTo>
                  <a:lnTo>
                    <a:pt x="42" y="72"/>
                  </a:lnTo>
                  <a:lnTo>
                    <a:pt x="38" y="88"/>
                  </a:lnTo>
                  <a:lnTo>
                    <a:pt x="35" y="106"/>
                  </a:lnTo>
                  <a:lnTo>
                    <a:pt x="186" y="106"/>
                  </a:lnTo>
                  <a:lnTo>
                    <a:pt x="184" y="87"/>
                  </a:lnTo>
                  <a:lnTo>
                    <a:pt x="180" y="70"/>
                  </a:lnTo>
                  <a:lnTo>
                    <a:pt x="173" y="56"/>
                  </a:lnTo>
                  <a:lnTo>
                    <a:pt x="164" y="43"/>
                  </a:lnTo>
                  <a:lnTo>
                    <a:pt x="150" y="35"/>
                  </a:lnTo>
                  <a:lnTo>
                    <a:pt x="134" y="28"/>
                  </a:lnTo>
                  <a:lnTo>
                    <a:pt x="112" y="27"/>
                  </a:lnTo>
                  <a:close/>
                  <a:moveTo>
                    <a:pt x="115" y="0"/>
                  </a:moveTo>
                  <a:lnTo>
                    <a:pt x="142" y="3"/>
                  </a:lnTo>
                  <a:lnTo>
                    <a:pt x="164" y="8"/>
                  </a:lnTo>
                  <a:lnTo>
                    <a:pt x="183" y="19"/>
                  </a:lnTo>
                  <a:lnTo>
                    <a:pt x="197" y="31"/>
                  </a:lnTo>
                  <a:lnTo>
                    <a:pt x="207" y="47"/>
                  </a:lnTo>
                  <a:lnTo>
                    <a:pt x="216" y="66"/>
                  </a:lnTo>
                  <a:lnTo>
                    <a:pt x="220" y="87"/>
                  </a:lnTo>
                  <a:lnTo>
                    <a:pt x="221" y="110"/>
                  </a:lnTo>
                  <a:lnTo>
                    <a:pt x="221" y="133"/>
                  </a:lnTo>
                  <a:lnTo>
                    <a:pt x="35" y="133"/>
                  </a:lnTo>
                  <a:lnTo>
                    <a:pt x="38" y="152"/>
                  </a:lnTo>
                  <a:lnTo>
                    <a:pt x="42" y="168"/>
                  </a:lnTo>
                  <a:lnTo>
                    <a:pt x="50" y="183"/>
                  </a:lnTo>
                  <a:lnTo>
                    <a:pt x="61" y="195"/>
                  </a:lnTo>
                  <a:lnTo>
                    <a:pt x="74" y="204"/>
                  </a:lnTo>
                  <a:lnTo>
                    <a:pt x="93" y="210"/>
                  </a:lnTo>
                  <a:lnTo>
                    <a:pt x="115" y="212"/>
                  </a:lnTo>
                  <a:lnTo>
                    <a:pt x="137" y="210"/>
                  </a:lnTo>
                  <a:lnTo>
                    <a:pt x="154" y="205"/>
                  </a:lnTo>
                  <a:lnTo>
                    <a:pt x="167" y="197"/>
                  </a:lnTo>
                  <a:lnTo>
                    <a:pt x="176" y="186"/>
                  </a:lnTo>
                  <a:lnTo>
                    <a:pt x="183" y="175"/>
                  </a:lnTo>
                  <a:lnTo>
                    <a:pt x="186" y="163"/>
                  </a:lnTo>
                  <a:lnTo>
                    <a:pt x="221" y="163"/>
                  </a:lnTo>
                  <a:lnTo>
                    <a:pt x="218" y="179"/>
                  </a:lnTo>
                  <a:lnTo>
                    <a:pt x="212" y="195"/>
                  </a:lnTo>
                  <a:lnTo>
                    <a:pt x="201" y="209"/>
                  </a:lnTo>
                  <a:lnTo>
                    <a:pt x="187" y="220"/>
                  </a:lnTo>
                  <a:lnTo>
                    <a:pt x="168" y="229"/>
                  </a:lnTo>
                  <a:lnTo>
                    <a:pt x="145" y="235"/>
                  </a:lnTo>
                  <a:lnTo>
                    <a:pt x="116" y="238"/>
                  </a:lnTo>
                  <a:lnTo>
                    <a:pt x="88" y="235"/>
                  </a:lnTo>
                  <a:lnTo>
                    <a:pt x="63" y="229"/>
                  </a:lnTo>
                  <a:lnTo>
                    <a:pt x="44" y="220"/>
                  </a:lnTo>
                  <a:lnTo>
                    <a:pt x="28" y="208"/>
                  </a:lnTo>
                  <a:lnTo>
                    <a:pt x="17" y="194"/>
                  </a:lnTo>
                  <a:lnTo>
                    <a:pt x="9" y="176"/>
                  </a:lnTo>
                  <a:lnTo>
                    <a:pt x="4" y="159"/>
                  </a:lnTo>
                  <a:lnTo>
                    <a:pt x="1" y="138"/>
                  </a:lnTo>
                  <a:lnTo>
                    <a:pt x="0" y="118"/>
                  </a:lnTo>
                  <a:lnTo>
                    <a:pt x="1" y="98"/>
                  </a:lnTo>
                  <a:lnTo>
                    <a:pt x="4" y="79"/>
                  </a:lnTo>
                  <a:lnTo>
                    <a:pt x="9" y="60"/>
                  </a:lnTo>
                  <a:lnTo>
                    <a:pt x="17" y="43"/>
                  </a:lnTo>
                  <a:lnTo>
                    <a:pt x="28" y="28"/>
                  </a:lnTo>
                  <a:lnTo>
                    <a:pt x="43" y="17"/>
                  </a:lnTo>
                  <a:lnTo>
                    <a:pt x="62" y="8"/>
                  </a:lnTo>
                  <a:lnTo>
                    <a:pt x="87" y="3"/>
                  </a:lnTo>
                  <a:lnTo>
                    <a:pt x="115" y="0"/>
                  </a:lnTo>
                  <a:close/>
                </a:path>
              </a:pathLst>
            </a:custGeom>
            <a:grpFill/>
            <a:ln w="0">
              <a:noFill/>
              <a:prstDash val="solid"/>
              <a:round/>
              <a:headEnd/>
              <a:tailEnd/>
            </a:ln>
          </p:spPr>
          <p:txBody>
            <a:bodyPr/>
            <a:lstStyle/>
            <a:p>
              <a:pPr>
                <a:defRPr/>
              </a:pPr>
              <a:endParaRPr lang="en-US">
                <a:latin typeface="Arial" charset="0"/>
              </a:endParaRPr>
            </a:p>
          </p:txBody>
        </p:sp>
        <p:sp>
          <p:nvSpPr>
            <p:cNvPr id="134" name="Freeform 75"/>
            <p:cNvSpPr>
              <a:spLocks/>
            </p:cNvSpPr>
            <p:nvPr/>
          </p:nvSpPr>
          <p:spPr bwMode="auto">
            <a:xfrm>
              <a:off x="2658" y="2480"/>
              <a:ext cx="105" cy="121"/>
            </a:xfrm>
            <a:custGeom>
              <a:avLst/>
              <a:gdLst/>
              <a:ahLst/>
              <a:cxnLst>
                <a:cxn ang="0">
                  <a:pos x="133" y="3"/>
                </a:cxn>
                <a:cxn ang="0">
                  <a:pos x="174" y="17"/>
                </a:cxn>
                <a:cxn ang="0">
                  <a:pos x="197" y="47"/>
                </a:cxn>
                <a:cxn ang="0">
                  <a:pos x="204" y="87"/>
                </a:cxn>
                <a:cxn ang="0">
                  <a:pos x="170" y="69"/>
                </a:cxn>
                <a:cxn ang="0">
                  <a:pos x="156" y="43"/>
                </a:cxn>
                <a:cxn ang="0">
                  <a:pos x="127" y="28"/>
                </a:cxn>
                <a:cxn ang="0">
                  <a:pos x="82" y="28"/>
                </a:cxn>
                <a:cxn ang="0">
                  <a:pos x="53" y="39"/>
                </a:cxn>
                <a:cxn ang="0">
                  <a:pos x="41" y="56"/>
                </a:cxn>
                <a:cxn ang="0">
                  <a:pos x="42" y="77"/>
                </a:cxn>
                <a:cxn ang="0">
                  <a:pos x="63" y="92"/>
                </a:cxn>
                <a:cxn ang="0">
                  <a:pos x="97" y="102"/>
                </a:cxn>
                <a:cxn ang="0">
                  <a:pos x="136" y="110"/>
                </a:cxn>
                <a:cxn ang="0">
                  <a:pos x="173" y="122"/>
                </a:cxn>
                <a:cxn ang="0">
                  <a:pos x="200" y="141"/>
                </a:cxn>
                <a:cxn ang="0">
                  <a:pos x="211" y="172"/>
                </a:cxn>
                <a:cxn ang="0">
                  <a:pos x="204" y="200"/>
                </a:cxn>
                <a:cxn ang="0">
                  <a:pos x="180" y="223"/>
                </a:cxn>
                <a:cxn ang="0">
                  <a:pos x="139" y="238"/>
                </a:cxn>
                <a:cxn ang="0">
                  <a:pos x="80" y="238"/>
                </a:cxn>
                <a:cxn ang="0">
                  <a:pos x="36" y="223"/>
                </a:cxn>
                <a:cxn ang="0">
                  <a:pos x="8" y="193"/>
                </a:cxn>
                <a:cxn ang="0">
                  <a:pos x="0" y="149"/>
                </a:cxn>
                <a:cxn ang="0">
                  <a:pos x="36" y="167"/>
                </a:cxn>
                <a:cxn ang="0">
                  <a:pos x="52" y="194"/>
                </a:cxn>
                <a:cxn ang="0">
                  <a:pos x="86" y="209"/>
                </a:cxn>
                <a:cxn ang="0">
                  <a:pos x="132" y="209"/>
                </a:cxn>
                <a:cxn ang="0">
                  <a:pos x="162" y="198"/>
                </a:cxn>
                <a:cxn ang="0">
                  <a:pos x="175" y="183"/>
                </a:cxn>
                <a:cxn ang="0">
                  <a:pos x="174" y="161"/>
                </a:cxn>
                <a:cxn ang="0">
                  <a:pos x="155" y="145"/>
                </a:cxn>
                <a:cxn ang="0">
                  <a:pos x="122" y="136"/>
                </a:cxn>
                <a:cxn ang="0">
                  <a:pos x="83" y="128"/>
                </a:cxn>
                <a:cxn ang="0">
                  <a:pos x="30" y="109"/>
                </a:cxn>
                <a:cxn ang="0">
                  <a:pos x="8" y="85"/>
                </a:cxn>
                <a:cxn ang="0">
                  <a:pos x="7" y="51"/>
                </a:cxn>
                <a:cxn ang="0">
                  <a:pos x="22" y="24"/>
                </a:cxn>
                <a:cxn ang="0">
                  <a:pos x="55" y="7"/>
                </a:cxn>
                <a:cxn ang="0">
                  <a:pos x="105" y="0"/>
                </a:cxn>
              </a:cxnLst>
              <a:rect l="0" t="0" r="r" b="b"/>
              <a:pathLst>
                <a:path w="211" h="239">
                  <a:moveTo>
                    <a:pt x="105" y="0"/>
                  </a:moveTo>
                  <a:lnTo>
                    <a:pt x="133" y="3"/>
                  </a:lnTo>
                  <a:lnTo>
                    <a:pt x="156" y="8"/>
                  </a:lnTo>
                  <a:lnTo>
                    <a:pt x="174" y="17"/>
                  </a:lnTo>
                  <a:lnTo>
                    <a:pt x="188" y="31"/>
                  </a:lnTo>
                  <a:lnTo>
                    <a:pt x="197" y="47"/>
                  </a:lnTo>
                  <a:lnTo>
                    <a:pt x="203" y="65"/>
                  </a:lnTo>
                  <a:lnTo>
                    <a:pt x="204" y="87"/>
                  </a:lnTo>
                  <a:lnTo>
                    <a:pt x="173" y="87"/>
                  </a:lnTo>
                  <a:lnTo>
                    <a:pt x="170" y="69"/>
                  </a:lnTo>
                  <a:lnTo>
                    <a:pt x="166" y="56"/>
                  </a:lnTo>
                  <a:lnTo>
                    <a:pt x="156" y="43"/>
                  </a:lnTo>
                  <a:lnTo>
                    <a:pt x="143" y="34"/>
                  </a:lnTo>
                  <a:lnTo>
                    <a:pt x="127" y="28"/>
                  </a:lnTo>
                  <a:lnTo>
                    <a:pt x="103" y="27"/>
                  </a:lnTo>
                  <a:lnTo>
                    <a:pt x="82" y="28"/>
                  </a:lnTo>
                  <a:lnTo>
                    <a:pt x="65" y="32"/>
                  </a:lnTo>
                  <a:lnTo>
                    <a:pt x="53" y="39"/>
                  </a:lnTo>
                  <a:lnTo>
                    <a:pt x="45" y="46"/>
                  </a:lnTo>
                  <a:lnTo>
                    <a:pt x="41" y="56"/>
                  </a:lnTo>
                  <a:lnTo>
                    <a:pt x="40" y="66"/>
                  </a:lnTo>
                  <a:lnTo>
                    <a:pt x="42" y="77"/>
                  </a:lnTo>
                  <a:lnTo>
                    <a:pt x="51" y="85"/>
                  </a:lnTo>
                  <a:lnTo>
                    <a:pt x="63" y="92"/>
                  </a:lnTo>
                  <a:lnTo>
                    <a:pt x="79" y="98"/>
                  </a:lnTo>
                  <a:lnTo>
                    <a:pt x="97" y="102"/>
                  </a:lnTo>
                  <a:lnTo>
                    <a:pt x="116" y="106"/>
                  </a:lnTo>
                  <a:lnTo>
                    <a:pt x="136" y="110"/>
                  </a:lnTo>
                  <a:lnTo>
                    <a:pt x="155" y="115"/>
                  </a:lnTo>
                  <a:lnTo>
                    <a:pt x="173" y="122"/>
                  </a:lnTo>
                  <a:lnTo>
                    <a:pt x="188" y="130"/>
                  </a:lnTo>
                  <a:lnTo>
                    <a:pt x="200" y="141"/>
                  </a:lnTo>
                  <a:lnTo>
                    <a:pt x="208" y="155"/>
                  </a:lnTo>
                  <a:lnTo>
                    <a:pt x="211" y="172"/>
                  </a:lnTo>
                  <a:lnTo>
                    <a:pt x="209" y="186"/>
                  </a:lnTo>
                  <a:lnTo>
                    <a:pt x="204" y="200"/>
                  </a:lnTo>
                  <a:lnTo>
                    <a:pt x="194" y="212"/>
                  </a:lnTo>
                  <a:lnTo>
                    <a:pt x="180" y="223"/>
                  </a:lnTo>
                  <a:lnTo>
                    <a:pt x="162" y="231"/>
                  </a:lnTo>
                  <a:lnTo>
                    <a:pt x="139" y="238"/>
                  </a:lnTo>
                  <a:lnTo>
                    <a:pt x="110" y="239"/>
                  </a:lnTo>
                  <a:lnTo>
                    <a:pt x="80" y="238"/>
                  </a:lnTo>
                  <a:lnTo>
                    <a:pt x="55" y="231"/>
                  </a:lnTo>
                  <a:lnTo>
                    <a:pt x="36" y="223"/>
                  </a:lnTo>
                  <a:lnTo>
                    <a:pt x="19" y="209"/>
                  </a:lnTo>
                  <a:lnTo>
                    <a:pt x="8" y="193"/>
                  </a:lnTo>
                  <a:lnTo>
                    <a:pt x="3" y="172"/>
                  </a:lnTo>
                  <a:lnTo>
                    <a:pt x="0" y="149"/>
                  </a:lnTo>
                  <a:lnTo>
                    <a:pt x="34" y="149"/>
                  </a:lnTo>
                  <a:lnTo>
                    <a:pt x="36" y="167"/>
                  </a:lnTo>
                  <a:lnTo>
                    <a:pt x="42" y="183"/>
                  </a:lnTo>
                  <a:lnTo>
                    <a:pt x="52" y="194"/>
                  </a:lnTo>
                  <a:lnTo>
                    <a:pt x="67" y="204"/>
                  </a:lnTo>
                  <a:lnTo>
                    <a:pt x="86" y="209"/>
                  </a:lnTo>
                  <a:lnTo>
                    <a:pt x="110" y="210"/>
                  </a:lnTo>
                  <a:lnTo>
                    <a:pt x="132" y="209"/>
                  </a:lnTo>
                  <a:lnTo>
                    <a:pt x="150" y="205"/>
                  </a:lnTo>
                  <a:lnTo>
                    <a:pt x="162" y="198"/>
                  </a:lnTo>
                  <a:lnTo>
                    <a:pt x="170" y="191"/>
                  </a:lnTo>
                  <a:lnTo>
                    <a:pt x="175" y="183"/>
                  </a:lnTo>
                  <a:lnTo>
                    <a:pt x="177" y="174"/>
                  </a:lnTo>
                  <a:lnTo>
                    <a:pt x="174" y="161"/>
                  </a:lnTo>
                  <a:lnTo>
                    <a:pt x="167" y="152"/>
                  </a:lnTo>
                  <a:lnTo>
                    <a:pt x="155" y="145"/>
                  </a:lnTo>
                  <a:lnTo>
                    <a:pt x="140" y="140"/>
                  </a:lnTo>
                  <a:lnTo>
                    <a:pt x="122" y="136"/>
                  </a:lnTo>
                  <a:lnTo>
                    <a:pt x="102" y="132"/>
                  </a:lnTo>
                  <a:lnTo>
                    <a:pt x="83" y="128"/>
                  </a:lnTo>
                  <a:lnTo>
                    <a:pt x="45" y="117"/>
                  </a:lnTo>
                  <a:lnTo>
                    <a:pt x="30" y="109"/>
                  </a:lnTo>
                  <a:lnTo>
                    <a:pt x="17" y="98"/>
                  </a:lnTo>
                  <a:lnTo>
                    <a:pt x="8" y="85"/>
                  </a:lnTo>
                  <a:lnTo>
                    <a:pt x="6" y="68"/>
                  </a:lnTo>
                  <a:lnTo>
                    <a:pt x="7" y="51"/>
                  </a:lnTo>
                  <a:lnTo>
                    <a:pt x="12" y="37"/>
                  </a:lnTo>
                  <a:lnTo>
                    <a:pt x="22" y="24"/>
                  </a:lnTo>
                  <a:lnTo>
                    <a:pt x="36" y="15"/>
                  </a:lnTo>
                  <a:lnTo>
                    <a:pt x="55" y="7"/>
                  </a:lnTo>
                  <a:lnTo>
                    <a:pt x="78" y="1"/>
                  </a:lnTo>
                  <a:lnTo>
                    <a:pt x="105" y="0"/>
                  </a:lnTo>
                  <a:close/>
                </a:path>
              </a:pathLst>
            </a:custGeom>
            <a:grpFill/>
            <a:ln w="0">
              <a:noFill/>
              <a:prstDash val="solid"/>
              <a:round/>
              <a:headEnd/>
              <a:tailEnd/>
            </a:ln>
          </p:spPr>
          <p:txBody>
            <a:bodyPr/>
            <a:lstStyle/>
            <a:p>
              <a:pPr>
                <a:defRPr/>
              </a:pPr>
              <a:endParaRPr lang="en-US">
                <a:latin typeface="Arial" charset="0"/>
              </a:endParaRPr>
            </a:p>
          </p:txBody>
        </p:sp>
        <p:sp>
          <p:nvSpPr>
            <p:cNvPr id="135" name="Freeform 76"/>
            <p:cNvSpPr>
              <a:spLocks/>
            </p:cNvSpPr>
            <p:nvPr/>
          </p:nvSpPr>
          <p:spPr bwMode="auto">
            <a:xfrm>
              <a:off x="2769" y="2454"/>
              <a:ext cx="70" cy="146"/>
            </a:xfrm>
            <a:custGeom>
              <a:avLst/>
              <a:gdLst/>
              <a:ahLst/>
              <a:cxnLst>
                <a:cxn ang="0">
                  <a:pos x="33" y="0"/>
                </a:cxn>
                <a:cxn ang="0">
                  <a:pos x="67" y="0"/>
                </a:cxn>
                <a:cxn ang="0">
                  <a:pos x="67" y="57"/>
                </a:cxn>
                <a:cxn ang="0">
                  <a:pos x="138" y="57"/>
                </a:cxn>
                <a:cxn ang="0">
                  <a:pos x="138" y="85"/>
                </a:cxn>
                <a:cxn ang="0">
                  <a:pos x="67" y="85"/>
                </a:cxn>
                <a:cxn ang="0">
                  <a:pos x="67" y="222"/>
                </a:cxn>
                <a:cxn ang="0">
                  <a:pos x="68" y="236"/>
                </a:cxn>
                <a:cxn ang="0">
                  <a:pos x="72" y="247"/>
                </a:cxn>
                <a:cxn ang="0">
                  <a:pos x="81" y="255"/>
                </a:cxn>
                <a:cxn ang="0">
                  <a:pos x="95" y="260"/>
                </a:cxn>
                <a:cxn ang="0">
                  <a:pos x="113" y="263"/>
                </a:cxn>
                <a:cxn ang="0">
                  <a:pos x="138" y="263"/>
                </a:cxn>
                <a:cxn ang="0">
                  <a:pos x="138" y="290"/>
                </a:cxn>
                <a:cxn ang="0">
                  <a:pos x="109" y="292"/>
                </a:cxn>
                <a:cxn ang="0">
                  <a:pos x="84" y="289"/>
                </a:cxn>
                <a:cxn ang="0">
                  <a:pos x="65" y="283"/>
                </a:cxn>
                <a:cxn ang="0">
                  <a:pos x="50" y="274"/>
                </a:cxn>
                <a:cxn ang="0">
                  <a:pos x="41" y="260"/>
                </a:cxn>
                <a:cxn ang="0">
                  <a:pos x="34" y="244"/>
                </a:cxn>
                <a:cxn ang="0">
                  <a:pos x="33" y="222"/>
                </a:cxn>
                <a:cxn ang="0">
                  <a:pos x="33" y="85"/>
                </a:cxn>
                <a:cxn ang="0">
                  <a:pos x="1" y="85"/>
                </a:cxn>
                <a:cxn ang="0">
                  <a:pos x="0" y="63"/>
                </a:cxn>
                <a:cxn ang="0">
                  <a:pos x="33" y="57"/>
                </a:cxn>
                <a:cxn ang="0">
                  <a:pos x="33" y="0"/>
                </a:cxn>
              </a:cxnLst>
              <a:rect l="0" t="0" r="r" b="b"/>
              <a:pathLst>
                <a:path w="138" h="292">
                  <a:moveTo>
                    <a:pt x="33" y="0"/>
                  </a:moveTo>
                  <a:lnTo>
                    <a:pt x="67" y="0"/>
                  </a:lnTo>
                  <a:lnTo>
                    <a:pt x="67" y="57"/>
                  </a:lnTo>
                  <a:lnTo>
                    <a:pt x="138" y="57"/>
                  </a:lnTo>
                  <a:lnTo>
                    <a:pt x="138" y="85"/>
                  </a:lnTo>
                  <a:lnTo>
                    <a:pt x="67" y="85"/>
                  </a:lnTo>
                  <a:lnTo>
                    <a:pt x="67" y="222"/>
                  </a:lnTo>
                  <a:lnTo>
                    <a:pt x="68" y="236"/>
                  </a:lnTo>
                  <a:lnTo>
                    <a:pt x="72" y="247"/>
                  </a:lnTo>
                  <a:lnTo>
                    <a:pt x="81" y="255"/>
                  </a:lnTo>
                  <a:lnTo>
                    <a:pt x="95" y="260"/>
                  </a:lnTo>
                  <a:lnTo>
                    <a:pt x="113" y="263"/>
                  </a:lnTo>
                  <a:lnTo>
                    <a:pt x="138" y="263"/>
                  </a:lnTo>
                  <a:lnTo>
                    <a:pt x="138" y="290"/>
                  </a:lnTo>
                  <a:lnTo>
                    <a:pt x="109" y="292"/>
                  </a:lnTo>
                  <a:lnTo>
                    <a:pt x="84" y="289"/>
                  </a:lnTo>
                  <a:lnTo>
                    <a:pt x="65" y="283"/>
                  </a:lnTo>
                  <a:lnTo>
                    <a:pt x="50" y="274"/>
                  </a:lnTo>
                  <a:lnTo>
                    <a:pt x="41" y="260"/>
                  </a:lnTo>
                  <a:lnTo>
                    <a:pt x="34" y="244"/>
                  </a:lnTo>
                  <a:lnTo>
                    <a:pt x="33" y="222"/>
                  </a:lnTo>
                  <a:lnTo>
                    <a:pt x="33" y="85"/>
                  </a:lnTo>
                  <a:lnTo>
                    <a:pt x="1" y="85"/>
                  </a:lnTo>
                  <a:lnTo>
                    <a:pt x="0" y="63"/>
                  </a:lnTo>
                  <a:lnTo>
                    <a:pt x="33" y="57"/>
                  </a:lnTo>
                  <a:lnTo>
                    <a:pt x="33" y="0"/>
                  </a:lnTo>
                  <a:close/>
                </a:path>
              </a:pathLst>
            </a:custGeom>
            <a:grpFill/>
            <a:ln w="0">
              <a:noFill/>
              <a:prstDash val="solid"/>
              <a:round/>
              <a:headEnd/>
              <a:tailEnd/>
            </a:ln>
          </p:spPr>
          <p:txBody>
            <a:bodyPr/>
            <a:lstStyle/>
            <a:p>
              <a:pPr>
                <a:defRPr/>
              </a:pPr>
              <a:endParaRPr lang="en-US">
                <a:latin typeface="Arial" charset="0"/>
              </a:endParaRPr>
            </a:p>
          </p:txBody>
        </p:sp>
        <p:sp>
          <p:nvSpPr>
            <p:cNvPr id="136" name="Freeform 77"/>
            <p:cNvSpPr>
              <a:spLocks noEditPoints="1"/>
            </p:cNvSpPr>
            <p:nvPr/>
          </p:nvSpPr>
          <p:spPr bwMode="auto">
            <a:xfrm>
              <a:off x="2849" y="2480"/>
              <a:ext cx="108" cy="121"/>
            </a:xfrm>
            <a:custGeom>
              <a:avLst/>
              <a:gdLst/>
              <a:ahLst/>
              <a:cxnLst>
                <a:cxn ang="0">
                  <a:pos x="91" y="30"/>
                </a:cxn>
                <a:cxn ang="0">
                  <a:pos x="59" y="45"/>
                </a:cxn>
                <a:cxn ang="0">
                  <a:pos x="43" y="72"/>
                </a:cxn>
                <a:cxn ang="0">
                  <a:pos x="37" y="106"/>
                </a:cxn>
                <a:cxn ang="0">
                  <a:pos x="185" y="87"/>
                </a:cxn>
                <a:cxn ang="0">
                  <a:pos x="174" y="56"/>
                </a:cxn>
                <a:cxn ang="0">
                  <a:pos x="153" y="35"/>
                </a:cxn>
                <a:cxn ang="0">
                  <a:pos x="115" y="27"/>
                </a:cxn>
                <a:cxn ang="0">
                  <a:pos x="144" y="3"/>
                </a:cxn>
                <a:cxn ang="0">
                  <a:pos x="185" y="19"/>
                </a:cxn>
                <a:cxn ang="0">
                  <a:pos x="210" y="47"/>
                </a:cxn>
                <a:cxn ang="0">
                  <a:pos x="220" y="87"/>
                </a:cxn>
                <a:cxn ang="0">
                  <a:pos x="222" y="133"/>
                </a:cxn>
                <a:cxn ang="0">
                  <a:pos x="39" y="152"/>
                </a:cxn>
                <a:cxn ang="0">
                  <a:pos x="51" y="183"/>
                </a:cxn>
                <a:cxn ang="0">
                  <a:pos x="77" y="204"/>
                </a:cxn>
                <a:cxn ang="0">
                  <a:pos x="116" y="212"/>
                </a:cxn>
                <a:cxn ang="0">
                  <a:pos x="155" y="205"/>
                </a:cxn>
                <a:cxn ang="0">
                  <a:pos x="177" y="186"/>
                </a:cxn>
                <a:cxn ang="0">
                  <a:pos x="187" y="163"/>
                </a:cxn>
                <a:cxn ang="0">
                  <a:pos x="219" y="179"/>
                </a:cxn>
                <a:cxn ang="0">
                  <a:pos x="203" y="209"/>
                </a:cxn>
                <a:cxn ang="0">
                  <a:pos x="170" y="229"/>
                </a:cxn>
                <a:cxn ang="0">
                  <a:pos x="117" y="238"/>
                </a:cxn>
                <a:cxn ang="0">
                  <a:pos x="64" y="229"/>
                </a:cxn>
                <a:cxn ang="0">
                  <a:pos x="29" y="208"/>
                </a:cxn>
                <a:cxn ang="0">
                  <a:pos x="10" y="176"/>
                </a:cxn>
                <a:cxn ang="0">
                  <a:pos x="2" y="138"/>
                </a:cxn>
                <a:cxn ang="0">
                  <a:pos x="2" y="98"/>
                </a:cxn>
                <a:cxn ang="0">
                  <a:pos x="10" y="60"/>
                </a:cxn>
                <a:cxn ang="0">
                  <a:pos x="30" y="28"/>
                </a:cxn>
                <a:cxn ang="0">
                  <a:pos x="64" y="8"/>
                </a:cxn>
                <a:cxn ang="0">
                  <a:pos x="117" y="0"/>
                </a:cxn>
              </a:cxnLst>
              <a:rect l="0" t="0" r="r" b="b"/>
              <a:pathLst>
                <a:path w="222" h="238">
                  <a:moveTo>
                    <a:pt x="115" y="27"/>
                  </a:moveTo>
                  <a:lnTo>
                    <a:pt x="91" y="30"/>
                  </a:lnTo>
                  <a:lnTo>
                    <a:pt x="74" y="35"/>
                  </a:lnTo>
                  <a:lnTo>
                    <a:pt x="59" y="45"/>
                  </a:lnTo>
                  <a:lnTo>
                    <a:pt x="49" y="57"/>
                  </a:lnTo>
                  <a:lnTo>
                    <a:pt x="43" y="72"/>
                  </a:lnTo>
                  <a:lnTo>
                    <a:pt x="39" y="88"/>
                  </a:lnTo>
                  <a:lnTo>
                    <a:pt x="37" y="106"/>
                  </a:lnTo>
                  <a:lnTo>
                    <a:pt x="187" y="106"/>
                  </a:lnTo>
                  <a:lnTo>
                    <a:pt x="185" y="87"/>
                  </a:lnTo>
                  <a:lnTo>
                    <a:pt x="181" y="70"/>
                  </a:lnTo>
                  <a:lnTo>
                    <a:pt x="174" y="56"/>
                  </a:lnTo>
                  <a:lnTo>
                    <a:pt x="165" y="43"/>
                  </a:lnTo>
                  <a:lnTo>
                    <a:pt x="153" y="35"/>
                  </a:lnTo>
                  <a:lnTo>
                    <a:pt x="135" y="28"/>
                  </a:lnTo>
                  <a:lnTo>
                    <a:pt x="115" y="27"/>
                  </a:lnTo>
                  <a:close/>
                  <a:moveTo>
                    <a:pt x="117" y="0"/>
                  </a:moveTo>
                  <a:lnTo>
                    <a:pt x="144" y="3"/>
                  </a:lnTo>
                  <a:lnTo>
                    <a:pt x="166" y="8"/>
                  </a:lnTo>
                  <a:lnTo>
                    <a:pt x="185" y="19"/>
                  </a:lnTo>
                  <a:lnTo>
                    <a:pt x="199" y="31"/>
                  </a:lnTo>
                  <a:lnTo>
                    <a:pt x="210" y="47"/>
                  </a:lnTo>
                  <a:lnTo>
                    <a:pt x="216" y="66"/>
                  </a:lnTo>
                  <a:lnTo>
                    <a:pt x="220" y="87"/>
                  </a:lnTo>
                  <a:lnTo>
                    <a:pt x="222" y="110"/>
                  </a:lnTo>
                  <a:lnTo>
                    <a:pt x="222" y="133"/>
                  </a:lnTo>
                  <a:lnTo>
                    <a:pt x="37" y="133"/>
                  </a:lnTo>
                  <a:lnTo>
                    <a:pt x="39" y="152"/>
                  </a:lnTo>
                  <a:lnTo>
                    <a:pt x="44" y="168"/>
                  </a:lnTo>
                  <a:lnTo>
                    <a:pt x="51" y="183"/>
                  </a:lnTo>
                  <a:lnTo>
                    <a:pt x="62" y="195"/>
                  </a:lnTo>
                  <a:lnTo>
                    <a:pt x="77" y="204"/>
                  </a:lnTo>
                  <a:lnTo>
                    <a:pt x="94" y="210"/>
                  </a:lnTo>
                  <a:lnTo>
                    <a:pt x="116" y="212"/>
                  </a:lnTo>
                  <a:lnTo>
                    <a:pt x="138" y="210"/>
                  </a:lnTo>
                  <a:lnTo>
                    <a:pt x="155" y="205"/>
                  </a:lnTo>
                  <a:lnTo>
                    <a:pt x="168" y="197"/>
                  </a:lnTo>
                  <a:lnTo>
                    <a:pt x="177" y="186"/>
                  </a:lnTo>
                  <a:lnTo>
                    <a:pt x="184" y="175"/>
                  </a:lnTo>
                  <a:lnTo>
                    <a:pt x="187" y="163"/>
                  </a:lnTo>
                  <a:lnTo>
                    <a:pt x="222" y="163"/>
                  </a:lnTo>
                  <a:lnTo>
                    <a:pt x="219" y="179"/>
                  </a:lnTo>
                  <a:lnTo>
                    <a:pt x="212" y="195"/>
                  </a:lnTo>
                  <a:lnTo>
                    <a:pt x="203" y="209"/>
                  </a:lnTo>
                  <a:lnTo>
                    <a:pt x="188" y="220"/>
                  </a:lnTo>
                  <a:lnTo>
                    <a:pt x="170" y="229"/>
                  </a:lnTo>
                  <a:lnTo>
                    <a:pt x="146" y="235"/>
                  </a:lnTo>
                  <a:lnTo>
                    <a:pt x="117" y="238"/>
                  </a:lnTo>
                  <a:lnTo>
                    <a:pt x="89" y="235"/>
                  </a:lnTo>
                  <a:lnTo>
                    <a:pt x="64" y="229"/>
                  </a:lnTo>
                  <a:lnTo>
                    <a:pt x="45" y="220"/>
                  </a:lnTo>
                  <a:lnTo>
                    <a:pt x="29" y="208"/>
                  </a:lnTo>
                  <a:lnTo>
                    <a:pt x="18" y="194"/>
                  </a:lnTo>
                  <a:lnTo>
                    <a:pt x="10" y="176"/>
                  </a:lnTo>
                  <a:lnTo>
                    <a:pt x="5" y="159"/>
                  </a:lnTo>
                  <a:lnTo>
                    <a:pt x="2" y="138"/>
                  </a:lnTo>
                  <a:lnTo>
                    <a:pt x="0" y="118"/>
                  </a:lnTo>
                  <a:lnTo>
                    <a:pt x="2" y="98"/>
                  </a:lnTo>
                  <a:lnTo>
                    <a:pt x="5" y="79"/>
                  </a:lnTo>
                  <a:lnTo>
                    <a:pt x="10" y="60"/>
                  </a:lnTo>
                  <a:lnTo>
                    <a:pt x="18" y="43"/>
                  </a:lnTo>
                  <a:lnTo>
                    <a:pt x="30" y="28"/>
                  </a:lnTo>
                  <a:lnTo>
                    <a:pt x="45" y="17"/>
                  </a:lnTo>
                  <a:lnTo>
                    <a:pt x="64" y="8"/>
                  </a:lnTo>
                  <a:lnTo>
                    <a:pt x="89" y="3"/>
                  </a:lnTo>
                  <a:lnTo>
                    <a:pt x="117" y="0"/>
                  </a:lnTo>
                  <a:close/>
                </a:path>
              </a:pathLst>
            </a:custGeom>
            <a:grpFill/>
            <a:ln w="0">
              <a:noFill/>
              <a:prstDash val="solid"/>
              <a:round/>
              <a:headEnd/>
              <a:tailEnd/>
            </a:ln>
          </p:spPr>
          <p:txBody>
            <a:bodyPr/>
            <a:lstStyle/>
            <a:p>
              <a:pPr>
                <a:defRPr/>
              </a:pPr>
              <a:endParaRPr lang="en-US">
                <a:latin typeface="Arial" charset="0"/>
              </a:endParaRPr>
            </a:p>
          </p:txBody>
        </p:sp>
        <p:sp>
          <p:nvSpPr>
            <p:cNvPr id="137" name="Freeform 78"/>
            <p:cNvSpPr>
              <a:spLocks/>
            </p:cNvSpPr>
            <p:nvPr/>
          </p:nvSpPr>
          <p:spPr bwMode="auto">
            <a:xfrm>
              <a:off x="2983" y="2480"/>
              <a:ext cx="54" cy="121"/>
            </a:xfrm>
            <a:custGeom>
              <a:avLst/>
              <a:gdLst/>
              <a:ahLst/>
              <a:cxnLst>
                <a:cxn ang="0">
                  <a:pos x="114" y="0"/>
                </a:cxn>
                <a:cxn ang="0">
                  <a:pos x="114" y="30"/>
                </a:cxn>
                <a:cxn ang="0">
                  <a:pos x="91" y="30"/>
                </a:cxn>
                <a:cxn ang="0">
                  <a:pos x="73" y="34"/>
                </a:cxn>
                <a:cxn ang="0">
                  <a:pos x="58" y="41"/>
                </a:cxn>
                <a:cxn ang="0">
                  <a:pos x="49" y="49"/>
                </a:cxn>
                <a:cxn ang="0">
                  <a:pos x="40" y="61"/>
                </a:cxn>
                <a:cxn ang="0">
                  <a:pos x="36" y="75"/>
                </a:cxn>
                <a:cxn ang="0">
                  <a:pos x="34" y="91"/>
                </a:cxn>
                <a:cxn ang="0">
                  <a:pos x="34" y="236"/>
                </a:cxn>
                <a:cxn ang="0">
                  <a:pos x="0" y="236"/>
                </a:cxn>
                <a:cxn ang="0">
                  <a:pos x="0" y="3"/>
                </a:cxn>
                <a:cxn ang="0">
                  <a:pos x="15" y="3"/>
                </a:cxn>
                <a:cxn ang="0">
                  <a:pos x="25" y="43"/>
                </a:cxn>
                <a:cxn ang="0">
                  <a:pos x="31" y="32"/>
                </a:cxn>
                <a:cxn ang="0">
                  <a:pos x="39" y="22"/>
                </a:cxn>
                <a:cxn ang="0">
                  <a:pos x="51" y="12"/>
                </a:cxn>
                <a:cxn ang="0">
                  <a:pos x="68" y="5"/>
                </a:cxn>
                <a:cxn ang="0">
                  <a:pos x="88" y="1"/>
                </a:cxn>
                <a:cxn ang="0">
                  <a:pos x="114" y="0"/>
                </a:cxn>
              </a:cxnLst>
              <a:rect l="0" t="0" r="r" b="b"/>
              <a:pathLst>
                <a:path w="114" h="236">
                  <a:moveTo>
                    <a:pt x="114" y="0"/>
                  </a:moveTo>
                  <a:lnTo>
                    <a:pt x="114" y="30"/>
                  </a:lnTo>
                  <a:lnTo>
                    <a:pt x="91" y="30"/>
                  </a:lnTo>
                  <a:lnTo>
                    <a:pt x="73" y="34"/>
                  </a:lnTo>
                  <a:lnTo>
                    <a:pt x="58" y="41"/>
                  </a:lnTo>
                  <a:lnTo>
                    <a:pt x="49" y="49"/>
                  </a:lnTo>
                  <a:lnTo>
                    <a:pt x="40" y="61"/>
                  </a:lnTo>
                  <a:lnTo>
                    <a:pt x="36" y="75"/>
                  </a:lnTo>
                  <a:lnTo>
                    <a:pt x="34" y="91"/>
                  </a:lnTo>
                  <a:lnTo>
                    <a:pt x="34" y="236"/>
                  </a:lnTo>
                  <a:lnTo>
                    <a:pt x="0" y="236"/>
                  </a:lnTo>
                  <a:lnTo>
                    <a:pt x="0" y="3"/>
                  </a:lnTo>
                  <a:lnTo>
                    <a:pt x="15" y="3"/>
                  </a:lnTo>
                  <a:lnTo>
                    <a:pt x="25" y="43"/>
                  </a:lnTo>
                  <a:lnTo>
                    <a:pt x="31" y="32"/>
                  </a:lnTo>
                  <a:lnTo>
                    <a:pt x="39" y="22"/>
                  </a:lnTo>
                  <a:lnTo>
                    <a:pt x="51" y="12"/>
                  </a:lnTo>
                  <a:lnTo>
                    <a:pt x="68" y="5"/>
                  </a:lnTo>
                  <a:lnTo>
                    <a:pt x="88" y="1"/>
                  </a:lnTo>
                  <a:lnTo>
                    <a:pt x="114" y="0"/>
                  </a:lnTo>
                  <a:close/>
                </a:path>
              </a:pathLst>
            </a:custGeom>
            <a:grpFill/>
            <a:ln w="0">
              <a:noFill/>
              <a:prstDash val="solid"/>
              <a:round/>
              <a:headEnd/>
              <a:tailEnd/>
            </a:ln>
          </p:spPr>
          <p:txBody>
            <a:bodyPr/>
            <a:lstStyle/>
            <a:p>
              <a:pPr>
                <a:defRPr/>
              </a:pPr>
              <a:endParaRPr lang="en-US">
                <a:latin typeface="Arial" charset="0"/>
              </a:endParaRPr>
            </a:p>
          </p:txBody>
        </p:sp>
        <p:sp>
          <p:nvSpPr>
            <p:cNvPr id="138" name="Freeform 79"/>
            <p:cNvSpPr>
              <a:spLocks/>
            </p:cNvSpPr>
            <p:nvPr/>
          </p:nvSpPr>
          <p:spPr bwMode="auto">
            <a:xfrm>
              <a:off x="3053" y="2480"/>
              <a:ext cx="105" cy="121"/>
            </a:xfrm>
            <a:custGeom>
              <a:avLst/>
              <a:gdLst/>
              <a:ahLst/>
              <a:cxnLst>
                <a:cxn ang="0">
                  <a:pos x="116" y="0"/>
                </a:cxn>
                <a:cxn ang="0">
                  <a:pos x="143" y="1"/>
                </a:cxn>
                <a:cxn ang="0">
                  <a:pos x="163" y="8"/>
                </a:cxn>
                <a:cxn ang="0">
                  <a:pos x="180" y="17"/>
                </a:cxn>
                <a:cxn ang="0">
                  <a:pos x="192" y="30"/>
                </a:cxn>
                <a:cxn ang="0">
                  <a:pos x="200" y="46"/>
                </a:cxn>
                <a:cxn ang="0">
                  <a:pos x="205" y="65"/>
                </a:cxn>
                <a:cxn ang="0">
                  <a:pos x="208" y="85"/>
                </a:cxn>
                <a:cxn ang="0">
                  <a:pos x="209" y="110"/>
                </a:cxn>
                <a:cxn ang="0">
                  <a:pos x="209" y="236"/>
                </a:cxn>
                <a:cxn ang="0">
                  <a:pos x="176" y="236"/>
                </a:cxn>
                <a:cxn ang="0">
                  <a:pos x="176" y="107"/>
                </a:cxn>
                <a:cxn ang="0">
                  <a:pos x="174" y="87"/>
                </a:cxn>
                <a:cxn ang="0">
                  <a:pos x="173" y="70"/>
                </a:cxn>
                <a:cxn ang="0">
                  <a:pos x="167" y="56"/>
                </a:cxn>
                <a:cxn ang="0">
                  <a:pos x="159" y="43"/>
                </a:cxn>
                <a:cxn ang="0">
                  <a:pos x="146" y="35"/>
                </a:cxn>
                <a:cxn ang="0">
                  <a:pos x="129" y="30"/>
                </a:cxn>
                <a:cxn ang="0">
                  <a:pos x="106" y="28"/>
                </a:cxn>
                <a:cxn ang="0">
                  <a:pos x="83" y="30"/>
                </a:cxn>
                <a:cxn ang="0">
                  <a:pos x="66" y="35"/>
                </a:cxn>
                <a:cxn ang="0">
                  <a:pos x="53" y="43"/>
                </a:cxn>
                <a:cxn ang="0">
                  <a:pos x="44" y="56"/>
                </a:cxn>
                <a:cxn ang="0">
                  <a:pos x="38" y="69"/>
                </a:cxn>
                <a:cxn ang="0">
                  <a:pos x="36" y="87"/>
                </a:cxn>
                <a:cxn ang="0">
                  <a:pos x="34" y="107"/>
                </a:cxn>
                <a:cxn ang="0">
                  <a:pos x="34" y="236"/>
                </a:cxn>
                <a:cxn ang="0">
                  <a:pos x="0" y="236"/>
                </a:cxn>
                <a:cxn ang="0">
                  <a:pos x="0" y="3"/>
                </a:cxn>
                <a:cxn ang="0">
                  <a:pos x="15" y="3"/>
                </a:cxn>
                <a:cxn ang="0">
                  <a:pos x="26" y="45"/>
                </a:cxn>
                <a:cxn ang="0">
                  <a:pos x="32" y="32"/>
                </a:cxn>
                <a:cxn ang="0">
                  <a:pos x="41" y="22"/>
                </a:cxn>
                <a:cxn ang="0">
                  <a:pos x="53" y="13"/>
                </a:cxn>
                <a:cxn ang="0">
                  <a:pos x="70" y="7"/>
                </a:cxn>
                <a:cxn ang="0">
                  <a:pos x="90" y="1"/>
                </a:cxn>
                <a:cxn ang="0">
                  <a:pos x="116" y="0"/>
                </a:cxn>
              </a:cxnLst>
              <a:rect l="0" t="0" r="r" b="b"/>
              <a:pathLst>
                <a:path w="209" h="236">
                  <a:moveTo>
                    <a:pt x="116" y="0"/>
                  </a:moveTo>
                  <a:lnTo>
                    <a:pt x="143" y="1"/>
                  </a:lnTo>
                  <a:lnTo>
                    <a:pt x="163" y="8"/>
                  </a:lnTo>
                  <a:lnTo>
                    <a:pt x="180" y="17"/>
                  </a:lnTo>
                  <a:lnTo>
                    <a:pt x="192" y="30"/>
                  </a:lnTo>
                  <a:lnTo>
                    <a:pt x="200" y="46"/>
                  </a:lnTo>
                  <a:lnTo>
                    <a:pt x="205" y="65"/>
                  </a:lnTo>
                  <a:lnTo>
                    <a:pt x="208" y="85"/>
                  </a:lnTo>
                  <a:lnTo>
                    <a:pt x="209" y="110"/>
                  </a:lnTo>
                  <a:lnTo>
                    <a:pt x="209" y="236"/>
                  </a:lnTo>
                  <a:lnTo>
                    <a:pt x="176" y="236"/>
                  </a:lnTo>
                  <a:lnTo>
                    <a:pt x="176" y="107"/>
                  </a:lnTo>
                  <a:lnTo>
                    <a:pt x="174" y="87"/>
                  </a:lnTo>
                  <a:lnTo>
                    <a:pt x="173" y="70"/>
                  </a:lnTo>
                  <a:lnTo>
                    <a:pt x="167" y="56"/>
                  </a:lnTo>
                  <a:lnTo>
                    <a:pt x="159" y="43"/>
                  </a:lnTo>
                  <a:lnTo>
                    <a:pt x="146" y="35"/>
                  </a:lnTo>
                  <a:lnTo>
                    <a:pt x="129" y="30"/>
                  </a:lnTo>
                  <a:lnTo>
                    <a:pt x="106" y="28"/>
                  </a:lnTo>
                  <a:lnTo>
                    <a:pt x="83" y="30"/>
                  </a:lnTo>
                  <a:lnTo>
                    <a:pt x="66" y="35"/>
                  </a:lnTo>
                  <a:lnTo>
                    <a:pt x="53" y="43"/>
                  </a:lnTo>
                  <a:lnTo>
                    <a:pt x="44" y="56"/>
                  </a:lnTo>
                  <a:lnTo>
                    <a:pt x="38" y="69"/>
                  </a:lnTo>
                  <a:lnTo>
                    <a:pt x="36" y="87"/>
                  </a:lnTo>
                  <a:lnTo>
                    <a:pt x="34" y="107"/>
                  </a:lnTo>
                  <a:lnTo>
                    <a:pt x="34" y="236"/>
                  </a:lnTo>
                  <a:lnTo>
                    <a:pt x="0" y="236"/>
                  </a:lnTo>
                  <a:lnTo>
                    <a:pt x="0" y="3"/>
                  </a:lnTo>
                  <a:lnTo>
                    <a:pt x="15" y="3"/>
                  </a:lnTo>
                  <a:lnTo>
                    <a:pt x="26" y="45"/>
                  </a:lnTo>
                  <a:lnTo>
                    <a:pt x="32" y="32"/>
                  </a:lnTo>
                  <a:lnTo>
                    <a:pt x="41" y="22"/>
                  </a:lnTo>
                  <a:lnTo>
                    <a:pt x="53" y="13"/>
                  </a:lnTo>
                  <a:lnTo>
                    <a:pt x="70" y="7"/>
                  </a:lnTo>
                  <a:lnTo>
                    <a:pt x="90" y="1"/>
                  </a:lnTo>
                  <a:lnTo>
                    <a:pt x="116" y="0"/>
                  </a:lnTo>
                  <a:close/>
                </a:path>
              </a:pathLst>
            </a:custGeom>
            <a:grpFill/>
            <a:ln w="0">
              <a:noFill/>
              <a:prstDash val="solid"/>
              <a:round/>
              <a:headEnd/>
              <a:tailEnd/>
            </a:ln>
          </p:spPr>
          <p:txBody>
            <a:bodyPr/>
            <a:lstStyle/>
            <a:p>
              <a:pPr>
                <a:defRPr/>
              </a:pPr>
              <a:endParaRPr lang="en-US">
                <a:latin typeface="Arial" charset="0"/>
              </a:endParaRPr>
            </a:p>
          </p:txBody>
        </p:sp>
        <p:sp>
          <p:nvSpPr>
            <p:cNvPr id="139" name="Freeform 80"/>
            <p:cNvSpPr>
              <a:spLocks/>
            </p:cNvSpPr>
            <p:nvPr/>
          </p:nvSpPr>
          <p:spPr bwMode="auto">
            <a:xfrm>
              <a:off x="3247" y="2454"/>
              <a:ext cx="99" cy="146"/>
            </a:xfrm>
            <a:custGeom>
              <a:avLst/>
              <a:gdLst/>
              <a:ahLst/>
              <a:cxnLst>
                <a:cxn ang="0">
                  <a:pos x="0" y="0"/>
                </a:cxn>
                <a:cxn ang="0">
                  <a:pos x="198" y="0"/>
                </a:cxn>
                <a:cxn ang="0">
                  <a:pos x="198" y="29"/>
                </a:cxn>
                <a:cxn ang="0">
                  <a:pos x="35" y="29"/>
                </a:cxn>
                <a:cxn ang="0">
                  <a:pos x="35" y="127"/>
                </a:cxn>
                <a:cxn ang="0">
                  <a:pos x="184" y="127"/>
                </a:cxn>
                <a:cxn ang="0">
                  <a:pos x="184" y="156"/>
                </a:cxn>
                <a:cxn ang="0">
                  <a:pos x="35" y="156"/>
                </a:cxn>
                <a:cxn ang="0">
                  <a:pos x="35" y="260"/>
                </a:cxn>
                <a:cxn ang="0">
                  <a:pos x="198" y="260"/>
                </a:cxn>
                <a:cxn ang="0">
                  <a:pos x="198" y="290"/>
                </a:cxn>
                <a:cxn ang="0">
                  <a:pos x="0" y="290"/>
                </a:cxn>
                <a:cxn ang="0">
                  <a:pos x="0" y="0"/>
                </a:cxn>
              </a:cxnLst>
              <a:rect l="0" t="0" r="r" b="b"/>
              <a:pathLst>
                <a:path w="198" h="290">
                  <a:moveTo>
                    <a:pt x="0" y="0"/>
                  </a:moveTo>
                  <a:lnTo>
                    <a:pt x="198" y="0"/>
                  </a:lnTo>
                  <a:lnTo>
                    <a:pt x="198" y="29"/>
                  </a:lnTo>
                  <a:lnTo>
                    <a:pt x="35" y="29"/>
                  </a:lnTo>
                  <a:lnTo>
                    <a:pt x="35" y="127"/>
                  </a:lnTo>
                  <a:lnTo>
                    <a:pt x="184" y="127"/>
                  </a:lnTo>
                  <a:lnTo>
                    <a:pt x="184" y="156"/>
                  </a:lnTo>
                  <a:lnTo>
                    <a:pt x="35" y="156"/>
                  </a:lnTo>
                  <a:lnTo>
                    <a:pt x="35" y="260"/>
                  </a:lnTo>
                  <a:lnTo>
                    <a:pt x="198" y="260"/>
                  </a:lnTo>
                  <a:lnTo>
                    <a:pt x="198" y="290"/>
                  </a:lnTo>
                  <a:lnTo>
                    <a:pt x="0" y="290"/>
                  </a:lnTo>
                  <a:lnTo>
                    <a:pt x="0" y="0"/>
                  </a:lnTo>
                  <a:close/>
                </a:path>
              </a:pathLst>
            </a:custGeom>
            <a:grpFill/>
            <a:ln w="0">
              <a:noFill/>
              <a:prstDash val="solid"/>
              <a:round/>
              <a:headEnd/>
              <a:tailEnd/>
            </a:ln>
          </p:spPr>
          <p:txBody>
            <a:bodyPr/>
            <a:lstStyle/>
            <a:p>
              <a:pPr>
                <a:defRPr/>
              </a:pPr>
              <a:endParaRPr lang="en-US">
                <a:latin typeface="Arial" charset="0"/>
              </a:endParaRPr>
            </a:p>
          </p:txBody>
        </p:sp>
        <p:sp>
          <p:nvSpPr>
            <p:cNvPr id="140" name="Freeform 81"/>
            <p:cNvSpPr>
              <a:spLocks/>
            </p:cNvSpPr>
            <p:nvPr/>
          </p:nvSpPr>
          <p:spPr bwMode="auto">
            <a:xfrm>
              <a:off x="3368" y="2480"/>
              <a:ext cx="105" cy="121"/>
            </a:xfrm>
            <a:custGeom>
              <a:avLst/>
              <a:gdLst/>
              <a:ahLst/>
              <a:cxnLst>
                <a:cxn ang="0">
                  <a:pos x="116" y="0"/>
                </a:cxn>
                <a:cxn ang="0">
                  <a:pos x="143" y="1"/>
                </a:cxn>
                <a:cxn ang="0">
                  <a:pos x="163" y="8"/>
                </a:cxn>
                <a:cxn ang="0">
                  <a:pos x="180" y="17"/>
                </a:cxn>
                <a:cxn ang="0">
                  <a:pos x="192" y="30"/>
                </a:cxn>
                <a:cxn ang="0">
                  <a:pos x="200" y="46"/>
                </a:cxn>
                <a:cxn ang="0">
                  <a:pos x="205" y="65"/>
                </a:cxn>
                <a:cxn ang="0">
                  <a:pos x="208" y="85"/>
                </a:cxn>
                <a:cxn ang="0">
                  <a:pos x="210" y="110"/>
                </a:cxn>
                <a:cxn ang="0">
                  <a:pos x="210" y="236"/>
                </a:cxn>
                <a:cxn ang="0">
                  <a:pos x="176" y="236"/>
                </a:cxn>
                <a:cxn ang="0">
                  <a:pos x="176" y="107"/>
                </a:cxn>
                <a:cxn ang="0">
                  <a:pos x="174" y="87"/>
                </a:cxn>
                <a:cxn ang="0">
                  <a:pos x="173" y="70"/>
                </a:cxn>
                <a:cxn ang="0">
                  <a:pos x="167" y="56"/>
                </a:cxn>
                <a:cxn ang="0">
                  <a:pos x="159" y="43"/>
                </a:cxn>
                <a:cxn ang="0">
                  <a:pos x="146" y="35"/>
                </a:cxn>
                <a:cxn ang="0">
                  <a:pos x="129" y="30"/>
                </a:cxn>
                <a:cxn ang="0">
                  <a:pos x="106" y="28"/>
                </a:cxn>
                <a:cxn ang="0">
                  <a:pos x="83" y="30"/>
                </a:cxn>
                <a:cxn ang="0">
                  <a:pos x="66" y="35"/>
                </a:cxn>
                <a:cxn ang="0">
                  <a:pos x="53" y="43"/>
                </a:cxn>
                <a:cxn ang="0">
                  <a:pos x="44" y="56"/>
                </a:cxn>
                <a:cxn ang="0">
                  <a:pos x="38" y="69"/>
                </a:cxn>
                <a:cxn ang="0">
                  <a:pos x="36" y="87"/>
                </a:cxn>
                <a:cxn ang="0">
                  <a:pos x="34" y="107"/>
                </a:cxn>
                <a:cxn ang="0">
                  <a:pos x="34" y="236"/>
                </a:cxn>
                <a:cxn ang="0">
                  <a:pos x="0" y="236"/>
                </a:cxn>
                <a:cxn ang="0">
                  <a:pos x="0" y="3"/>
                </a:cxn>
                <a:cxn ang="0">
                  <a:pos x="15" y="3"/>
                </a:cxn>
                <a:cxn ang="0">
                  <a:pos x="26" y="45"/>
                </a:cxn>
                <a:cxn ang="0">
                  <a:pos x="32" y="32"/>
                </a:cxn>
                <a:cxn ang="0">
                  <a:pos x="41" y="22"/>
                </a:cxn>
                <a:cxn ang="0">
                  <a:pos x="53" y="13"/>
                </a:cxn>
                <a:cxn ang="0">
                  <a:pos x="70" y="7"/>
                </a:cxn>
                <a:cxn ang="0">
                  <a:pos x="90" y="1"/>
                </a:cxn>
                <a:cxn ang="0">
                  <a:pos x="116" y="0"/>
                </a:cxn>
              </a:cxnLst>
              <a:rect l="0" t="0" r="r" b="b"/>
              <a:pathLst>
                <a:path w="210" h="236">
                  <a:moveTo>
                    <a:pt x="116" y="0"/>
                  </a:moveTo>
                  <a:lnTo>
                    <a:pt x="143" y="1"/>
                  </a:lnTo>
                  <a:lnTo>
                    <a:pt x="163" y="8"/>
                  </a:lnTo>
                  <a:lnTo>
                    <a:pt x="180" y="17"/>
                  </a:lnTo>
                  <a:lnTo>
                    <a:pt x="192" y="30"/>
                  </a:lnTo>
                  <a:lnTo>
                    <a:pt x="200" y="46"/>
                  </a:lnTo>
                  <a:lnTo>
                    <a:pt x="205" y="65"/>
                  </a:lnTo>
                  <a:lnTo>
                    <a:pt x="208" y="85"/>
                  </a:lnTo>
                  <a:lnTo>
                    <a:pt x="210" y="110"/>
                  </a:lnTo>
                  <a:lnTo>
                    <a:pt x="210" y="236"/>
                  </a:lnTo>
                  <a:lnTo>
                    <a:pt x="176" y="236"/>
                  </a:lnTo>
                  <a:lnTo>
                    <a:pt x="176" y="107"/>
                  </a:lnTo>
                  <a:lnTo>
                    <a:pt x="174" y="87"/>
                  </a:lnTo>
                  <a:lnTo>
                    <a:pt x="173" y="70"/>
                  </a:lnTo>
                  <a:lnTo>
                    <a:pt x="167" y="56"/>
                  </a:lnTo>
                  <a:lnTo>
                    <a:pt x="159" y="43"/>
                  </a:lnTo>
                  <a:lnTo>
                    <a:pt x="146" y="35"/>
                  </a:lnTo>
                  <a:lnTo>
                    <a:pt x="129" y="30"/>
                  </a:lnTo>
                  <a:lnTo>
                    <a:pt x="106" y="28"/>
                  </a:lnTo>
                  <a:lnTo>
                    <a:pt x="83" y="30"/>
                  </a:lnTo>
                  <a:lnTo>
                    <a:pt x="66" y="35"/>
                  </a:lnTo>
                  <a:lnTo>
                    <a:pt x="53" y="43"/>
                  </a:lnTo>
                  <a:lnTo>
                    <a:pt x="44" y="56"/>
                  </a:lnTo>
                  <a:lnTo>
                    <a:pt x="38" y="69"/>
                  </a:lnTo>
                  <a:lnTo>
                    <a:pt x="36" y="87"/>
                  </a:lnTo>
                  <a:lnTo>
                    <a:pt x="34" y="107"/>
                  </a:lnTo>
                  <a:lnTo>
                    <a:pt x="34" y="236"/>
                  </a:lnTo>
                  <a:lnTo>
                    <a:pt x="0" y="236"/>
                  </a:lnTo>
                  <a:lnTo>
                    <a:pt x="0" y="3"/>
                  </a:lnTo>
                  <a:lnTo>
                    <a:pt x="15" y="3"/>
                  </a:lnTo>
                  <a:lnTo>
                    <a:pt x="26" y="45"/>
                  </a:lnTo>
                  <a:lnTo>
                    <a:pt x="32" y="32"/>
                  </a:lnTo>
                  <a:lnTo>
                    <a:pt x="41" y="22"/>
                  </a:lnTo>
                  <a:lnTo>
                    <a:pt x="53" y="13"/>
                  </a:lnTo>
                  <a:lnTo>
                    <a:pt x="70" y="7"/>
                  </a:lnTo>
                  <a:lnTo>
                    <a:pt x="90" y="1"/>
                  </a:lnTo>
                  <a:lnTo>
                    <a:pt x="116" y="0"/>
                  </a:lnTo>
                  <a:close/>
                </a:path>
              </a:pathLst>
            </a:custGeom>
            <a:grpFill/>
            <a:ln w="0">
              <a:noFill/>
              <a:prstDash val="solid"/>
              <a:round/>
              <a:headEnd/>
              <a:tailEnd/>
            </a:ln>
          </p:spPr>
          <p:txBody>
            <a:bodyPr/>
            <a:lstStyle/>
            <a:p>
              <a:pPr>
                <a:defRPr/>
              </a:pPr>
              <a:endParaRPr lang="en-US">
                <a:latin typeface="Arial" charset="0"/>
              </a:endParaRPr>
            </a:p>
          </p:txBody>
        </p:sp>
        <p:sp>
          <p:nvSpPr>
            <p:cNvPr id="141" name="Freeform 82"/>
            <p:cNvSpPr>
              <a:spLocks noEditPoints="1"/>
            </p:cNvSpPr>
            <p:nvPr/>
          </p:nvSpPr>
          <p:spPr bwMode="auto">
            <a:xfrm>
              <a:off x="3489" y="2480"/>
              <a:ext cx="111" cy="121"/>
            </a:xfrm>
            <a:custGeom>
              <a:avLst/>
              <a:gdLst/>
              <a:ahLst/>
              <a:cxnLst>
                <a:cxn ang="0">
                  <a:pos x="89" y="30"/>
                </a:cxn>
                <a:cxn ang="0">
                  <a:pos x="57" y="45"/>
                </a:cxn>
                <a:cxn ang="0">
                  <a:pos x="41" y="72"/>
                </a:cxn>
                <a:cxn ang="0">
                  <a:pos x="35" y="106"/>
                </a:cxn>
                <a:cxn ang="0">
                  <a:pos x="183" y="87"/>
                </a:cxn>
                <a:cxn ang="0">
                  <a:pos x="174" y="56"/>
                </a:cxn>
                <a:cxn ang="0">
                  <a:pos x="151" y="35"/>
                </a:cxn>
                <a:cxn ang="0">
                  <a:pos x="113" y="27"/>
                </a:cxn>
                <a:cxn ang="0">
                  <a:pos x="142" y="3"/>
                </a:cxn>
                <a:cxn ang="0">
                  <a:pos x="183" y="19"/>
                </a:cxn>
                <a:cxn ang="0">
                  <a:pos x="208" y="47"/>
                </a:cxn>
                <a:cxn ang="0">
                  <a:pos x="218" y="87"/>
                </a:cxn>
                <a:cxn ang="0">
                  <a:pos x="220" y="133"/>
                </a:cxn>
                <a:cxn ang="0">
                  <a:pos x="38" y="152"/>
                </a:cxn>
                <a:cxn ang="0">
                  <a:pos x="50" y="183"/>
                </a:cxn>
                <a:cxn ang="0">
                  <a:pos x="74" y="204"/>
                </a:cxn>
                <a:cxn ang="0">
                  <a:pos x="114" y="212"/>
                </a:cxn>
                <a:cxn ang="0">
                  <a:pos x="153" y="205"/>
                </a:cxn>
                <a:cxn ang="0">
                  <a:pos x="175" y="186"/>
                </a:cxn>
                <a:cxn ang="0">
                  <a:pos x="184" y="163"/>
                </a:cxn>
                <a:cxn ang="0">
                  <a:pos x="218" y="179"/>
                </a:cxn>
                <a:cxn ang="0">
                  <a:pos x="201" y="209"/>
                </a:cxn>
                <a:cxn ang="0">
                  <a:pos x="168" y="229"/>
                </a:cxn>
                <a:cxn ang="0">
                  <a:pos x="115" y="238"/>
                </a:cxn>
                <a:cxn ang="0">
                  <a:pos x="62" y="229"/>
                </a:cxn>
                <a:cxn ang="0">
                  <a:pos x="28" y="208"/>
                </a:cxn>
                <a:cxn ang="0">
                  <a:pos x="9" y="176"/>
                </a:cxn>
                <a:cxn ang="0">
                  <a:pos x="1" y="138"/>
                </a:cxn>
                <a:cxn ang="0">
                  <a:pos x="1" y="98"/>
                </a:cxn>
                <a:cxn ang="0">
                  <a:pos x="9" y="60"/>
                </a:cxn>
                <a:cxn ang="0">
                  <a:pos x="28" y="28"/>
                </a:cxn>
                <a:cxn ang="0">
                  <a:pos x="62" y="8"/>
                </a:cxn>
                <a:cxn ang="0">
                  <a:pos x="115" y="0"/>
                </a:cxn>
              </a:cxnLst>
              <a:rect l="0" t="0" r="r" b="b"/>
              <a:pathLst>
                <a:path w="221" h="238">
                  <a:moveTo>
                    <a:pt x="113" y="27"/>
                  </a:moveTo>
                  <a:lnTo>
                    <a:pt x="89" y="30"/>
                  </a:lnTo>
                  <a:lnTo>
                    <a:pt x="72" y="35"/>
                  </a:lnTo>
                  <a:lnTo>
                    <a:pt x="57" y="45"/>
                  </a:lnTo>
                  <a:lnTo>
                    <a:pt x="47" y="57"/>
                  </a:lnTo>
                  <a:lnTo>
                    <a:pt x="41" y="72"/>
                  </a:lnTo>
                  <a:lnTo>
                    <a:pt x="36" y="88"/>
                  </a:lnTo>
                  <a:lnTo>
                    <a:pt x="35" y="106"/>
                  </a:lnTo>
                  <a:lnTo>
                    <a:pt x="184" y="106"/>
                  </a:lnTo>
                  <a:lnTo>
                    <a:pt x="183" y="87"/>
                  </a:lnTo>
                  <a:lnTo>
                    <a:pt x="180" y="70"/>
                  </a:lnTo>
                  <a:lnTo>
                    <a:pt x="174" y="56"/>
                  </a:lnTo>
                  <a:lnTo>
                    <a:pt x="164" y="43"/>
                  </a:lnTo>
                  <a:lnTo>
                    <a:pt x="151" y="35"/>
                  </a:lnTo>
                  <a:lnTo>
                    <a:pt x="133" y="28"/>
                  </a:lnTo>
                  <a:lnTo>
                    <a:pt x="113" y="27"/>
                  </a:lnTo>
                  <a:close/>
                  <a:moveTo>
                    <a:pt x="115" y="0"/>
                  </a:moveTo>
                  <a:lnTo>
                    <a:pt x="142" y="3"/>
                  </a:lnTo>
                  <a:lnTo>
                    <a:pt x="164" y="8"/>
                  </a:lnTo>
                  <a:lnTo>
                    <a:pt x="183" y="19"/>
                  </a:lnTo>
                  <a:lnTo>
                    <a:pt x="197" y="31"/>
                  </a:lnTo>
                  <a:lnTo>
                    <a:pt x="208" y="47"/>
                  </a:lnTo>
                  <a:lnTo>
                    <a:pt x="214" y="66"/>
                  </a:lnTo>
                  <a:lnTo>
                    <a:pt x="218" y="87"/>
                  </a:lnTo>
                  <a:lnTo>
                    <a:pt x="220" y="110"/>
                  </a:lnTo>
                  <a:lnTo>
                    <a:pt x="220" y="133"/>
                  </a:lnTo>
                  <a:lnTo>
                    <a:pt x="35" y="133"/>
                  </a:lnTo>
                  <a:lnTo>
                    <a:pt x="38" y="152"/>
                  </a:lnTo>
                  <a:lnTo>
                    <a:pt x="42" y="168"/>
                  </a:lnTo>
                  <a:lnTo>
                    <a:pt x="50" y="183"/>
                  </a:lnTo>
                  <a:lnTo>
                    <a:pt x="61" y="195"/>
                  </a:lnTo>
                  <a:lnTo>
                    <a:pt x="74" y="204"/>
                  </a:lnTo>
                  <a:lnTo>
                    <a:pt x="92" y="210"/>
                  </a:lnTo>
                  <a:lnTo>
                    <a:pt x="114" y="212"/>
                  </a:lnTo>
                  <a:lnTo>
                    <a:pt x="136" y="210"/>
                  </a:lnTo>
                  <a:lnTo>
                    <a:pt x="153" y="205"/>
                  </a:lnTo>
                  <a:lnTo>
                    <a:pt x="165" y="197"/>
                  </a:lnTo>
                  <a:lnTo>
                    <a:pt x="175" y="186"/>
                  </a:lnTo>
                  <a:lnTo>
                    <a:pt x="182" y="175"/>
                  </a:lnTo>
                  <a:lnTo>
                    <a:pt x="184" y="163"/>
                  </a:lnTo>
                  <a:lnTo>
                    <a:pt x="221" y="163"/>
                  </a:lnTo>
                  <a:lnTo>
                    <a:pt x="218" y="179"/>
                  </a:lnTo>
                  <a:lnTo>
                    <a:pt x="212" y="195"/>
                  </a:lnTo>
                  <a:lnTo>
                    <a:pt x="201" y="209"/>
                  </a:lnTo>
                  <a:lnTo>
                    <a:pt x="187" y="220"/>
                  </a:lnTo>
                  <a:lnTo>
                    <a:pt x="168" y="229"/>
                  </a:lnTo>
                  <a:lnTo>
                    <a:pt x="144" y="235"/>
                  </a:lnTo>
                  <a:lnTo>
                    <a:pt x="115" y="238"/>
                  </a:lnTo>
                  <a:lnTo>
                    <a:pt x="87" y="235"/>
                  </a:lnTo>
                  <a:lnTo>
                    <a:pt x="62" y="229"/>
                  </a:lnTo>
                  <a:lnTo>
                    <a:pt x="43" y="220"/>
                  </a:lnTo>
                  <a:lnTo>
                    <a:pt x="28" y="208"/>
                  </a:lnTo>
                  <a:lnTo>
                    <a:pt x="17" y="194"/>
                  </a:lnTo>
                  <a:lnTo>
                    <a:pt x="9" y="176"/>
                  </a:lnTo>
                  <a:lnTo>
                    <a:pt x="4" y="159"/>
                  </a:lnTo>
                  <a:lnTo>
                    <a:pt x="1" y="138"/>
                  </a:lnTo>
                  <a:lnTo>
                    <a:pt x="0" y="118"/>
                  </a:lnTo>
                  <a:lnTo>
                    <a:pt x="1" y="98"/>
                  </a:lnTo>
                  <a:lnTo>
                    <a:pt x="4" y="79"/>
                  </a:lnTo>
                  <a:lnTo>
                    <a:pt x="9" y="60"/>
                  </a:lnTo>
                  <a:lnTo>
                    <a:pt x="17" y="43"/>
                  </a:lnTo>
                  <a:lnTo>
                    <a:pt x="28" y="28"/>
                  </a:lnTo>
                  <a:lnTo>
                    <a:pt x="43" y="17"/>
                  </a:lnTo>
                  <a:lnTo>
                    <a:pt x="62" y="8"/>
                  </a:lnTo>
                  <a:lnTo>
                    <a:pt x="87" y="3"/>
                  </a:lnTo>
                  <a:lnTo>
                    <a:pt x="115" y="0"/>
                  </a:lnTo>
                  <a:close/>
                </a:path>
              </a:pathLst>
            </a:custGeom>
            <a:grpFill/>
            <a:ln w="0">
              <a:noFill/>
              <a:prstDash val="solid"/>
              <a:round/>
              <a:headEnd/>
              <a:tailEnd/>
            </a:ln>
          </p:spPr>
          <p:txBody>
            <a:bodyPr/>
            <a:lstStyle/>
            <a:p>
              <a:pPr>
                <a:defRPr/>
              </a:pPr>
              <a:endParaRPr lang="en-US">
                <a:latin typeface="Arial" charset="0"/>
              </a:endParaRPr>
            </a:p>
          </p:txBody>
        </p:sp>
        <p:sp>
          <p:nvSpPr>
            <p:cNvPr id="142" name="Freeform 83"/>
            <p:cNvSpPr>
              <a:spLocks/>
            </p:cNvSpPr>
            <p:nvPr/>
          </p:nvSpPr>
          <p:spPr bwMode="auto">
            <a:xfrm>
              <a:off x="3616" y="2480"/>
              <a:ext cx="57" cy="121"/>
            </a:xfrm>
            <a:custGeom>
              <a:avLst/>
              <a:gdLst/>
              <a:ahLst/>
              <a:cxnLst>
                <a:cxn ang="0">
                  <a:pos x="115" y="0"/>
                </a:cxn>
                <a:cxn ang="0">
                  <a:pos x="115" y="30"/>
                </a:cxn>
                <a:cxn ang="0">
                  <a:pos x="92" y="30"/>
                </a:cxn>
                <a:cxn ang="0">
                  <a:pos x="75" y="34"/>
                </a:cxn>
                <a:cxn ang="0">
                  <a:pos x="60" y="41"/>
                </a:cxn>
                <a:cxn ang="0">
                  <a:pos x="50" y="49"/>
                </a:cxn>
                <a:cxn ang="0">
                  <a:pos x="42" y="61"/>
                </a:cxn>
                <a:cxn ang="0">
                  <a:pos x="38" y="75"/>
                </a:cxn>
                <a:cxn ang="0">
                  <a:pos x="35" y="91"/>
                </a:cxn>
                <a:cxn ang="0">
                  <a:pos x="35" y="236"/>
                </a:cxn>
                <a:cxn ang="0">
                  <a:pos x="0" y="236"/>
                </a:cxn>
                <a:cxn ang="0">
                  <a:pos x="0" y="3"/>
                </a:cxn>
                <a:cxn ang="0">
                  <a:pos x="16" y="3"/>
                </a:cxn>
                <a:cxn ang="0">
                  <a:pos x="27" y="43"/>
                </a:cxn>
                <a:cxn ang="0">
                  <a:pos x="33" y="32"/>
                </a:cxn>
                <a:cxn ang="0">
                  <a:pos x="41" y="22"/>
                </a:cxn>
                <a:cxn ang="0">
                  <a:pos x="53" y="12"/>
                </a:cxn>
                <a:cxn ang="0">
                  <a:pos x="69" y="5"/>
                </a:cxn>
                <a:cxn ang="0">
                  <a:pos x="90" y="1"/>
                </a:cxn>
                <a:cxn ang="0">
                  <a:pos x="115" y="0"/>
                </a:cxn>
              </a:cxnLst>
              <a:rect l="0" t="0" r="r" b="b"/>
              <a:pathLst>
                <a:path w="115" h="236">
                  <a:moveTo>
                    <a:pt x="115" y="0"/>
                  </a:moveTo>
                  <a:lnTo>
                    <a:pt x="115" y="30"/>
                  </a:lnTo>
                  <a:lnTo>
                    <a:pt x="92" y="30"/>
                  </a:lnTo>
                  <a:lnTo>
                    <a:pt x="75" y="34"/>
                  </a:lnTo>
                  <a:lnTo>
                    <a:pt x="60" y="41"/>
                  </a:lnTo>
                  <a:lnTo>
                    <a:pt x="50" y="49"/>
                  </a:lnTo>
                  <a:lnTo>
                    <a:pt x="42" y="61"/>
                  </a:lnTo>
                  <a:lnTo>
                    <a:pt x="38" y="75"/>
                  </a:lnTo>
                  <a:lnTo>
                    <a:pt x="35" y="91"/>
                  </a:lnTo>
                  <a:lnTo>
                    <a:pt x="35" y="236"/>
                  </a:lnTo>
                  <a:lnTo>
                    <a:pt x="0" y="236"/>
                  </a:lnTo>
                  <a:lnTo>
                    <a:pt x="0" y="3"/>
                  </a:lnTo>
                  <a:lnTo>
                    <a:pt x="16" y="3"/>
                  </a:lnTo>
                  <a:lnTo>
                    <a:pt x="27" y="43"/>
                  </a:lnTo>
                  <a:lnTo>
                    <a:pt x="33" y="32"/>
                  </a:lnTo>
                  <a:lnTo>
                    <a:pt x="41" y="22"/>
                  </a:lnTo>
                  <a:lnTo>
                    <a:pt x="53" y="12"/>
                  </a:lnTo>
                  <a:lnTo>
                    <a:pt x="69" y="5"/>
                  </a:lnTo>
                  <a:lnTo>
                    <a:pt x="90" y="1"/>
                  </a:lnTo>
                  <a:lnTo>
                    <a:pt x="115" y="0"/>
                  </a:lnTo>
                  <a:close/>
                </a:path>
              </a:pathLst>
            </a:custGeom>
            <a:grpFill/>
            <a:ln w="0">
              <a:noFill/>
              <a:prstDash val="solid"/>
              <a:round/>
              <a:headEnd/>
              <a:tailEnd/>
            </a:ln>
          </p:spPr>
          <p:txBody>
            <a:bodyPr/>
            <a:lstStyle/>
            <a:p>
              <a:pPr>
                <a:defRPr/>
              </a:pPr>
              <a:endParaRPr lang="en-US">
                <a:latin typeface="Arial" charset="0"/>
              </a:endParaRPr>
            </a:p>
          </p:txBody>
        </p:sp>
        <p:sp>
          <p:nvSpPr>
            <p:cNvPr id="143" name="Freeform 84"/>
            <p:cNvSpPr>
              <a:spLocks noEditPoints="1"/>
            </p:cNvSpPr>
            <p:nvPr/>
          </p:nvSpPr>
          <p:spPr bwMode="auto">
            <a:xfrm>
              <a:off x="3677" y="2483"/>
              <a:ext cx="115" cy="165"/>
            </a:xfrm>
            <a:custGeom>
              <a:avLst/>
              <a:gdLst/>
              <a:ahLst/>
              <a:cxnLst>
                <a:cxn ang="0">
                  <a:pos x="89" y="29"/>
                </a:cxn>
                <a:cxn ang="0">
                  <a:pos x="61" y="39"/>
                </a:cxn>
                <a:cxn ang="0">
                  <a:pos x="47" y="58"/>
                </a:cxn>
                <a:cxn ang="0">
                  <a:pos x="43" y="82"/>
                </a:cxn>
                <a:cxn ang="0">
                  <a:pos x="47" y="108"/>
                </a:cxn>
                <a:cxn ang="0">
                  <a:pos x="61" y="129"/>
                </a:cxn>
                <a:cxn ang="0">
                  <a:pos x="89" y="139"/>
                </a:cxn>
                <a:cxn ang="0">
                  <a:pos x="131" y="139"/>
                </a:cxn>
                <a:cxn ang="0">
                  <a:pos x="160" y="129"/>
                </a:cxn>
                <a:cxn ang="0">
                  <a:pos x="173" y="108"/>
                </a:cxn>
                <a:cxn ang="0">
                  <a:pos x="177" y="82"/>
                </a:cxn>
                <a:cxn ang="0">
                  <a:pos x="173" y="58"/>
                </a:cxn>
                <a:cxn ang="0">
                  <a:pos x="160" y="40"/>
                </a:cxn>
                <a:cxn ang="0">
                  <a:pos x="133" y="29"/>
                </a:cxn>
                <a:cxn ang="0">
                  <a:pos x="116" y="0"/>
                </a:cxn>
                <a:cxn ang="0">
                  <a:pos x="218" y="17"/>
                </a:cxn>
                <a:cxn ang="0">
                  <a:pos x="195" y="31"/>
                </a:cxn>
                <a:cxn ang="0">
                  <a:pos x="211" y="63"/>
                </a:cxn>
                <a:cxn ang="0">
                  <a:pos x="213" y="101"/>
                </a:cxn>
                <a:cxn ang="0">
                  <a:pos x="203" y="131"/>
                </a:cxn>
                <a:cxn ang="0">
                  <a:pos x="180" y="154"/>
                </a:cxn>
                <a:cxn ang="0">
                  <a:pos x="139" y="167"/>
                </a:cxn>
                <a:cxn ang="0">
                  <a:pos x="92" y="167"/>
                </a:cxn>
                <a:cxn ang="0">
                  <a:pos x="63" y="161"/>
                </a:cxn>
                <a:cxn ang="0">
                  <a:pos x="43" y="168"/>
                </a:cxn>
                <a:cxn ang="0">
                  <a:pos x="38" y="176"/>
                </a:cxn>
                <a:cxn ang="0">
                  <a:pos x="50" y="188"/>
                </a:cxn>
                <a:cxn ang="0">
                  <a:pos x="81" y="195"/>
                </a:cxn>
                <a:cxn ang="0">
                  <a:pos x="122" y="201"/>
                </a:cxn>
                <a:cxn ang="0">
                  <a:pos x="184" y="214"/>
                </a:cxn>
                <a:cxn ang="0">
                  <a:pos x="216" y="233"/>
                </a:cxn>
                <a:cxn ang="0">
                  <a:pos x="228" y="263"/>
                </a:cxn>
                <a:cxn ang="0">
                  <a:pos x="222" y="288"/>
                </a:cxn>
                <a:cxn ang="0">
                  <a:pos x="205" y="309"/>
                </a:cxn>
                <a:cxn ang="0">
                  <a:pos x="169" y="326"/>
                </a:cxn>
                <a:cxn ang="0">
                  <a:pos x="115" y="331"/>
                </a:cxn>
                <a:cxn ang="0">
                  <a:pos x="58" y="324"/>
                </a:cxn>
                <a:cxn ang="0">
                  <a:pos x="23" y="308"/>
                </a:cxn>
                <a:cxn ang="0">
                  <a:pos x="5" y="279"/>
                </a:cxn>
                <a:cxn ang="0">
                  <a:pos x="0" y="244"/>
                </a:cxn>
                <a:cxn ang="0">
                  <a:pos x="36" y="259"/>
                </a:cxn>
                <a:cxn ang="0">
                  <a:pos x="46" y="282"/>
                </a:cxn>
                <a:cxn ang="0">
                  <a:pos x="70" y="297"/>
                </a:cxn>
                <a:cxn ang="0">
                  <a:pos x="115" y="302"/>
                </a:cxn>
                <a:cxn ang="0">
                  <a:pos x="158" y="298"/>
                </a:cxn>
                <a:cxn ang="0">
                  <a:pos x="182" y="288"/>
                </a:cxn>
                <a:cxn ang="0">
                  <a:pos x="190" y="273"/>
                </a:cxn>
                <a:cxn ang="0">
                  <a:pos x="188" y="254"/>
                </a:cxn>
                <a:cxn ang="0">
                  <a:pos x="165" y="237"/>
                </a:cxn>
                <a:cxn ang="0">
                  <a:pos x="108" y="225"/>
                </a:cxn>
                <a:cxn ang="0">
                  <a:pos x="66" y="220"/>
                </a:cxn>
                <a:cxn ang="0">
                  <a:pos x="29" y="209"/>
                </a:cxn>
                <a:cxn ang="0">
                  <a:pos x="6" y="191"/>
                </a:cxn>
                <a:cxn ang="0">
                  <a:pos x="6" y="167"/>
                </a:cxn>
                <a:cxn ang="0">
                  <a:pos x="25" y="152"/>
                </a:cxn>
                <a:cxn ang="0">
                  <a:pos x="25" y="134"/>
                </a:cxn>
                <a:cxn ang="0">
                  <a:pos x="9" y="100"/>
                </a:cxn>
                <a:cxn ang="0">
                  <a:pos x="9" y="65"/>
                </a:cxn>
                <a:cxn ang="0">
                  <a:pos x="19" y="35"/>
                </a:cxn>
                <a:cxn ang="0">
                  <a:pos x="43" y="13"/>
                </a:cxn>
                <a:cxn ang="0">
                  <a:pos x="87" y="1"/>
                </a:cxn>
              </a:cxnLst>
              <a:rect l="0" t="0" r="r" b="b"/>
              <a:pathLst>
                <a:path w="228" h="331">
                  <a:moveTo>
                    <a:pt x="111" y="28"/>
                  </a:moveTo>
                  <a:lnTo>
                    <a:pt x="89" y="29"/>
                  </a:lnTo>
                  <a:lnTo>
                    <a:pt x="73" y="34"/>
                  </a:lnTo>
                  <a:lnTo>
                    <a:pt x="61" y="39"/>
                  </a:lnTo>
                  <a:lnTo>
                    <a:pt x="53" y="47"/>
                  </a:lnTo>
                  <a:lnTo>
                    <a:pt x="47" y="58"/>
                  </a:lnTo>
                  <a:lnTo>
                    <a:pt x="44" y="69"/>
                  </a:lnTo>
                  <a:lnTo>
                    <a:pt x="43" y="82"/>
                  </a:lnTo>
                  <a:lnTo>
                    <a:pt x="44" y="96"/>
                  </a:lnTo>
                  <a:lnTo>
                    <a:pt x="47" y="108"/>
                  </a:lnTo>
                  <a:lnTo>
                    <a:pt x="51" y="119"/>
                  </a:lnTo>
                  <a:lnTo>
                    <a:pt x="61" y="129"/>
                  </a:lnTo>
                  <a:lnTo>
                    <a:pt x="73" y="135"/>
                  </a:lnTo>
                  <a:lnTo>
                    <a:pt x="89" y="139"/>
                  </a:lnTo>
                  <a:lnTo>
                    <a:pt x="111" y="141"/>
                  </a:lnTo>
                  <a:lnTo>
                    <a:pt x="131" y="139"/>
                  </a:lnTo>
                  <a:lnTo>
                    <a:pt x="148" y="135"/>
                  </a:lnTo>
                  <a:lnTo>
                    <a:pt x="160" y="129"/>
                  </a:lnTo>
                  <a:lnTo>
                    <a:pt x="168" y="119"/>
                  </a:lnTo>
                  <a:lnTo>
                    <a:pt x="173" y="108"/>
                  </a:lnTo>
                  <a:lnTo>
                    <a:pt x="176" y="96"/>
                  </a:lnTo>
                  <a:lnTo>
                    <a:pt x="177" y="82"/>
                  </a:lnTo>
                  <a:lnTo>
                    <a:pt x="176" y="70"/>
                  </a:lnTo>
                  <a:lnTo>
                    <a:pt x="173" y="58"/>
                  </a:lnTo>
                  <a:lnTo>
                    <a:pt x="169" y="48"/>
                  </a:lnTo>
                  <a:lnTo>
                    <a:pt x="160" y="40"/>
                  </a:lnTo>
                  <a:lnTo>
                    <a:pt x="149" y="34"/>
                  </a:lnTo>
                  <a:lnTo>
                    <a:pt x="133" y="29"/>
                  </a:lnTo>
                  <a:lnTo>
                    <a:pt x="111" y="28"/>
                  </a:lnTo>
                  <a:close/>
                  <a:moveTo>
                    <a:pt x="116" y="0"/>
                  </a:moveTo>
                  <a:lnTo>
                    <a:pt x="218" y="0"/>
                  </a:lnTo>
                  <a:lnTo>
                    <a:pt x="218" y="17"/>
                  </a:lnTo>
                  <a:lnTo>
                    <a:pt x="180" y="23"/>
                  </a:lnTo>
                  <a:lnTo>
                    <a:pt x="195" y="31"/>
                  </a:lnTo>
                  <a:lnTo>
                    <a:pt x="206" y="46"/>
                  </a:lnTo>
                  <a:lnTo>
                    <a:pt x="211" y="63"/>
                  </a:lnTo>
                  <a:lnTo>
                    <a:pt x="214" y="84"/>
                  </a:lnTo>
                  <a:lnTo>
                    <a:pt x="213" y="101"/>
                  </a:lnTo>
                  <a:lnTo>
                    <a:pt x="210" y="118"/>
                  </a:lnTo>
                  <a:lnTo>
                    <a:pt x="203" y="131"/>
                  </a:lnTo>
                  <a:lnTo>
                    <a:pt x="194" y="145"/>
                  </a:lnTo>
                  <a:lnTo>
                    <a:pt x="180" y="154"/>
                  </a:lnTo>
                  <a:lnTo>
                    <a:pt x="163" y="161"/>
                  </a:lnTo>
                  <a:lnTo>
                    <a:pt x="139" y="167"/>
                  </a:lnTo>
                  <a:lnTo>
                    <a:pt x="111" y="168"/>
                  </a:lnTo>
                  <a:lnTo>
                    <a:pt x="92" y="167"/>
                  </a:lnTo>
                  <a:lnTo>
                    <a:pt x="76" y="165"/>
                  </a:lnTo>
                  <a:lnTo>
                    <a:pt x="63" y="161"/>
                  </a:lnTo>
                  <a:lnTo>
                    <a:pt x="50" y="164"/>
                  </a:lnTo>
                  <a:lnTo>
                    <a:pt x="43" y="168"/>
                  </a:lnTo>
                  <a:lnTo>
                    <a:pt x="39" y="172"/>
                  </a:lnTo>
                  <a:lnTo>
                    <a:pt x="38" y="176"/>
                  </a:lnTo>
                  <a:lnTo>
                    <a:pt x="40" y="183"/>
                  </a:lnTo>
                  <a:lnTo>
                    <a:pt x="50" y="188"/>
                  </a:lnTo>
                  <a:lnTo>
                    <a:pt x="63" y="192"/>
                  </a:lnTo>
                  <a:lnTo>
                    <a:pt x="81" y="195"/>
                  </a:lnTo>
                  <a:lnTo>
                    <a:pt x="100" y="198"/>
                  </a:lnTo>
                  <a:lnTo>
                    <a:pt x="122" y="201"/>
                  </a:lnTo>
                  <a:lnTo>
                    <a:pt x="165" y="209"/>
                  </a:lnTo>
                  <a:lnTo>
                    <a:pt x="184" y="214"/>
                  </a:lnTo>
                  <a:lnTo>
                    <a:pt x="202" y="222"/>
                  </a:lnTo>
                  <a:lnTo>
                    <a:pt x="216" y="233"/>
                  </a:lnTo>
                  <a:lnTo>
                    <a:pt x="225" y="247"/>
                  </a:lnTo>
                  <a:lnTo>
                    <a:pt x="228" y="263"/>
                  </a:lnTo>
                  <a:lnTo>
                    <a:pt x="226" y="275"/>
                  </a:lnTo>
                  <a:lnTo>
                    <a:pt x="222" y="288"/>
                  </a:lnTo>
                  <a:lnTo>
                    <a:pt x="216" y="298"/>
                  </a:lnTo>
                  <a:lnTo>
                    <a:pt x="205" y="309"/>
                  </a:lnTo>
                  <a:lnTo>
                    <a:pt x="188" y="319"/>
                  </a:lnTo>
                  <a:lnTo>
                    <a:pt x="169" y="326"/>
                  </a:lnTo>
                  <a:lnTo>
                    <a:pt x="145" y="330"/>
                  </a:lnTo>
                  <a:lnTo>
                    <a:pt x="115" y="331"/>
                  </a:lnTo>
                  <a:lnTo>
                    <a:pt x="84" y="330"/>
                  </a:lnTo>
                  <a:lnTo>
                    <a:pt x="58" y="324"/>
                  </a:lnTo>
                  <a:lnTo>
                    <a:pt x="39" y="317"/>
                  </a:lnTo>
                  <a:lnTo>
                    <a:pt x="23" y="308"/>
                  </a:lnTo>
                  <a:lnTo>
                    <a:pt x="12" y="294"/>
                  </a:lnTo>
                  <a:lnTo>
                    <a:pt x="5" y="279"/>
                  </a:lnTo>
                  <a:lnTo>
                    <a:pt x="1" y="263"/>
                  </a:lnTo>
                  <a:lnTo>
                    <a:pt x="0" y="244"/>
                  </a:lnTo>
                  <a:lnTo>
                    <a:pt x="35" y="244"/>
                  </a:lnTo>
                  <a:lnTo>
                    <a:pt x="36" y="259"/>
                  </a:lnTo>
                  <a:lnTo>
                    <a:pt x="39" y="271"/>
                  </a:lnTo>
                  <a:lnTo>
                    <a:pt x="46" y="282"/>
                  </a:lnTo>
                  <a:lnTo>
                    <a:pt x="55" y="290"/>
                  </a:lnTo>
                  <a:lnTo>
                    <a:pt x="70" y="297"/>
                  </a:lnTo>
                  <a:lnTo>
                    <a:pt x="89" y="301"/>
                  </a:lnTo>
                  <a:lnTo>
                    <a:pt x="115" y="302"/>
                  </a:lnTo>
                  <a:lnTo>
                    <a:pt x="139" y="301"/>
                  </a:lnTo>
                  <a:lnTo>
                    <a:pt x="158" y="298"/>
                  </a:lnTo>
                  <a:lnTo>
                    <a:pt x="172" y="293"/>
                  </a:lnTo>
                  <a:lnTo>
                    <a:pt x="182" y="288"/>
                  </a:lnTo>
                  <a:lnTo>
                    <a:pt x="187" y="281"/>
                  </a:lnTo>
                  <a:lnTo>
                    <a:pt x="190" y="273"/>
                  </a:lnTo>
                  <a:lnTo>
                    <a:pt x="191" y="264"/>
                  </a:lnTo>
                  <a:lnTo>
                    <a:pt x="188" y="254"/>
                  </a:lnTo>
                  <a:lnTo>
                    <a:pt x="179" y="244"/>
                  </a:lnTo>
                  <a:lnTo>
                    <a:pt x="165" y="237"/>
                  </a:lnTo>
                  <a:lnTo>
                    <a:pt x="149" y="233"/>
                  </a:lnTo>
                  <a:lnTo>
                    <a:pt x="108" y="225"/>
                  </a:lnTo>
                  <a:lnTo>
                    <a:pt x="87" y="222"/>
                  </a:lnTo>
                  <a:lnTo>
                    <a:pt x="66" y="220"/>
                  </a:lnTo>
                  <a:lnTo>
                    <a:pt x="46" y="216"/>
                  </a:lnTo>
                  <a:lnTo>
                    <a:pt x="29" y="209"/>
                  </a:lnTo>
                  <a:lnTo>
                    <a:pt x="16" y="202"/>
                  </a:lnTo>
                  <a:lnTo>
                    <a:pt x="6" y="191"/>
                  </a:lnTo>
                  <a:lnTo>
                    <a:pt x="4" y="179"/>
                  </a:lnTo>
                  <a:lnTo>
                    <a:pt x="6" y="167"/>
                  </a:lnTo>
                  <a:lnTo>
                    <a:pt x="13" y="158"/>
                  </a:lnTo>
                  <a:lnTo>
                    <a:pt x="25" y="152"/>
                  </a:lnTo>
                  <a:lnTo>
                    <a:pt x="40" y="146"/>
                  </a:lnTo>
                  <a:lnTo>
                    <a:pt x="25" y="134"/>
                  </a:lnTo>
                  <a:lnTo>
                    <a:pt x="15" y="118"/>
                  </a:lnTo>
                  <a:lnTo>
                    <a:pt x="9" y="100"/>
                  </a:lnTo>
                  <a:lnTo>
                    <a:pt x="8" y="82"/>
                  </a:lnTo>
                  <a:lnTo>
                    <a:pt x="9" y="65"/>
                  </a:lnTo>
                  <a:lnTo>
                    <a:pt x="12" y="50"/>
                  </a:lnTo>
                  <a:lnTo>
                    <a:pt x="19" y="35"/>
                  </a:lnTo>
                  <a:lnTo>
                    <a:pt x="29" y="23"/>
                  </a:lnTo>
                  <a:lnTo>
                    <a:pt x="43" y="13"/>
                  </a:lnTo>
                  <a:lnTo>
                    <a:pt x="62" y="6"/>
                  </a:lnTo>
                  <a:lnTo>
                    <a:pt x="87" y="1"/>
                  </a:lnTo>
                  <a:lnTo>
                    <a:pt x="116" y="0"/>
                  </a:lnTo>
                  <a:close/>
                </a:path>
              </a:pathLst>
            </a:custGeom>
            <a:grpFill/>
            <a:ln w="0">
              <a:noFill/>
              <a:prstDash val="solid"/>
              <a:round/>
              <a:headEnd/>
              <a:tailEnd/>
            </a:ln>
          </p:spPr>
          <p:txBody>
            <a:bodyPr/>
            <a:lstStyle/>
            <a:p>
              <a:pPr>
                <a:defRPr/>
              </a:pPr>
              <a:endParaRPr lang="en-US">
                <a:latin typeface="Arial" charset="0"/>
              </a:endParaRPr>
            </a:p>
          </p:txBody>
        </p:sp>
        <p:sp>
          <p:nvSpPr>
            <p:cNvPr id="144" name="Freeform 85"/>
            <p:cNvSpPr>
              <a:spLocks/>
            </p:cNvSpPr>
            <p:nvPr/>
          </p:nvSpPr>
          <p:spPr bwMode="auto">
            <a:xfrm>
              <a:off x="3807" y="2483"/>
              <a:ext cx="105" cy="162"/>
            </a:xfrm>
            <a:custGeom>
              <a:avLst/>
              <a:gdLst/>
              <a:ahLst/>
              <a:cxnLst>
                <a:cxn ang="0">
                  <a:pos x="37" y="0"/>
                </a:cxn>
                <a:cxn ang="0">
                  <a:pos x="38" y="149"/>
                </a:cxn>
                <a:cxn ang="0">
                  <a:pos x="46" y="180"/>
                </a:cxn>
                <a:cxn ang="0">
                  <a:pos x="67" y="201"/>
                </a:cxn>
                <a:cxn ang="0">
                  <a:pos x="106" y="207"/>
                </a:cxn>
                <a:cxn ang="0">
                  <a:pos x="147" y="201"/>
                </a:cxn>
                <a:cxn ang="0">
                  <a:pos x="170" y="180"/>
                </a:cxn>
                <a:cxn ang="0">
                  <a:pos x="178" y="148"/>
                </a:cxn>
                <a:cxn ang="0">
                  <a:pos x="179" y="0"/>
                </a:cxn>
                <a:cxn ang="0">
                  <a:pos x="213" y="233"/>
                </a:cxn>
                <a:cxn ang="0">
                  <a:pos x="205" y="277"/>
                </a:cxn>
                <a:cxn ang="0">
                  <a:pos x="189" y="302"/>
                </a:cxn>
                <a:cxn ang="0">
                  <a:pos x="156" y="319"/>
                </a:cxn>
                <a:cxn ang="0">
                  <a:pos x="106" y="326"/>
                </a:cxn>
                <a:cxn ang="0">
                  <a:pos x="54" y="320"/>
                </a:cxn>
                <a:cxn ang="0">
                  <a:pos x="22" y="302"/>
                </a:cxn>
                <a:cxn ang="0">
                  <a:pos x="5" y="278"/>
                </a:cxn>
                <a:cxn ang="0">
                  <a:pos x="0" y="245"/>
                </a:cxn>
                <a:cxn ang="0">
                  <a:pos x="35" y="258"/>
                </a:cxn>
                <a:cxn ang="0">
                  <a:pos x="43" y="279"/>
                </a:cxn>
                <a:cxn ang="0">
                  <a:pos x="65" y="293"/>
                </a:cxn>
                <a:cxn ang="0">
                  <a:pos x="106" y="298"/>
                </a:cxn>
                <a:cxn ang="0">
                  <a:pos x="148" y="292"/>
                </a:cxn>
                <a:cxn ang="0">
                  <a:pos x="170" y="274"/>
                </a:cxn>
                <a:cxn ang="0">
                  <a:pos x="178" y="249"/>
                </a:cxn>
                <a:cxn ang="0">
                  <a:pos x="179" y="197"/>
                </a:cxn>
                <a:cxn ang="0">
                  <a:pos x="160" y="221"/>
                </a:cxn>
                <a:cxn ang="0">
                  <a:pos x="124" y="235"/>
                </a:cxn>
                <a:cxn ang="0">
                  <a:pos x="71" y="235"/>
                </a:cxn>
                <a:cxn ang="0">
                  <a:pos x="33" y="220"/>
                </a:cxn>
                <a:cxn ang="0">
                  <a:pos x="12" y="191"/>
                </a:cxn>
                <a:cxn ang="0">
                  <a:pos x="4" y="150"/>
                </a:cxn>
                <a:cxn ang="0">
                  <a:pos x="3" y="0"/>
                </a:cxn>
              </a:cxnLst>
              <a:rect l="0" t="0" r="r" b="b"/>
              <a:pathLst>
                <a:path w="213" h="326">
                  <a:moveTo>
                    <a:pt x="3" y="0"/>
                  </a:moveTo>
                  <a:lnTo>
                    <a:pt x="37" y="0"/>
                  </a:lnTo>
                  <a:lnTo>
                    <a:pt x="37" y="129"/>
                  </a:lnTo>
                  <a:lnTo>
                    <a:pt x="38" y="149"/>
                  </a:lnTo>
                  <a:lnTo>
                    <a:pt x="41" y="167"/>
                  </a:lnTo>
                  <a:lnTo>
                    <a:pt x="46" y="180"/>
                  </a:lnTo>
                  <a:lnTo>
                    <a:pt x="54" y="192"/>
                  </a:lnTo>
                  <a:lnTo>
                    <a:pt x="67" y="201"/>
                  </a:lnTo>
                  <a:lnTo>
                    <a:pt x="84" y="206"/>
                  </a:lnTo>
                  <a:lnTo>
                    <a:pt x="106" y="207"/>
                  </a:lnTo>
                  <a:lnTo>
                    <a:pt x="129" y="206"/>
                  </a:lnTo>
                  <a:lnTo>
                    <a:pt x="147" y="201"/>
                  </a:lnTo>
                  <a:lnTo>
                    <a:pt x="160" y="192"/>
                  </a:lnTo>
                  <a:lnTo>
                    <a:pt x="170" y="180"/>
                  </a:lnTo>
                  <a:lnTo>
                    <a:pt x="175" y="165"/>
                  </a:lnTo>
                  <a:lnTo>
                    <a:pt x="178" y="148"/>
                  </a:lnTo>
                  <a:lnTo>
                    <a:pt x="179" y="127"/>
                  </a:lnTo>
                  <a:lnTo>
                    <a:pt x="179" y="0"/>
                  </a:lnTo>
                  <a:lnTo>
                    <a:pt x="213" y="0"/>
                  </a:lnTo>
                  <a:lnTo>
                    <a:pt x="213" y="233"/>
                  </a:lnTo>
                  <a:lnTo>
                    <a:pt x="210" y="263"/>
                  </a:lnTo>
                  <a:lnTo>
                    <a:pt x="205" y="277"/>
                  </a:lnTo>
                  <a:lnTo>
                    <a:pt x="198" y="290"/>
                  </a:lnTo>
                  <a:lnTo>
                    <a:pt x="189" y="302"/>
                  </a:lnTo>
                  <a:lnTo>
                    <a:pt x="174" y="312"/>
                  </a:lnTo>
                  <a:lnTo>
                    <a:pt x="156" y="319"/>
                  </a:lnTo>
                  <a:lnTo>
                    <a:pt x="133" y="324"/>
                  </a:lnTo>
                  <a:lnTo>
                    <a:pt x="106" y="326"/>
                  </a:lnTo>
                  <a:lnTo>
                    <a:pt x="77" y="324"/>
                  </a:lnTo>
                  <a:lnTo>
                    <a:pt x="54" y="320"/>
                  </a:lnTo>
                  <a:lnTo>
                    <a:pt x="37" y="312"/>
                  </a:lnTo>
                  <a:lnTo>
                    <a:pt x="22" y="302"/>
                  </a:lnTo>
                  <a:lnTo>
                    <a:pt x="12" y="292"/>
                  </a:lnTo>
                  <a:lnTo>
                    <a:pt x="5" y="278"/>
                  </a:lnTo>
                  <a:lnTo>
                    <a:pt x="1" y="262"/>
                  </a:lnTo>
                  <a:lnTo>
                    <a:pt x="0" y="245"/>
                  </a:lnTo>
                  <a:lnTo>
                    <a:pt x="34" y="245"/>
                  </a:lnTo>
                  <a:lnTo>
                    <a:pt x="35" y="258"/>
                  </a:lnTo>
                  <a:lnTo>
                    <a:pt x="38" y="269"/>
                  </a:lnTo>
                  <a:lnTo>
                    <a:pt x="43" y="279"/>
                  </a:lnTo>
                  <a:lnTo>
                    <a:pt x="53" y="288"/>
                  </a:lnTo>
                  <a:lnTo>
                    <a:pt x="65" y="293"/>
                  </a:lnTo>
                  <a:lnTo>
                    <a:pt x="83" y="297"/>
                  </a:lnTo>
                  <a:lnTo>
                    <a:pt x="106" y="298"/>
                  </a:lnTo>
                  <a:lnTo>
                    <a:pt x="129" y="297"/>
                  </a:lnTo>
                  <a:lnTo>
                    <a:pt x="148" y="292"/>
                  </a:lnTo>
                  <a:lnTo>
                    <a:pt x="162" y="283"/>
                  </a:lnTo>
                  <a:lnTo>
                    <a:pt x="170" y="274"/>
                  </a:lnTo>
                  <a:lnTo>
                    <a:pt x="175" y="263"/>
                  </a:lnTo>
                  <a:lnTo>
                    <a:pt x="178" y="249"/>
                  </a:lnTo>
                  <a:lnTo>
                    <a:pt x="179" y="236"/>
                  </a:lnTo>
                  <a:lnTo>
                    <a:pt x="179" y="197"/>
                  </a:lnTo>
                  <a:lnTo>
                    <a:pt x="171" y="210"/>
                  </a:lnTo>
                  <a:lnTo>
                    <a:pt x="160" y="221"/>
                  </a:lnTo>
                  <a:lnTo>
                    <a:pt x="144" y="229"/>
                  </a:lnTo>
                  <a:lnTo>
                    <a:pt x="124" y="235"/>
                  </a:lnTo>
                  <a:lnTo>
                    <a:pt x="98" y="236"/>
                  </a:lnTo>
                  <a:lnTo>
                    <a:pt x="71" y="235"/>
                  </a:lnTo>
                  <a:lnTo>
                    <a:pt x="50" y="228"/>
                  </a:lnTo>
                  <a:lnTo>
                    <a:pt x="33" y="220"/>
                  </a:lnTo>
                  <a:lnTo>
                    <a:pt x="20" y="206"/>
                  </a:lnTo>
                  <a:lnTo>
                    <a:pt x="12" y="191"/>
                  </a:lnTo>
                  <a:lnTo>
                    <a:pt x="7" y="172"/>
                  </a:lnTo>
                  <a:lnTo>
                    <a:pt x="4" y="150"/>
                  </a:lnTo>
                  <a:lnTo>
                    <a:pt x="3" y="126"/>
                  </a:lnTo>
                  <a:lnTo>
                    <a:pt x="3" y="0"/>
                  </a:lnTo>
                  <a:close/>
                </a:path>
              </a:pathLst>
            </a:custGeom>
            <a:grpFill/>
            <a:ln w="0">
              <a:noFill/>
              <a:prstDash val="solid"/>
              <a:round/>
              <a:headEnd/>
              <a:tailEnd/>
            </a:ln>
          </p:spPr>
          <p:txBody>
            <a:bodyPr/>
            <a:lstStyle/>
            <a:p>
              <a:pPr>
                <a:defRPr/>
              </a:pPr>
              <a:endParaRPr lang="en-US">
                <a:latin typeface="Arial" charset="0"/>
              </a:endParaRPr>
            </a:p>
          </p:txBody>
        </p:sp>
        <p:sp>
          <p:nvSpPr>
            <p:cNvPr id="145" name="Freeform 86"/>
            <p:cNvSpPr>
              <a:spLocks noEditPoints="1"/>
            </p:cNvSpPr>
            <p:nvPr/>
          </p:nvSpPr>
          <p:spPr bwMode="auto">
            <a:xfrm>
              <a:off x="1760" y="1676"/>
              <a:ext cx="2152" cy="645"/>
            </a:xfrm>
            <a:custGeom>
              <a:avLst/>
              <a:gdLst/>
              <a:ahLst/>
              <a:cxnLst>
                <a:cxn ang="0">
                  <a:pos x="2007" y="18"/>
                </a:cxn>
                <a:cxn ang="0">
                  <a:pos x="3057" y="18"/>
                </a:cxn>
                <a:cxn ang="0">
                  <a:pos x="1756" y="1277"/>
                </a:cxn>
                <a:cxn ang="0">
                  <a:pos x="630" y="6"/>
                </a:cxn>
                <a:cxn ang="0">
                  <a:pos x="857" y="54"/>
                </a:cxn>
                <a:cxn ang="0">
                  <a:pos x="1004" y="163"/>
                </a:cxn>
                <a:cxn ang="0">
                  <a:pos x="1081" y="319"/>
                </a:cxn>
                <a:cxn ang="0">
                  <a:pos x="915" y="374"/>
                </a:cxn>
                <a:cxn ang="0">
                  <a:pos x="847" y="245"/>
                </a:cxn>
                <a:cxn ang="0">
                  <a:pos x="710" y="167"/>
                </a:cxn>
                <a:cxn ang="0">
                  <a:pos x="496" y="151"/>
                </a:cxn>
                <a:cxn ang="0">
                  <a:pos x="323" y="188"/>
                </a:cxn>
                <a:cxn ang="0">
                  <a:pos x="232" y="262"/>
                </a:cxn>
                <a:cxn ang="0">
                  <a:pos x="208" y="361"/>
                </a:cxn>
                <a:cxn ang="0">
                  <a:pos x="254" y="454"/>
                </a:cxn>
                <a:cxn ang="0">
                  <a:pos x="372" y="512"/>
                </a:cxn>
                <a:cxn ang="0">
                  <a:pos x="534" y="554"/>
                </a:cxn>
                <a:cxn ang="0">
                  <a:pos x="762" y="605"/>
                </a:cxn>
                <a:cxn ang="0">
                  <a:pos x="930" y="662"/>
                </a:cxn>
                <a:cxn ang="0">
                  <a:pos x="1061" y="753"/>
                </a:cxn>
                <a:cxn ang="0">
                  <a:pos x="1126" y="890"/>
                </a:cxn>
                <a:cxn ang="0">
                  <a:pos x="1112" y="1033"/>
                </a:cxn>
                <a:cxn ang="0">
                  <a:pos x="1035" y="1153"/>
                </a:cxn>
                <a:cxn ang="0">
                  <a:pos x="888" y="1244"/>
                </a:cxn>
                <a:cxn ang="0">
                  <a:pos x="663" y="1289"/>
                </a:cxn>
                <a:cxn ang="0">
                  <a:pos x="371" y="1272"/>
                </a:cxn>
                <a:cxn ang="0">
                  <a:pos x="156" y="1183"/>
                </a:cxn>
                <a:cxn ang="0">
                  <a:pos x="34" y="1024"/>
                </a:cxn>
                <a:cxn ang="0">
                  <a:pos x="182" y="861"/>
                </a:cxn>
                <a:cxn ang="0">
                  <a:pos x="236" y="1015"/>
                </a:cxn>
                <a:cxn ang="0">
                  <a:pos x="369" y="1110"/>
                </a:cxn>
                <a:cxn ang="0">
                  <a:pos x="589" y="1143"/>
                </a:cxn>
                <a:cxn ang="0">
                  <a:pos x="788" y="1117"/>
                </a:cxn>
                <a:cxn ang="0">
                  <a:pos x="902" y="1050"/>
                </a:cxn>
                <a:cxn ang="0">
                  <a:pos x="945" y="965"/>
                </a:cxn>
                <a:cxn ang="0">
                  <a:pos x="925" y="860"/>
                </a:cxn>
                <a:cxn ang="0">
                  <a:pos x="826" y="785"/>
                </a:cxn>
                <a:cxn ang="0">
                  <a:pos x="674" y="739"/>
                </a:cxn>
                <a:cxn ang="0">
                  <a:pos x="354" y="670"/>
                </a:cxn>
                <a:cxn ang="0">
                  <a:pos x="190" y="611"/>
                </a:cxn>
                <a:cxn ang="0">
                  <a:pos x="71" y="516"/>
                </a:cxn>
                <a:cxn ang="0">
                  <a:pos x="23" y="371"/>
                </a:cxn>
                <a:cxn ang="0">
                  <a:pos x="56" y="213"/>
                </a:cxn>
                <a:cxn ang="0">
                  <a:pos x="164" y="94"/>
                </a:cxn>
                <a:cxn ang="0">
                  <a:pos x="356" y="21"/>
                </a:cxn>
                <a:cxn ang="0">
                  <a:pos x="3798" y="0"/>
                </a:cxn>
                <a:cxn ang="0">
                  <a:pos x="4033" y="34"/>
                </a:cxn>
                <a:cxn ang="0">
                  <a:pos x="4185" y="132"/>
                </a:cxn>
                <a:cxn ang="0">
                  <a:pos x="4270" y="284"/>
                </a:cxn>
                <a:cxn ang="0">
                  <a:pos x="4302" y="485"/>
                </a:cxn>
                <a:cxn ang="0">
                  <a:pos x="4121" y="1277"/>
                </a:cxn>
                <a:cxn ang="0">
                  <a:pos x="4108" y="404"/>
                </a:cxn>
                <a:cxn ang="0">
                  <a:pos x="4055" y="269"/>
                </a:cxn>
                <a:cxn ang="0">
                  <a:pos x="3942" y="185"/>
                </a:cxn>
                <a:cxn ang="0">
                  <a:pos x="3748" y="156"/>
                </a:cxn>
                <a:cxn ang="0">
                  <a:pos x="3542" y="189"/>
                </a:cxn>
                <a:cxn ang="0">
                  <a:pos x="3421" y="284"/>
                </a:cxn>
                <a:cxn ang="0">
                  <a:pos x="3366" y="435"/>
                </a:cxn>
                <a:cxn ang="0">
                  <a:pos x="3357" y="1277"/>
                </a:cxn>
                <a:cxn ang="0">
                  <a:pos x="3313" y="242"/>
                </a:cxn>
                <a:cxn ang="0">
                  <a:pos x="3385" y="131"/>
                </a:cxn>
                <a:cxn ang="0">
                  <a:pos x="3520" y="45"/>
                </a:cxn>
                <a:cxn ang="0">
                  <a:pos x="3732" y="2"/>
                </a:cxn>
              </a:cxnLst>
              <a:rect l="0" t="0" r="r" b="b"/>
              <a:pathLst>
                <a:path w="4306" h="1292">
                  <a:moveTo>
                    <a:pt x="1162" y="18"/>
                  </a:moveTo>
                  <a:lnTo>
                    <a:pt x="1365" y="18"/>
                  </a:lnTo>
                  <a:lnTo>
                    <a:pt x="1664" y="1072"/>
                  </a:lnTo>
                  <a:lnTo>
                    <a:pt x="2007" y="18"/>
                  </a:lnTo>
                  <a:lnTo>
                    <a:pt x="2188" y="18"/>
                  </a:lnTo>
                  <a:lnTo>
                    <a:pt x="2539" y="1077"/>
                  </a:lnTo>
                  <a:lnTo>
                    <a:pt x="2859" y="18"/>
                  </a:lnTo>
                  <a:lnTo>
                    <a:pt x="3057" y="18"/>
                  </a:lnTo>
                  <a:lnTo>
                    <a:pt x="2654" y="1277"/>
                  </a:lnTo>
                  <a:lnTo>
                    <a:pt x="2442" y="1277"/>
                  </a:lnTo>
                  <a:lnTo>
                    <a:pt x="2095" y="232"/>
                  </a:lnTo>
                  <a:lnTo>
                    <a:pt x="1756" y="1277"/>
                  </a:lnTo>
                  <a:lnTo>
                    <a:pt x="1558" y="1277"/>
                  </a:lnTo>
                  <a:lnTo>
                    <a:pt x="1162" y="18"/>
                  </a:lnTo>
                  <a:close/>
                  <a:moveTo>
                    <a:pt x="559" y="3"/>
                  </a:moveTo>
                  <a:lnTo>
                    <a:pt x="630" y="6"/>
                  </a:lnTo>
                  <a:lnTo>
                    <a:pt x="694" y="11"/>
                  </a:lnTo>
                  <a:lnTo>
                    <a:pt x="754" y="22"/>
                  </a:lnTo>
                  <a:lnTo>
                    <a:pt x="808" y="37"/>
                  </a:lnTo>
                  <a:lnTo>
                    <a:pt x="857" y="54"/>
                  </a:lnTo>
                  <a:lnTo>
                    <a:pt x="900" y="76"/>
                  </a:lnTo>
                  <a:lnTo>
                    <a:pt x="940" y="102"/>
                  </a:lnTo>
                  <a:lnTo>
                    <a:pt x="974" y="131"/>
                  </a:lnTo>
                  <a:lnTo>
                    <a:pt x="1004" y="163"/>
                  </a:lnTo>
                  <a:lnTo>
                    <a:pt x="1029" y="198"/>
                  </a:lnTo>
                  <a:lnTo>
                    <a:pt x="1050" y="237"/>
                  </a:lnTo>
                  <a:lnTo>
                    <a:pt x="1067" y="276"/>
                  </a:lnTo>
                  <a:lnTo>
                    <a:pt x="1081" y="319"/>
                  </a:lnTo>
                  <a:lnTo>
                    <a:pt x="1090" y="366"/>
                  </a:lnTo>
                  <a:lnTo>
                    <a:pt x="1096" y="413"/>
                  </a:lnTo>
                  <a:lnTo>
                    <a:pt x="922" y="413"/>
                  </a:lnTo>
                  <a:lnTo>
                    <a:pt x="915" y="374"/>
                  </a:lnTo>
                  <a:lnTo>
                    <a:pt x="903" y="337"/>
                  </a:lnTo>
                  <a:lnTo>
                    <a:pt x="889" y="303"/>
                  </a:lnTo>
                  <a:lnTo>
                    <a:pt x="870" y="272"/>
                  </a:lnTo>
                  <a:lnTo>
                    <a:pt x="847" y="245"/>
                  </a:lnTo>
                  <a:lnTo>
                    <a:pt x="820" y="220"/>
                  </a:lnTo>
                  <a:lnTo>
                    <a:pt x="789" y="200"/>
                  </a:lnTo>
                  <a:lnTo>
                    <a:pt x="752" y="182"/>
                  </a:lnTo>
                  <a:lnTo>
                    <a:pt x="710" y="167"/>
                  </a:lnTo>
                  <a:lnTo>
                    <a:pt x="663" y="158"/>
                  </a:lnTo>
                  <a:lnTo>
                    <a:pt x="611" y="152"/>
                  </a:lnTo>
                  <a:lnTo>
                    <a:pt x="553" y="150"/>
                  </a:lnTo>
                  <a:lnTo>
                    <a:pt x="496" y="151"/>
                  </a:lnTo>
                  <a:lnTo>
                    <a:pt x="444" y="156"/>
                  </a:lnTo>
                  <a:lnTo>
                    <a:pt x="398" y="165"/>
                  </a:lnTo>
                  <a:lnTo>
                    <a:pt x="357" y="174"/>
                  </a:lnTo>
                  <a:lnTo>
                    <a:pt x="323" y="188"/>
                  </a:lnTo>
                  <a:lnTo>
                    <a:pt x="293" y="203"/>
                  </a:lnTo>
                  <a:lnTo>
                    <a:pt x="268" y="220"/>
                  </a:lnTo>
                  <a:lnTo>
                    <a:pt x="249" y="241"/>
                  </a:lnTo>
                  <a:lnTo>
                    <a:pt x="232" y="262"/>
                  </a:lnTo>
                  <a:lnTo>
                    <a:pt x="220" y="285"/>
                  </a:lnTo>
                  <a:lnTo>
                    <a:pt x="213" y="310"/>
                  </a:lnTo>
                  <a:lnTo>
                    <a:pt x="209" y="334"/>
                  </a:lnTo>
                  <a:lnTo>
                    <a:pt x="208" y="361"/>
                  </a:lnTo>
                  <a:lnTo>
                    <a:pt x="212" y="389"/>
                  </a:lnTo>
                  <a:lnTo>
                    <a:pt x="220" y="413"/>
                  </a:lnTo>
                  <a:lnTo>
                    <a:pt x="235" y="435"/>
                  </a:lnTo>
                  <a:lnTo>
                    <a:pt x="254" y="454"/>
                  </a:lnTo>
                  <a:lnTo>
                    <a:pt x="278" y="470"/>
                  </a:lnTo>
                  <a:lnTo>
                    <a:pt x="306" y="486"/>
                  </a:lnTo>
                  <a:lnTo>
                    <a:pt x="337" y="500"/>
                  </a:lnTo>
                  <a:lnTo>
                    <a:pt x="372" y="512"/>
                  </a:lnTo>
                  <a:lnTo>
                    <a:pt x="409" y="524"/>
                  </a:lnTo>
                  <a:lnTo>
                    <a:pt x="449" y="534"/>
                  </a:lnTo>
                  <a:lnTo>
                    <a:pt x="490" y="545"/>
                  </a:lnTo>
                  <a:lnTo>
                    <a:pt x="534" y="554"/>
                  </a:lnTo>
                  <a:lnTo>
                    <a:pt x="579" y="564"/>
                  </a:lnTo>
                  <a:lnTo>
                    <a:pt x="625" y="573"/>
                  </a:lnTo>
                  <a:lnTo>
                    <a:pt x="669" y="583"/>
                  </a:lnTo>
                  <a:lnTo>
                    <a:pt x="762" y="605"/>
                  </a:lnTo>
                  <a:lnTo>
                    <a:pt x="805" y="617"/>
                  </a:lnTo>
                  <a:lnTo>
                    <a:pt x="849" y="630"/>
                  </a:lnTo>
                  <a:lnTo>
                    <a:pt x="891" y="645"/>
                  </a:lnTo>
                  <a:lnTo>
                    <a:pt x="930" y="662"/>
                  </a:lnTo>
                  <a:lnTo>
                    <a:pt x="968" y="681"/>
                  </a:lnTo>
                  <a:lnTo>
                    <a:pt x="1002" y="702"/>
                  </a:lnTo>
                  <a:lnTo>
                    <a:pt x="1033" y="726"/>
                  </a:lnTo>
                  <a:lnTo>
                    <a:pt x="1061" y="753"/>
                  </a:lnTo>
                  <a:lnTo>
                    <a:pt x="1084" y="781"/>
                  </a:lnTo>
                  <a:lnTo>
                    <a:pt x="1103" y="814"/>
                  </a:lnTo>
                  <a:lnTo>
                    <a:pt x="1116" y="850"/>
                  </a:lnTo>
                  <a:lnTo>
                    <a:pt x="1126" y="890"/>
                  </a:lnTo>
                  <a:lnTo>
                    <a:pt x="1128" y="933"/>
                  </a:lnTo>
                  <a:lnTo>
                    <a:pt x="1127" y="966"/>
                  </a:lnTo>
                  <a:lnTo>
                    <a:pt x="1122" y="1000"/>
                  </a:lnTo>
                  <a:lnTo>
                    <a:pt x="1112" y="1033"/>
                  </a:lnTo>
                  <a:lnTo>
                    <a:pt x="1099" y="1065"/>
                  </a:lnTo>
                  <a:lnTo>
                    <a:pt x="1082" y="1095"/>
                  </a:lnTo>
                  <a:lnTo>
                    <a:pt x="1061" y="1125"/>
                  </a:lnTo>
                  <a:lnTo>
                    <a:pt x="1035" y="1153"/>
                  </a:lnTo>
                  <a:lnTo>
                    <a:pt x="1005" y="1179"/>
                  </a:lnTo>
                  <a:lnTo>
                    <a:pt x="971" y="1204"/>
                  </a:lnTo>
                  <a:lnTo>
                    <a:pt x="932" y="1225"/>
                  </a:lnTo>
                  <a:lnTo>
                    <a:pt x="888" y="1244"/>
                  </a:lnTo>
                  <a:lnTo>
                    <a:pt x="839" y="1261"/>
                  </a:lnTo>
                  <a:lnTo>
                    <a:pt x="786" y="1274"/>
                  </a:lnTo>
                  <a:lnTo>
                    <a:pt x="727" y="1284"/>
                  </a:lnTo>
                  <a:lnTo>
                    <a:pt x="663" y="1289"/>
                  </a:lnTo>
                  <a:lnTo>
                    <a:pt x="593" y="1292"/>
                  </a:lnTo>
                  <a:lnTo>
                    <a:pt x="513" y="1289"/>
                  </a:lnTo>
                  <a:lnTo>
                    <a:pt x="439" y="1282"/>
                  </a:lnTo>
                  <a:lnTo>
                    <a:pt x="371" y="1272"/>
                  </a:lnTo>
                  <a:lnTo>
                    <a:pt x="308" y="1257"/>
                  </a:lnTo>
                  <a:lnTo>
                    <a:pt x="251" y="1236"/>
                  </a:lnTo>
                  <a:lnTo>
                    <a:pt x="201" y="1212"/>
                  </a:lnTo>
                  <a:lnTo>
                    <a:pt x="156" y="1183"/>
                  </a:lnTo>
                  <a:lnTo>
                    <a:pt x="117" y="1151"/>
                  </a:lnTo>
                  <a:lnTo>
                    <a:pt x="84" y="1113"/>
                  </a:lnTo>
                  <a:lnTo>
                    <a:pt x="56" y="1071"/>
                  </a:lnTo>
                  <a:lnTo>
                    <a:pt x="34" y="1024"/>
                  </a:lnTo>
                  <a:lnTo>
                    <a:pt x="18" y="974"/>
                  </a:lnTo>
                  <a:lnTo>
                    <a:pt x="5" y="920"/>
                  </a:lnTo>
                  <a:lnTo>
                    <a:pt x="0" y="861"/>
                  </a:lnTo>
                  <a:lnTo>
                    <a:pt x="182" y="861"/>
                  </a:lnTo>
                  <a:lnTo>
                    <a:pt x="189" y="905"/>
                  </a:lnTo>
                  <a:lnTo>
                    <a:pt x="200" y="946"/>
                  </a:lnTo>
                  <a:lnTo>
                    <a:pt x="216" y="981"/>
                  </a:lnTo>
                  <a:lnTo>
                    <a:pt x="236" y="1015"/>
                  </a:lnTo>
                  <a:lnTo>
                    <a:pt x="262" y="1043"/>
                  </a:lnTo>
                  <a:lnTo>
                    <a:pt x="293" y="1069"/>
                  </a:lnTo>
                  <a:lnTo>
                    <a:pt x="329" y="1092"/>
                  </a:lnTo>
                  <a:lnTo>
                    <a:pt x="369" y="1110"/>
                  </a:lnTo>
                  <a:lnTo>
                    <a:pt x="417" y="1124"/>
                  </a:lnTo>
                  <a:lnTo>
                    <a:pt x="469" y="1134"/>
                  </a:lnTo>
                  <a:lnTo>
                    <a:pt x="526" y="1140"/>
                  </a:lnTo>
                  <a:lnTo>
                    <a:pt x="589" y="1143"/>
                  </a:lnTo>
                  <a:lnTo>
                    <a:pt x="648" y="1141"/>
                  </a:lnTo>
                  <a:lnTo>
                    <a:pt x="699" y="1136"/>
                  </a:lnTo>
                  <a:lnTo>
                    <a:pt x="747" y="1128"/>
                  </a:lnTo>
                  <a:lnTo>
                    <a:pt x="788" y="1117"/>
                  </a:lnTo>
                  <a:lnTo>
                    <a:pt x="823" y="1103"/>
                  </a:lnTo>
                  <a:lnTo>
                    <a:pt x="854" y="1087"/>
                  </a:lnTo>
                  <a:lnTo>
                    <a:pt x="880" y="1069"/>
                  </a:lnTo>
                  <a:lnTo>
                    <a:pt x="902" y="1050"/>
                  </a:lnTo>
                  <a:lnTo>
                    <a:pt x="918" y="1030"/>
                  </a:lnTo>
                  <a:lnTo>
                    <a:pt x="932" y="1009"/>
                  </a:lnTo>
                  <a:lnTo>
                    <a:pt x="940" y="986"/>
                  </a:lnTo>
                  <a:lnTo>
                    <a:pt x="945" y="965"/>
                  </a:lnTo>
                  <a:lnTo>
                    <a:pt x="948" y="943"/>
                  </a:lnTo>
                  <a:lnTo>
                    <a:pt x="947" y="912"/>
                  </a:lnTo>
                  <a:lnTo>
                    <a:pt x="938" y="884"/>
                  </a:lnTo>
                  <a:lnTo>
                    <a:pt x="925" y="860"/>
                  </a:lnTo>
                  <a:lnTo>
                    <a:pt x="907" y="838"/>
                  </a:lnTo>
                  <a:lnTo>
                    <a:pt x="884" y="818"/>
                  </a:lnTo>
                  <a:lnTo>
                    <a:pt x="857" y="802"/>
                  </a:lnTo>
                  <a:lnTo>
                    <a:pt x="826" y="785"/>
                  </a:lnTo>
                  <a:lnTo>
                    <a:pt x="792" y="772"/>
                  </a:lnTo>
                  <a:lnTo>
                    <a:pt x="755" y="759"/>
                  </a:lnTo>
                  <a:lnTo>
                    <a:pt x="716" y="749"/>
                  </a:lnTo>
                  <a:lnTo>
                    <a:pt x="674" y="739"/>
                  </a:lnTo>
                  <a:lnTo>
                    <a:pt x="630" y="728"/>
                  </a:lnTo>
                  <a:lnTo>
                    <a:pt x="585" y="720"/>
                  </a:lnTo>
                  <a:lnTo>
                    <a:pt x="447" y="692"/>
                  </a:lnTo>
                  <a:lnTo>
                    <a:pt x="354" y="670"/>
                  </a:lnTo>
                  <a:lnTo>
                    <a:pt x="311" y="658"/>
                  </a:lnTo>
                  <a:lnTo>
                    <a:pt x="269" y="644"/>
                  </a:lnTo>
                  <a:lnTo>
                    <a:pt x="228" y="629"/>
                  </a:lnTo>
                  <a:lnTo>
                    <a:pt x="190" y="611"/>
                  </a:lnTo>
                  <a:lnTo>
                    <a:pt x="155" y="591"/>
                  </a:lnTo>
                  <a:lnTo>
                    <a:pt x="124" y="569"/>
                  </a:lnTo>
                  <a:lnTo>
                    <a:pt x="95" y="545"/>
                  </a:lnTo>
                  <a:lnTo>
                    <a:pt x="71" y="516"/>
                  </a:lnTo>
                  <a:lnTo>
                    <a:pt x="52" y="486"/>
                  </a:lnTo>
                  <a:lnTo>
                    <a:pt x="37" y="451"/>
                  </a:lnTo>
                  <a:lnTo>
                    <a:pt x="27" y="413"/>
                  </a:lnTo>
                  <a:lnTo>
                    <a:pt x="23" y="371"/>
                  </a:lnTo>
                  <a:lnTo>
                    <a:pt x="24" y="329"/>
                  </a:lnTo>
                  <a:lnTo>
                    <a:pt x="31" y="288"/>
                  </a:lnTo>
                  <a:lnTo>
                    <a:pt x="41" y="250"/>
                  </a:lnTo>
                  <a:lnTo>
                    <a:pt x="56" y="213"/>
                  </a:lnTo>
                  <a:lnTo>
                    <a:pt x="76" y="181"/>
                  </a:lnTo>
                  <a:lnTo>
                    <a:pt x="100" y="148"/>
                  </a:lnTo>
                  <a:lnTo>
                    <a:pt x="130" y="120"/>
                  </a:lnTo>
                  <a:lnTo>
                    <a:pt x="164" y="94"/>
                  </a:lnTo>
                  <a:lnTo>
                    <a:pt x="205" y="71"/>
                  </a:lnTo>
                  <a:lnTo>
                    <a:pt x="250" y="50"/>
                  </a:lnTo>
                  <a:lnTo>
                    <a:pt x="300" y="34"/>
                  </a:lnTo>
                  <a:lnTo>
                    <a:pt x="356" y="21"/>
                  </a:lnTo>
                  <a:lnTo>
                    <a:pt x="418" y="11"/>
                  </a:lnTo>
                  <a:lnTo>
                    <a:pt x="486" y="4"/>
                  </a:lnTo>
                  <a:lnTo>
                    <a:pt x="559" y="3"/>
                  </a:lnTo>
                  <a:close/>
                  <a:moveTo>
                    <a:pt x="3798" y="0"/>
                  </a:moveTo>
                  <a:lnTo>
                    <a:pt x="3866" y="3"/>
                  </a:lnTo>
                  <a:lnTo>
                    <a:pt x="3927" y="8"/>
                  </a:lnTo>
                  <a:lnTo>
                    <a:pt x="3983" y="19"/>
                  </a:lnTo>
                  <a:lnTo>
                    <a:pt x="4033" y="34"/>
                  </a:lnTo>
                  <a:lnTo>
                    <a:pt x="4079" y="53"/>
                  </a:lnTo>
                  <a:lnTo>
                    <a:pt x="4119" y="75"/>
                  </a:lnTo>
                  <a:lnTo>
                    <a:pt x="4154" y="102"/>
                  </a:lnTo>
                  <a:lnTo>
                    <a:pt x="4185" y="132"/>
                  </a:lnTo>
                  <a:lnTo>
                    <a:pt x="4211" y="165"/>
                  </a:lnTo>
                  <a:lnTo>
                    <a:pt x="4234" y="201"/>
                  </a:lnTo>
                  <a:lnTo>
                    <a:pt x="4253" y="242"/>
                  </a:lnTo>
                  <a:lnTo>
                    <a:pt x="4270" y="284"/>
                  </a:lnTo>
                  <a:lnTo>
                    <a:pt x="4282" y="330"/>
                  </a:lnTo>
                  <a:lnTo>
                    <a:pt x="4291" y="379"/>
                  </a:lnTo>
                  <a:lnTo>
                    <a:pt x="4298" y="431"/>
                  </a:lnTo>
                  <a:lnTo>
                    <a:pt x="4302" y="485"/>
                  </a:lnTo>
                  <a:lnTo>
                    <a:pt x="4305" y="542"/>
                  </a:lnTo>
                  <a:lnTo>
                    <a:pt x="4306" y="601"/>
                  </a:lnTo>
                  <a:lnTo>
                    <a:pt x="4306" y="1277"/>
                  </a:lnTo>
                  <a:lnTo>
                    <a:pt x="4121" y="1277"/>
                  </a:lnTo>
                  <a:lnTo>
                    <a:pt x="4121" y="535"/>
                  </a:lnTo>
                  <a:lnTo>
                    <a:pt x="4119" y="489"/>
                  </a:lnTo>
                  <a:lnTo>
                    <a:pt x="4115" y="444"/>
                  </a:lnTo>
                  <a:lnTo>
                    <a:pt x="4108" y="404"/>
                  </a:lnTo>
                  <a:lnTo>
                    <a:pt x="4100" y="366"/>
                  </a:lnTo>
                  <a:lnTo>
                    <a:pt x="4088" y="330"/>
                  </a:lnTo>
                  <a:lnTo>
                    <a:pt x="4074" y="299"/>
                  </a:lnTo>
                  <a:lnTo>
                    <a:pt x="4055" y="269"/>
                  </a:lnTo>
                  <a:lnTo>
                    <a:pt x="4033" y="243"/>
                  </a:lnTo>
                  <a:lnTo>
                    <a:pt x="4007" y="220"/>
                  </a:lnTo>
                  <a:lnTo>
                    <a:pt x="3978" y="201"/>
                  </a:lnTo>
                  <a:lnTo>
                    <a:pt x="3942" y="185"/>
                  </a:lnTo>
                  <a:lnTo>
                    <a:pt x="3901" y="173"/>
                  </a:lnTo>
                  <a:lnTo>
                    <a:pt x="3857" y="163"/>
                  </a:lnTo>
                  <a:lnTo>
                    <a:pt x="3805" y="158"/>
                  </a:lnTo>
                  <a:lnTo>
                    <a:pt x="3748" y="156"/>
                  </a:lnTo>
                  <a:lnTo>
                    <a:pt x="3687" y="159"/>
                  </a:lnTo>
                  <a:lnTo>
                    <a:pt x="3633" y="165"/>
                  </a:lnTo>
                  <a:lnTo>
                    <a:pt x="3584" y="175"/>
                  </a:lnTo>
                  <a:lnTo>
                    <a:pt x="3542" y="189"/>
                  </a:lnTo>
                  <a:lnTo>
                    <a:pt x="3504" y="207"/>
                  </a:lnTo>
                  <a:lnTo>
                    <a:pt x="3472" y="228"/>
                  </a:lnTo>
                  <a:lnTo>
                    <a:pt x="3444" y="254"/>
                  </a:lnTo>
                  <a:lnTo>
                    <a:pt x="3421" y="284"/>
                  </a:lnTo>
                  <a:lnTo>
                    <a:pt x="3402" y="317"/>
                  </a:lnTo>
                  <a:lnTo>
                    <a:pt x="3387" y="352"/>
                  </a:lnTo>
                  <a:lnTo>
                    <a:pt x="3376" y="393"/>
                  </a:lnTo>
                  <a:lnTo>
                    <a:pt x="3366" y="435"/>
                  </a:lnTo>
                  <a:lnTo>
                    <a:pt x="3361" y="482"/>
                  </a:lnTo>
                  <a:lnTo>
                    <a:pt x="3358" y="531"/>
                  </a:lnTo>
                  <a:lnTo>
                    <a:pt x="3357" y="584"/>
                  </a:lnTo>
                  <a:lnTo>
                    <a:pt x="3357" y="1277"/>
                  </a:lnTo>
                  <a:lnTo>
                    <a:pt x="3174" y="1277"/>
                  </a:lnTo>
                  <a:lnTo>
                    <a:pt x="3174" y="18"/>
                  </a:lnTo>
                  <a:lnTo>
                    <a:pt x="3259" y="18"/>
                  </a:lnTo>
                  <a:lnTo>
                    <a:pt x="3313" y="242"/>
                  </a:lnTo>
                  <a:lnTo>
                    <a:pt x="3326" y="212"/>
                  </a:lnTo>
                  <a:lnTo>
                    <a:pt x="3342" y="184"/>
                  </a:lnTo>
                  <a:lnTo>
                    <a:pt x="3362" y="156"/>
                  </a:lnTo>
                  <a:lnTo>
                    <a:pt x="3385" y="131"/>
                  </a:lnTo>
                  <a:lnTo>
                    <a:pt x="3413" y="106"/>
                  </a:lnTo>
                  <a:lnTo>
                    <a:pt x="3444" y="83"/>
                  </a:lnTo>
                  <a:lnTo>
                    <a:pt x="3481" y="63"/>
                  </a:lnTo>
                  <a:lnTo>
                    <a:pt x="3520" y="45"/>
                  </a:lnTo>
                  <a:lnTo>
                    <a:pt x="3566" y="30"/>
                  </a:lnTo>
                  <a:lnTo>
                    <a:pt x="3616" y="16"/>
                  </a:lnTo>
                  <a:lnTo>
                    <a:pt x="3671" y="8"/>
                  </a:lnTo>
                  <a:lnTo>
                    <a:pt x="3732" y="2"/>
                  </a:lnTo>
                  <a:lnTo>
                    <a:pt x="3798" y="0"/>
                  </a:lnTo>
                  <a:close/>
                </a:path>
              </a:pathLst>
            </a:custGeom>
            <a:grpFill/>
            <a:ln w="0">
              <a:noFill/>
              <a:prstDash val="solid"/>
              <a:round/>
              <a:headEnd/>
              <a:tailEnd/>
            </a:ln>
          </p:spPr>
          <p:txBody>
            <a:bodyPr/>
            <a:lstStyle/>
            <a:p>
              <a:pPr>
                <a:defRPr/>
              </a:pPr>
              <a:endParaRPr lang="en-US">
                <a:latin typeface="Arial" charset="0"/>
              </a:endParaRPr>
            </a:p>
          </p:txBody>
        </p:sp>
        <p:sp>
          <p:nvSpPr>
            <p:cNvPr id="146" name="Freeform 87"/>
            <p:cNvSpPr>
              <a:spLocks noEditPoints="1"/>
            </p:cNvSpPr>
            <p:nvPr/>
          </p:nvSpPr>
          <p:spPr bwMode="auto">
            <a:xfrm>
              <a:off x="3928" y="2442"/>
              <a:ext cx="67" cy="67"/>
            </a:xfrm>
            <a:custGeom>
              <a:avLst/>
              <a:gdLst/>
              <a:ahLst/>
              <a:cxnLst>
                <a:cxn ang="0">
                  <a:pos x="53" y="63"/>
                </a:cxn>
                <a:cxn ang="0">
                  <a:pos x="82" y="60"/>
                </a:cxn>
                <a:cxn ang="0">
                  <a:pos x="86" y="53"/>
                </a:cxn>
                <a:cxn ang="0">
                  <a:pos x="84" y="42"/>
                </a:cxn>
                <a:cxn ang="0">
                  <a:pos x="53" y="38"/>
                </a:cxn>
                <a:cxn ang="0">
                  <a:pos x="71" y="29"/>
                </a:cxn>
                <a:cxn ang="0">
                  <a:pos x="91" y="34"/>
                </a:cxn>
                <a:cxn ang="0">
                  <a:pos x="98" y="51"/>
                </a:cxn>
                <a:cxn ang="0">
                  <a:pos x="96" y="60"/>
                </a:cxn>
                <a:cxn ang="0">
                  <a:pos x="91" y="67"/>
                </a:cxn>
                <a:cxn ang="0">
                  <a:pos x="101" y="105"/>
                </a:cxn>
                <a:cxn ang="0">
                  <a:pos x="67" y="72"/>
                </a:cxn>
                <a:cxn ang="0">
                  <a:pos x="53" y="105"/>
                </a:cxn>
                <a:cxn ang="0">
                  <a:pos x="42" y="29"/>
                </a:cxn>
                <a:cxn ang="0">
                  <a:pos x="50" y="14"/>
                </a:cxn>
                <a:cxn ang="0">
                  <a:pos x="23" y="34"/>
                </a:cxn>
                <a:cxn ang="0">
                  <a:pos x="14" y="67"/>
                </a:cxn>
                <a:cxn ang="0">
                  <a:pos x="23" y="101"/>
                </a:cxn>
                <a:cxn ang="0">
                  <a:pos x="50" y="120"/>
                </a:cxn>
                <a:cxn ang="0">
                  <a:pos x="86" y="120"/>
                </a:cxn>
                <a:cxn ang="0">
                  <a:pos x="111" y="101"/>
                </a:cxn>
                <a:cxn ang="0">
                  <a:pos x="121" y="67"/>
                </a:cxn>
                <a:cxn ang="0">
                  <a:pos x="111" y="34"/>
                </a:cxn>
                <a:cxn ang="0">
                  <a:pos x="86" y="14"/>
                </a:cxn>
                <a:cxn ang="0">
                  <a:pos x="68" y="0"/>
                </a:cxn>
                <a:cxn ang="0">
                  <a:pos x="106" y="13"/>
                </a:cxn>
                <a:cxn ang="0">
                  <a:pos x="130" y="45"/>
                </a:cxn>
                <a:cxn ang="0">
                  <a:pos x="130" y="89"/>
                </a:cxn>
                <a:cxn ang="0">
                  <a:pos x="106" y="121"/>
                </a:cxn>
                <a:cxn ang="0">
                  <a:pos x="68" y="133"/>
                </a:cxn>
                <a:cxn ang="0">
                  <a:pos x="29" y="121"/>
                </a:cxn>
                <a:cxn ang="0">
                  <a:pos x="4" y="89"/>
                </a:cxn>
                <a:cxn ang="0">
                  <a:pos x="4" y="45"/>
                </a:cxn>
                <a:cxn ang="0">
                  <a:pos x="29" y="13"/>
                </a:cxn>
                <a:cxn ang="0">
                  <a:pos x="68" y="0"/>
                </a:cxn>
              </a:cxnLst>
              <a:rect l="0" t="0" r="r" b="b"/>
              <a:pathLst>
                <a:path w="134" h="133">
                  <a:moveTo>
                    <a:pt x="53" y="38"/>
                  </a:moveTo>
                  <a:lnTo>
                    <a:pt x="53" y="63"/>
                  </a:lnTo>
                  <a:lnTo>
                    <a:pt x="76" y="63"/>
                  </a:lnTo>
                  <a:lnTo>
                    <a:pt x="82" y="60"/>
                  </a:lnTo>
                  <a:lnTo>
                    <a:pt x="84" y="57"/>
                  </a:lnTo>
                  <a:lnTo>
                    <a:pt x="86" y="53"/>
                  </a:lnTo>
                  <a:lnTo>
                    <a:pt x="86" y="45"/>
                  </a:lnTo>
                  <a:lnTo>
                    <a:pt x="84" y="42"/>
                  </a:lnTo>
                  <a:lnTo>
                    <a:pt x="76" y="38"/>
                  </a:lnTo>
                  <a:lnTo>
                    <a:pt x="53" y="38"/>
                  </a:lnTo>
                  <a:close/>
                  <a:moveTo>
                    <a:pt x="42" y="29"/>
                  </a:moveTo>
                  <a:lnTo>
                    <a:pt x="71" y="29"/>
                  </a:lnTo>
                  <a:lnTo>
                    <a:pt x="83" y="30"/>
                  </a:lnTo>
                  <a:lnTo>
                    <a:pt x="91" y="34"/>
                  </a:lnTo>
                  <a:lnTo>
                    <a:pt x="96" y="41"/>
                  </a:lnTo>
                  <a:lnTo>
                    <a:pt x="98" y="51"/>
                  </a:lnTo>
                  <a:lnTo>
                    <a:pt x="98" y="56"/>
                  </a:lnTo>
                  <a:lnTo>
                    <a:pt x="96" y="60"/>
                  </a:lnTo>
                  <a:lnTo>
                    <a:pt x="94" y="64"/>
                  </a:lnTo>
                  <a:lnTo>
                    <a:pt x="91" y="67"/>
                  </a:lnTo>
                  <a:lnTo>
                    <a:pt x="79" y="71"/>
                  </a:lnTo>
                  <a:lnTo>
                    <a:pt x="101" y="105"/>
                  </a:lnTo>
                  <a:lnTo>
                    <a:pt x="87" y="105"/>
                  </a:lnTo>
                  <a:lnTo>
                    <a:pt x="67" y="72"/>
                  </a:lnTo>
                  <a:lnTo>
                    <a:pt x="53" y="72"/>
                  </a:lnTo>
                  <a:lnTo>
                    <a:pt x="53" y="105"/>
                  </a:lnTo>
                  <a:lnTo>
                    <a:pt x="42" y="105"/>
                  </a:lnTo>
                  <a:lnTo>
                    <a:pt x="42" y="29"/>
                  </a:lnTo>
                  <a:close/>
                  <a:moveTo>
                    <a:pt x="68" y="11"/>
                  </a:moveTo>
                  <a:lnTo>
                    <a:pt x="50" y="14"/>
                  </a:lnTo>
                  <a:lnTo>
                    <a:pt x="35" y="22"/>
                  </a:lnTo>
                  <a:lnTo>
                    <a:pt x="23" y="34"/>
                  </a:lnTo>
                  <a:lnTo>
                    <a:pt x="16" y="49"/>
                  </a:lnTo>
                  <a:lnTo>
                    <a:pt x="14" y="67"/>
                  </a:lnTo>
                  <a:lnTo>
                    <a:pt x="16" y="85"/>
                  </a:lnTo>
                  <a:lnTo>
                    <a:pt x="23" y="101"/>
                  </a:lnTo>
                  <a:lnTo>
                    <a:pt x="35" y="112"/>
                  </a:lnTo>
                  <a:lnTo>
                    <a:pt x="50" y="120"/>
                  </a:lnTo>
                  <a:lnTo>
                    <a:pt x="68" y="123"/>
                  </a:lnTo>
                  <a:lnTo>
                    <a:pt x="86" y="120"/>
                  </a:lnTo>
                  <a:lnTo>
                    <a:pt x="99" y="112"/>
                  </a:lnTo>
                  <a:lnTo>
                    <a:pt x="111" y="101"/>
                  </a:lnTo>
                  <a:lnTo>
                    <a:pt x="118" y="85"/>
                  </a:lnTo>
                  <a:lnTo>
                    <a:pt x="121" y="67"/>
                  </a:lnTo>
                  <a:lnTo>
                    <a:pt x="118" y="49"/>
                  </a:lnTo>
                  <a:lnTo>
                    <a:pt x="111" y="34"/>
                  </a:lnTo>
                  <a:lnTo>
                    <a:pt x="99" y="22"/>
                  </a:lnTo>
                  <a:lnTo>
                    <a:pt x="86" y="14"/>
                  </a:lnTo>
                  <a:lnTo>
                    <a:pt x="68" y="11"/>
                  </a:lnTo>
                  <a:close/>
                  <a:moveTo>
                    <a:pt x="68" y="0"/>
                  </a:moveTo>
                  <a:lnTo>
                    <a:pt x="88" y="3"/>
                  </a:lnTo>
                  <a:lnTo>
                    <a:pt x="106" y="13"/>
                  </a:lnTo>
                  <a:lnTo>
                    <a:pt x="121" y="28"/>
                  </a:lnTo>
                  <a:lnTo>
                    <a:pt x="130" y="45"/>
                  </a:lnTo>
                  <a:lnTo>
                    <a:pt x="134" y="67"/>
                  </a:lnTo>
                  <a:lnTo>
                    <a:pt x="130" y="89"/>
                  </a:lnTo>
                  <a:lnTo>
                    <a:pt x="121" y="106"/>
                  </a:lnTo>
                  <a:lnTo>
                    <a:pt x="106" y="121"/>
                  </a:lnTo>
                  <a:lnTo>
                    <a:pt x="88" y="131"/>
                  </a:lnTo>
                  <a:lnTo>
                    <a:pt x="68" y="133"/>
                  </a:lnTo>
                  <a:lnTo>
                    <a:pt x="46" y="131"/>
                  </a:lnTo>
                  <a:lnTo>
                    <a:pt x="29" y="121"/>
                  </a:lnTo>
                  <a:lnTo>
                    <a:pt x="14" y="106"/>
                  </a:lnTo>
                  <a:lnTo>
                    <a:pt x="4" y="89"/>
                  </a:lnTo>
                  <a:lnTo>
                    <a:pt x="0" y="67"/>
                  </a:lnTo>
                  <a:lnTo>
                    <a:pt x="4" y="45"/>
                  </a:lnTo>
                  <a:lnTo>
                    <a:pt x="14" y="28"/>
                  </a:lnTo>
                  <a:lnTo>
                    <a:pt x="29" y="13"/>
                  </a:lnTo>
                  <a:lnTo>
                    <a:pt x="46" y="3"/>
                  </a:lnTo>
                  <a:lnTo>
                    <a:pt x="68" y="0"/>
                  </a:lnTo>
                  <a:close/>
                </a:path>
              </a:pathLst>
            </a:custGeom>
            <a:grpFill/>
            <a:ln w="0">
              <a:noFill/>
              <a:prstDash val="solid"/>
              <a:round/>
              <a:headEnd/>
              <a:tailEnd/>
            </a:ln>
          </p:spPr>
          <p:txBody>
            <a:bodyPr/>
            <a:lstStyle/>
            <a:p>
              <a:pPr>
                <a:defRPr/>
              </a:pPr>
              <a:endParaRPr lang="en-US">
                <a:latin typeface="Arial" charset="0"/>
              </a:endParaRPr>
            </a:p>
          </p:txBody>
        </p:sp>
      </p:grpSp>
      <p:sp>
        <p:nvSpPr>
          <p:cNvPr id="68" name="Oval 67"/>
          <p:cNvSpPr/>
          <p:nvPr/>
        </p:nvSpPr>
        <p:spPr bwMode="auto">
          <a:xfrm>
            <a:off x="2634913" y="3873786"/>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69" name="Oval 68"/>
          <p:cNvSpPr/>
          <p:nvPr/>
        </p:nvSpPr>
        <p:spPr bwMode="auto">
          <a:xfrm>
            <a:off x="2634904" y="3873786"/>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70" name="Oval 69"/>
          <p:cNvSpPr/>
          <p:nvPr/>
        </p:nvSpPr>
        <p:spPr bwMode="auto">
          <a:xfrm>
            <a:off x="2637284" y="3873786"/>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71" name="Oval 70"/>
          <p:cNvSpPr/>
          <p:nvPr/>
        </p:nvSpPr>
        <p:spPr bwMode="auto">
          <a:xfrm>
            <a:off x="2634903" y="3873786"/>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72" name="Oval 71"/>
          <p:cNvSpPr/>
          <p:nvPr/>
        </p:nvSpPr>
        <p:spPr bwMode="auto">
          <a:xfrm>
            <a:off x="2637285" y="3873786"/>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73" name="Oval 72"/>
          <p:cNvSpPr/>
          <p:nvPr/>
        </p:nvSpPr>
        <p:spPr bwMode="auto">
          <a:xfrm>
            <a:off x="2634895" y="3873786"/>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74" name="Oval 73"/>
          <p:cNvSpPr/>
          <p:nvPr/>
        </p:nvSpPr>
        <p:spPr>
          <a:xfrm>
            <a:off x="2741146" y="4205900"/>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2891526" y="4276489"/>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2843555" y="4072396"/>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858899" y="4144147"/>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435087" y="3985586"/>
            <a:ext cx="457200" cy="4572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299643" y="1355449"/>
            <a:ext cx="2624500"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n-US" sz="1200" b="1" dirty="0" smtClean="0">
                <a:solidFill>
                  <a:schemeClr val="bg1"/>
                </a:solidFill>
                <a:cs typeface="Arial" pitchFamily="34" charset="0"/>
              </a:rPr>
              <a:t>FRESH  WATER  AQUIFER  ZONE</a:t>
            </a:r>
            <a:endParaRPr lang="en-US" sz="1200" b="1" dirty="0">
              <a:solidFill>
                <a:schemeClr val="bg1"/>
              </a:solidFill>
              <a:cs typeface="Arial" pitchFamily="34" charset="0"/>
            </a:endParaRPr>
          </a:p>
        </p:txBody>
      </p:sp>
      <p:sp>
        <p:nvSpPr>
          <p:cNvPr id="90" name="TextBox 89"/>
          <p:cNvSpPr txBox="1"/>
          <p:nvPr/>
        </p:nvSpPr>
        <p:spPr>
          <a:xfrm>
            <a:off x="6271216" y="4043571"/>
            <a:ext cx="2652927"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1200" b="1" dirty="0" smtClean="0">
                <a:solidFill>
                  <a:schemeClr val="bg1"/>
                </a:solidFill>
                <a:cs typeface="Arial" pitchFamily="34" charset="0"/>
              </a:rPr>
              <a:t>SHALLOW  PRODUCING  ZONE</a:t>
            </a:r>
            <a:endParaRPr lang="en-US" sz="1200" b="1" dirty="0">
              <a:solidFill>
                <a:schemeClr val="bg1"/>
              </a:solidFill>
              <a:cs typeface="Arial" pitchFamily="34" charset="0"/>
            </a:endParaRPr>
          </a:p>
        </p:txBody>
      </p:sp>
      <p:sp>
        <p:nvSpPr>
          <p:cNvPr id="92" name="TextBox 91"/>
          <p:cNvSpPr txBox="1"/>
          <p:nvPr/>
        </p:nvSpPr>
        <p:spPr>
          <a:xfrm>
            <a:off x="6577218" y="6581001"/>
            <a:ext cx="2346925"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n-US" sz="1200" b="1" dirty="0" smtClean="0">
                <a:solidFill>
                  <a:schemeClr val="bg1"/>
                </a:solidFill>
                <a:cs typeface="Arial" pitchFamily="34" charset="0"/>
              </a:rPr>
              <a:t>TARGET  PRODUCING  ZONE</a:t>
            </a:r>
            <a:endParaRPr lang="en-US" sz="1200" b="1" dirty="0">
              <a:solidFill>
                <a:schemeClr val="bg1"/>
              </a:solidFill>
              <a:cs typeface="Arial" pitchFamily="34" charset="0"/>
            </a:endParaRPr>
          </a:p>
        </p:txBody>
      </p:sp>
      <p:pic>
        <p:nvPicPr>
          <p:cNvPr id="86" name="Picture 85" descr="Insets (v03).png"/>
          <p:cNvPicPr>
            <a:picLocks noChangeAspect="1"/>
          </p:cNvPicPr>
          <p:nvPr/>
        </p:nvPicPr>
        <p:blipFill>
          <a:blip r:embed="rId8" cstate="screen"/>
          <a:srcRect/>
          <a:stretch>
            <a:fillRect/>
          </a:stretch>
        </p:blipFill>
        <p:spPr>
          <a:xfrm>
            <a:off x="3662697" y="2302570"/>
            <a:ext cx="2584491" cy="2601337"/>
          </a:xfrm>
          <a:prstGeom prst="rect">
            <a:avLst/>
          </a:prstGeom>
          <a:effectLst>
            <a:outerShdw blurRad="266700" dist="114300" dir="2700000" algn="tl" rotWithShape="0">
              <a:prstClr val="black">
                <a:alpha val="60000"/>
              </a:prstClr>
            </a:outerShdw>
          </a:effectLst>
        </p:spPr>
      </p:pic>
      <p:sp>
        <p:nvSpPr>
          <p:cNvPr id="128" name="TextBox 127"/>
          <p:cNvSpPr txBox="1"/>
          <p:nvPr/>
        </p:nvSpPr>
        <p:spPr>
          <a:xfrm rot="16200000">
            <a:off x="4207935" y="4237306"/>
            <a:ext cx="782587" cy="276999"/>
          </a:xfrm>
          <a:prstGeom prst="rect">
            <a:avLst/>
          </a:prstGeom>
          <a:noFill/>
        </p:spPr>
        <p:txBody>
          <a:bodyPr wrap="none" rtlCol="0">
            <a:spAutoFit/>
          </a:bodyPr>
          <a:lstStyle/>
          <a:p>
            <a:r>
              <a:rPr lang="en-US" sz="1200" b="1" dirty="0" smtClean="0">
                <a:solidFill>
                  <a:schemeClr val="bg1">
                    <a:lumMod val="50000"/>
                  </a:schemeClr>
                </a:solidFill>
                <a:cs typeface="Arial" pitchFamily="34" charset="0"/>
              </a:rPr>
              <a:t>CASING</a:t>
            </a:r>
            <a:endParaRPr lang="en-US" sz="1200" b="1" dirty="0">
              <a:solidFill>
                <a:schemeClr val="bg1">
                  <a:lumMod val="50000"/>
                </a:schemeClr>
              </a:solidFill>
              <a:cs typeface="Arial" pitchFamily="34" charset="0"/>
            </a:endParaRPr>
          </a:p>
        </p:txBody>
      </p:sp>
      <p:sp>
        <p:nvSpPr>
          <p:cNvPr id="129" name="TextBox 128"/>
          <p:cNvSpPr txBox="1"/>
          <p:nvPr/>
        </p:nvSpPr>
        <p:spPr>
          <a:xfrm rot="16200000">
            <a:off x="4530663" y="4287231"/>
            <a:ext cx="833883" cy="276999"/>
          </a:xfrm>
          <a:prstGeom prst="rect">
            <a:avLst/>
          </a:prstGeom>
          <a:noFill/>
        </p:spPr>
        <p:txBody>
          <a:bodyPr wrap="none" rtlCol="0">
            <a:spAutoFit/>
          </a:bodyPr>
          <a:lstStyle/>
          <a:p>
            <a:r>
              <a:rPr lang="en-US" sz="1200" b="1" dirty="0" smtClean="0">
                <a:cs typeface="Arial" pitchFamily="34" charset="0"/>
              </a:rPr>
              <a:t>CEMENT</a:t>
            </a:r>
            <a:endParaRPr lang="en-US" sz="1200" b="1" dirty="0">
              <a:cs typeface="Arial" pitchFamily="34" charset="0"/>
            </a:endParaRPr>
          </a:p>
        </p:txBody>
      </p:sp>
      <p:sp>
        <p:nvSpPr>
          <p:cNvPr id="75" name="Oval 74"/>
          <p:cNvSpPr/>
          <p:nvPr/>
        </p:nvSpPr>
        <p:spPr>
          <a:xfrm>
            <a:off x="5889325" y="4047353"/>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5816987" y="3492986"/>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648529" y="4348608"/>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973160" y="3904995"/>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rot="16200000">
            <a:off x="5403036" y="3463182"/>
            <a:ext cx="1240197"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1200" b="1" dirty="0" smtClean="0">
                <a:solidFill>
                  <a:schemeClr val="bg1"/>
                </a:solidFill>
                <a:cs typeface="Arial" pitchFamily="34" charset="0"/>
              </a:rPr>
              <a:t>FORMATION</a:t>
            </a:r>
          </a:p>
        </p:txBody>
      </p:sp>
      <p:sp>
        <p:nvSpPr>
          <p:cNvPr id="117" name="Down Arrow 116"/>
          <p:cNvSpPr/>
          <p:nvPr/>
        </p:nvSpPr>
        <p:spPr>
          <a:xfrm>
            <a:off x="2576512" y="1262062"/>
            <a:ext cx="169070" cy="276701"/>
          </a:xfrm>
          <a:prstGeom prst="downArrow">
            <a:avLst>
              <a:gd name="adj1" fmla="val 47242"/>
              <a:gd name="adj2" fmla="val 58272"/>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p>
        </p:txBody>
      </p:sp>
      <p:sp>
        <p:nvSpPr>
          <p:cNvPr id="131" name="Rectangle 130"/>
          <p:cNvSpPr/>
          <p:nvPr/>
        </p:nvSpPr>
        <p:spPr>
          <a:xfrm>
            <a:off x="2619375" y="1257299"/>
            <a:ext cx="80962" cy="228601"/>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p>
        </p:txBody>
      </p:sp>
    </p:spTree>
    <p:extLst>
      <p:ext uri="{BB962C8B-B14F-4D97-AF65-F5344CB8AC3E}">
        <p14:creationId xmlns:p14="http://schemas.microsoft.com/office/powerpoint/2010/main" val="352200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path" presetSubtype="0" repeatCount="indefinite" fill="hold" grpId="0" nodeType="withEffect">
                                  <p:stCondLst>
                                    <p:cond delay="0"/>
                                  </p:stCondLst>
                                  <p:childTnLst>
                                    <p:animMotion origin="layout" path="M -3.05556E-6 4.81481E-6 L 0.01042 -0.01505 L 0.02118 4.81481E-6 L 0.01042 0.01504 L -3.05556E-6 4.81481E-6 Z " pathEditMode="relative" rAng="0" ptsTypes="FFFFF">
                                      <p:cBhvr>
                                        <p:cTn id="6" dur="3000" fill="hold"/>
                                        <p:tgtEl>
                                          <p:spTgt spid="74"/>
                                        </p:tgtEl>
                                        <p:attrNameLst>
                                          <p:attrName>ppt_x</p:attrName>
                                          <p:attrName>ppt_y</p:attrName>
                                        </p:attrNameLst>
                                      </p:cBhvr>
                                      <p:rCtr x="11" y="0"/>
                                    </p:animMotion>
                                  </p:childTnLst>
                                </p:cTn>
                              </p:par>
                              <p:par>
                                <p:cTn id="7" presetID="3" presetClass="path" presetSubtype="0" repeatCount="indefinite" fill="hold" grpId="0" nodeType="withEffect">
                                  <p:stCondLst>
                                    <p:cond delay="0"/>
                                  </p:stCondLst>
                                  <p:childTnLst>
                                    <p:animMotion origin="layout" path="M -4.44444E-6 -0.00232 L -0.00989 -0.01505 L -0.01961 -0.00232 L -0.00989 0.01042 L -4.44444E-6 -0.00232 Z " pathEditMode="relative" rAng="0" ptsTypes="FFFFF">
                                      <p:cBhvr>
                                        <p:cTn id="8" dur="3000" fill="hold"/>
                                        <p:tgtEl>
                                          <p:spTgt spid="79"/>
                                        </p:tgtEl>
                                        <p:attrNameLst>
                                          <p:attrName>ppt_x</p:attrName>
                                          <p:attrName>ppt_y</p:attrName>
                                        </p:attrNameLst>
                                      </p:cBhvr>
                                      <p:rCtr x="-10" y="0"/>
                                    </p:animMotion>
                                  </p:childTnLst>
                                </p:cTn>
                              </p:par>
                              <p:par>
                                <p:cTn id="9" presetID="3" presetClass="path" presetSubtype="0" repeatCount="indefinite" fill="hold" grpId="0" nodeType="withEffect">
                                  <p:stCondLst>
                                    <p:cond delay="0"/>
                                  </p:stCondLst>
                                  <p:childTnLst>
                                    <p:animMotion origin="layout" path="M 2.22222E-6 -0.00023 L -0.00695 0.00625 L -0.01389 -0.00023 L -0.00695 -0.00625 L 2.22222E-6 -0.00023 Z " pathEditMode="relative" rAng="0" ptsTypes="FFFFF">
                                      <p:cBhvr>
                                        <p:cTn id="10" dur="3000" fill="hold"/>
                                        <p:tgtEl>
                                          <p:spTgt spid="80"/>
                                        </p:tgtEl>
                                        <p:attrNameLst>
                                          <p:attrName>ppt_x</p:attrName>
                                          <p:attrName>ppt_y</p:attrName>
                                        </p:attrNameLst>
                                      </p:cBhvr>
                                      <p:rCtr x="-7" y="0"/>
                                    </p:animMotion>
                                  </p:childTnLst>
                                </p:cTn>
                              </p:par>
                              <p:par>
                                <p:cTn id="11" presetID="3" presetClass="path" presetSubtype="0" repeatCount="indefinite" fill="hold" grpId="0" nodeType="withEffect">
                                  <p:stCondLst>
                                    <p:cond delay="0"/>
                                  </p:stCondLst>
                                  <p:childTnLst>
                                    <p:animMotion origin="layout" path="M -2.22222E-6 4.81481E-6 L 0.00695 -0.01505 L 0.01406 4.81481E-6 L 0.00695 0.01504 L -2.22222E-6 4.81481E-6 Z " pathEditMode="relative" rAng="0" ptsTypes="FFFFF">
                                      <p:cBhvr>
                                        <p:cTn id="12" dur="3000" fill="hold"/>
                                        <p:tgtEl>
                                          <p:spTgt spid="81"/>
                                        </p:tgtEl>
                                        <p:attrNameLst>
                                          <p:attrName>ppt_x</p:attrName>
                                          <p:attrName>ppt_y</p:attrName>
                                        </p:attrNameLst>
                                      </p:cBhvr>
                                      <p:rCtr x="7" y="0"/>
                                    </p:animMotion>
                                  </p:childTnLst>
                                </p:cTn>
                              </p:par>
                              <p:par>
                                <p:cTn id="13" presetID="1" presetClass="entr" presetSubtype="0" fill="hold" grpId="1"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0" presetClass="path" presetSubtype="0" repeatCount="indefinite" accel="50000" fill="hold" grpId="0" nodeType="withEffect">
                                  <p:stCondLst>
                                    <p:cond delay="0"/>
                                  </p:stCondLst>
                                  <p:childTnLst>
                                    <p:animMotion origin="layout" path="M 0.00069 4.07407E-6 C -0.00105 -0.00255 -0.00209 -0.00232 -0.00417 -0.00371 C -0.0073 -0.00625 -0.00955 -0.00926 -0.01198 -0.01227 C -0.0125 -0.01412 -0.0132 -0.01598 -0.01372 -0.0176 C -0.01389 -0.01922 -0.01407 -0.02084 -0.01407 -0.02292 C -0.01459 -0.05024 -0.01407 -0.07801 -0.01476 -0.10579 C -0.01476 -0.1132 -0.01962 -0.1213 -0.02118 -0.12894 C -0.02275 -0.13473 -0.02292 -0.1426 -0.02639 -0.14769 C -0.02691 -0.14977 -0.02709 -0.15139 -0.02848 -0.15324 C -0.02987 -0.15718 -0.02882 -0.15533 -0.03073 -0.15811 C -0.03195 -0.16274 -0.03438 -0.16713 -0.03612 -0.17153 C -0.03681 -0.17385 -0.03976 -0.17778 -0.03976 -0.17755 C -0.04028 -0.18033 -0.04098 -0.18264 -0.04132 -0.18519 C -0.04184 -0.19306 -0.04184 -0.20024 -0.04462 -0.20764 C -0.04514 -0.20973 -0.04584 -0.21135 -0.04618 -0.21343 C -0.04636 -0.21551 -0.04636 -0.21875 -0.04636 -0.21875 " pathEditMode="relative" rAng="0" ptsTypes="fffffffffffffffA">
                                      <p:cBhvr>
                                        <p:cTn id="16" dur="2000" fill="hold"/>
                                        <p:tgtEl>
                                          <p:spTgt spid="75"/>
                                        </p:tgtEl>
                                        <p:attrNameLst>
                                          <p:attrName>ppt_x</p:attrName>
                                          <p:attrName>ppt_y</p:attrName>
                                        </p:attrNameLst>
                                      </p:cBhvr>
                                      <p:rCtr x="-24" y="-109"/>
                                    </p:animMotion>
                                  </p:childTnLst>
                                </p:cTn>
                              </p:par>
                              <p:par>
                                <p:cTn id="17" presetID="1" presetClass="entr" presetSubtype="0" fill="hold" grpId="1" nodeType="withEffect">
                                  <p:stCondLst>
                                    <p:cond delay="700"/>
                                  </p:stCondLst>
                                  <p:childTnLst>
                                    <p:set>
                                      <p:cBhvr>
                                        <p:cTn id="18" dur="1" fill="hold">
                                          <p:stCondLst>
                                            <p:cond delay="0"/>
                                          </p:stCondLst>
                                        </p:cTn>
                                        <p:tgtEl>
                                          <p:spTgt spid="78"/>
                                        </p:tgtEl>
                                        <p:attrNameLst>
                                          <p:attrName>style.visibility</p:attrName>
                                        </p:attrNameLst>
                                      </p:cBhvr>
                                      <p:to>
                                        <p:strVal val="visible"/>
                                      </p:to>
                                    </p:set>
                                  </p:childTnLst>
                                </p:cTn>
                              </p:par>
                              <p:par>
                                <p:cTn id="19" presetID="0" presetClass="path" presetSubtype="0" repeatCount="indefinite" accel="50000" fill="hold" grpId="0" nodeType="withEffect">
                                  <p:stCondLst>
                                    <p:cond delay="700"/>
                                  </p:stCondLst>
                                  <p:childTnLst>
                                    <p:animMotion origin="layout" path="M 2.77778E-6 -2.59259E-6 C -0.00347 -0.00347 -0.00677 -0.00671 -0.01025 -0.00949 C -0.01233 -0.01088 -0.01563 -0.01504 -0.01563 -0.01481 C -0.0165 -0.01828 -0.01788 -0.02268 -0.02014 -0.02546 C -0.02084 -0.02824 -0.0217 -0.03148 -0.02205 -0.03403 C -0.02257 -0.03727 -0.02309 -0.04375 -0.02309 -0.04352 C -0.02327 -0.05949 -0.02327 -0.075 -0.02379 -0.09051 C -0.02431 -0.09629 -0.02674 -0.10717 -0.03038 -0.1125 C -0.03212 -0.11574 -0.03455 -0.11898 -0.03594 -0.12245 C -0.03768 -0.12708 -0.0382 -0.13217 -0.03993 -0.13657 C -0.04115 -0.14375 -0.04271 -0.15 -0.04653 -0.15625 C -0.0474 -0.15972 -0.05 -0.16389 -0.05295 -0.16643 C -0.05382 -0.16875 -0.05469 -0.1699 -0.05643 -0.17153 C -0.05834 -0.17569 -0.05903 -0.1794 -0.06077 -0.18287 C -0.06163 -0.18773 -0.06181 -0.19259 -0.06181 -0.19768 " pathEditMode="relative" rAng="0" ptsTypes="ffffffffffffffA">
                                      <p:cBhvr>
                                        <p:cTn id="20" dur="2000" fill="hold"/>
                                        <p:tgtEl>
                                          <p:spTgt spid="78"/>
                                        </p:tgtEl>
                                        <p:attrNameLst>
                                          <p:attrName>ppt_x</p:attrName>
                                          <p:attrName>ppt_y</p:attrName>
                                        </p:attrNameLst>
                                      </p:cBhvr>
                                      <p:rCtr x="-31" y="-99"/>
                                    </p:animMotion>
                                  </p:childTnLst>
                                </p:cTn>
                              </p:par>
                              <p:par>
                                <p:cTn id="21" presetID="1" presetClass="entr" presetSubtype="0" fill="hold" grpId="1" nodeType="withEffect">
                                  <p:stCondLst>
                                    <p:cond delay="1300"/>
                                  </p:stCondLst>
                                  <p:childTnLst>
                                    <p:set>
                                      <p:cBhvr>
                                        <p:cTn id="22" dur="1" fill="hold">
                                          <p:stCondLst>
                                            <p:cond delay="0"/>
                                          </p:stCondLst>
                                        </p:cTn>
                                        <p:tgtEl>
                                          <p:spTgt spid="76"/>
                                        </p:tgtEl>
                                        <p:attrNameLst>
                                          <p:attrName>style.visibility</p:attrName>
                                        </p:attrNameLst>
                                      </p:cBhvr>
                                      <p:to>
                                        <p:strVal val="visible"/>
                                      </p:to>
                                    </p:set>
                                  </p:childTnLst>
                                </p:cTn>
                              </p:par>
                              <p:par>
                                <p:cTn id="23" presetID="0" presetClass="path" presetSubtype="0" repeatCount="indefinite" accel="50000" fill="hold" grpId="0" nodeType="withEffect">
                                  <p:stCondLst>
                                    <p:cond delay="1300"/>
                                  </p:stCondLst>
                                  <p:childTnLst>
                                    <p:animMotion origin="layout" path="M 0.00035 0.00023 C -0.00156 -0.00301 -0.00069 -0.00185 -0.00226 -0.00347 C -0.0033 -0.00648 -0.00677 -0.01135 -0.00851 -0.01389 C -0.00885 -0.01574 -0.0092 -0.01736 -0.00955 -0.01945 C -0.01059 -0.03449 -0.00694 -0.05278 -0.01354 -0.06574 C -0.01389 -0.0676 -0.01389 -0.06875 -0.01458 -0.07014 C -0.0151 -0.07292 -0.01458 -0.07153 -0.01615 -0.07431 C -0.01649 -0.07477 -0.01684 -0.0757 -0.01684 -0.07547 C -0.01736 -0.07894 -0.0191 -0.08264 -0.02083 -0.08519 C -0.02135 -0.08681 -0.02153 -0.08797 -0.02222 -0.08889 C -0.0224 -0.08959 -0.0224 -0.09028 -0.02257 -0.09097 C -0.02274 -0.09144 -0.02292 -0.0919 -0.02309 -0.09213 C -0.02465 -0.09792 -0.02517 -0.10417 -0.02622 -0.10996 C -0.02639 -0.11389 -0.02674 -0.11898 -0.02847 -0.12176 C -0.02934 -0.12616 -0.02951 -0.12685 -0.02951 -0.13148 " pathEditMode="relative" rAng="0" ptsTypes="ffffffffffffffA">
                                      <p:cBhvr>
                                        <p:cTn id="24" dur="2000" fill="hold"/>
                                        <p:tgtEl>
                                          <p:spTgt spid="76"/>
                                        </p:tgtEl>
                                        <p:attrNameLst>
                                          <p:attrName>ppt_x</p:attrName>
                                          <p:attrName>ppt_y</p:attrName>
                                        </p:attrNameLst>
                                      </p:cBhvr>
                                      <p:rCtr x="-15" y="-66"/>
                                    </p:animMotion>
                                  </p:childTnLst>
                                </p:cTn>
                              </p:par>
                              <p:par>
                                <p:cTn id="25" presetID="1" presetClass="entr" presetSubtype="0" fill="hold" grpId="1" nodeType="withEffect">
                                  <p:stCondLst>
                                    <p:cond delay="1300"/>
                                  </p:stCondLst>
                                  <p:childTnLst>
                                    <p:set>
                                      <p:cBhvr>
                                        <p:cTn id="26" dur="1" fill="hold">
                                          <p:stCondLst>
                                            <p:cond delay="0"/>
                                          </p:stCondLst>
                                        </p:cTn>
                                        <p:tgtEl>
                                          <p:spTgt spid="77"/>
                                        </p:tgtEl>
                                        <p:attrNameLst>
                                          <p:attrName>style.visibility</p:attrName>
                                        </p:attrNameLst>
                                      </p:cBhvr>
                                      <p:to>
                                        <p:strVal val="visible"/>
                                      </p:to>
                                    </p:set>
                                  </p:childTnLst>
                                </p:cTn>
                              </p:par>
                              <p:par>
                                <p:cTn id="27" presetID="0" presetClass="path" presetSubtype="0" repeatCount="indefinite" accel="50000" fill="hold" grpId="0" nodeType="withEffect">
                                  <p:stCondLst>
                                    <p:cond delay="1300"/>
                                  </p:stCondLst>
                                  <p:childTnLst>
                                    <p:animMotion origin="layout" path="M -0.00157 4.07407E-6 C -0.00243 -0.00278 -0.00417 -0.0051 -0.00573 -0.00695 C -0.00625 -0.0088 -0.00712 -0.01227 -0.00712 -0.01204 C -0.00712 -0.01389 -0.00695 -0.0257 -0.00625 -0.02963 C -0.00608 -0.03149 -0.00556 -0.03449 -0.00486 -0.03612 C -0.00417 -0.03727 -0.00313 -0.03912 -0.00313 -0.03889 C -0.00243 -0.0419 -0.00157 -0.04468 3.05556E-6 -0.04699 C 0.00104 -0.05301 0.00156 -0.0588 0.00312 -0.06528 C 0.00295 -0.07385 0.0026 -0.08264 0.0026 -0.09098 C 0.00243 -0.11505 0.00677 -0.16112 -0.01007 -0.18519 C -0.01111 -0.18912 -0.01025 -0.1875 -0.01198 -0.19028 C -0.0125 -0.19283 -0.0132 -0.19699 -0.01424 -0.19931 C -0.0158 -0.20324 -0.01893 -0.20556 -0.02032 -0.20949 C -0.02275 -0.21551 -0.02431 -0.22199 -0.02709 -0.22801 C -0.02813 -0.23311 -0.02917 -0.23843 -0.03056 -0.24399 C -0.03073 -0.25093 -0.03073 -0.24676 -0.03073 -0.25672 " pathEditMode="relative" rAng="0" ptsTypes="fffffffffffffffA">
                                      <p:cBhvr>
                                        <p:cTn id="28" dur="2000" fill="hold"/>
                                        <p:tgtEl>
                                          <p:spTgt spid="77"/>
                                        </p:tgtEl>
                                        <p:attrNameLst>
                                          <p:attrName>ppt_x</p:attrName>
                                          <p:attrName>ppt_y</p:attrName>
                                        </p:attrNameLst>
                                      </p:cBhvr>
                                      <p:rCtr x="-10" y="-128"/>
                                    </p:animMotion>
                                  </p:childTnLst>
                                </p:cTn>
                              </p:par>
                              <p:par>
                                <p:cTn id="29" presetID="1" presetClass="entr" presetSubtype="0" fill="hold" grpId="1" nodeType="withEffect">
                                  <p:stCondLst>
                                    <p:cond delay="1300"/>
                                  </p:stCondLst>
                                  <p:childTnLst>
                                    <p:set>
                                      <p:cBhvr>
                                        <p:cTn id="30" dur="1" fill="hold">
                                          <p:stCondLst>
                                            <p:cond delay="0"/>
                                          </p:stCondLst>
                                        </p:cTn>
                                        <p:tgtEl>
                                          <p:spTgt spid="68"/>
                                        </p:tgtEl>
                                        <p:attrNameLst>
                                          <p:attrName>style.visibility</p:attrName>
                                        </p:attrNameLst>
                                      </p:cBhvr>
                                      <p:to>
                                        <p:strVal val="visible"/>
                                      </p:to>
                                    </p:set>
                                  </p:childTnLst>
                                </p:cTn>
                              </p:par>
                              <p:par>
                                <p:cTn id="31" presetID="0" presetClass="path" presetSubtype="0" repeatCount="indefinite" fill="hold" grpId="0" nodeType="withEffect">
                                  <p:stCondLst>
                                    <p:cond delay="1300"/>
                                  </p:stCondLst>
                                  <p:childTnLst>
                                    <p:animMotion origin="layout" path="M -0.00017 -0.00023 L -0.00121 -0.38171 " pathEditMode="relative" rAng="0" ptsTypes="AA">
                                      <p:cBhvr>
                                        <p:cTn id="32" dur="2000" fill="hold"/>
                                        <p:tgtEl>
                                          <p:spTgt spid="68"/>
                                        </p:tgtEl>
                                        <p:attrNameLst>
                                          <p:attrName>ppt_x</p:attrName>
                                          <p:attrName>ppt_y</p:attrName>
                                        </p:attrNameLst>
                                      </p:cBhvr>
                                      <p:rCtr x="-1" y="-191"/>
                                    </p:animMotion>
                                  </p:childTnLst>
                                </p:cTn>
                              </p:par>
                              <p:par>
                                <p:cTn id="33" presetID="1" presetClass="entr" presetSubtype="0" fill="hold" grpId="1" nodeType="withEffect">
                                  <p:stCondLst>
                                    <p:cond delay="1300"/>
                                  </p:stCondLst>
                                  <p:childTnLst>
                                    <p:set>
                                      <p:cBhvr>
                                        <p:cTn id="34" dur="1" fill="hold">
                                          <p:stCondLst>
                                            <p:cond delay="0"/>
                                          </p:stCondLst>
                                        </p:cTn>
                                        <p:tgtEl>
                                          <p:spTgt spid="69"/>
                                        </p:tgtEl>
                                        <p:attrNameLst>
                                          <p:attrName>style.visibility</p:attrName>
                                        </p:attrNameLst>
                                      </p:cBhvr>
                                      <p:to>
                                        <p:strVal val="visible"/>
                                      </p:to>
                                    </p:set>
                                  </p:childTnLst>
                                </p:cTn>
                              </p:par>
                              <p:par>
                                <p:cTn id="35" presetID="0" presetClass="path" presetSubtype="0" repeatCount="indefinite" fill="hold" grpId="0" nodeType="withEffect">
                                  <p:stCondLst>
                                    <p:cond delay="1300"/>
                                  </p:stCondLst>
                                  <p:childTnLst>
                                    <p:animMotion origin="layout" path="M -0.00017 -0.00023 L -0.00121 -0.38102 " pathEditMode="relative" rAng="0" ptsTypes="AA">
                                      <p:cBhvr>
                                        <p:cTn id="36" dur="2000" fill="hold"/>
                                        <p:tgtEl>
                                          <p:spTgt spid="69"/>
                                        </p:tgtEl>
                                        <p:attrNameLst>
                                          <p:attrName>ppt_x</p:attrName>
                                          <p:attrName>ppt_y</p:attrName>
                                        </p:attrNameLst>
                                      </p:cBhvr>
                                      <p:rCtr x="-1" y="-191"/>
                                    </p:animMotion>
                                  </p:childTnLst>
                                </p:cTn>
                              </p:par>
                              <p:par>
                                <p:cTn id="37" presetID="1" presetClass="entr" presetSubtype="0" fill="hold" grpId="1" nodeType="withEffect">
                                  <p:stCondLst>
                                    <p:cond delay="1300"/>
                                  </p:stCondLst>
                                  <p:childTnLst>
                                    <p:set>
                                      <p:cBhvr>
                                        <p:cTn id="38" dur="1" fill="hold">
                                          <p:stCondLst>
                                            <p:cond delay="0"/>
                                          </p:stCondLst>
                                        </p:cTn>
                                        <p:tgtEl>
                                          <p:spTgt spid="70"/>
                                        </p:tgtEl>
                                        <p:attrNameLst>
                                          <p:attrName>style.visibility</p:attrName>
                                        </p:attrNameLst>
                                      </p:cBhvr>
                                      <p:to>
                                        <p:strVal val="visible"/>
                                      </p:to>
                                    </p:set>
                                  </p:childTnLst>
                                </p:cTn>
                              </p:par>
                              <p:par>
                                <p:cTn id="39" presetID="0" presetClass="path" presetSubtype="0" repeatCount="indefinite" fill="hold" grpId="0" nodeType="withEffect">
                                  <p:stCondLst>
                                    <p:cond delay="2300"/>
                                  </p:stCondLst>
                                  <p:childTnLst>
                                    <p:animMotion origin="layout" path="M -0.00018 -0.00023 L -0.0007 -0.38102 " pathEditMode="relative" rAng="0" ptsTypes="AA">
                                      <p:cBhvr>
                                        <p:cTn id="40" dur="2000" fill="hold"/>
                                        <p:tgtEl>
                                          <p:spTgt spid="70"/>
                                        </p:tgtEl>
                                        <p:attrNameLst>
                                          <p:attrName>ppt_x</p:attrName>
                                          <p:attrName>ppt_y</p:attrName>
                                        </p:attrNameLst>
                                      </p:cBhvr>
                                      <p:rCtr x="0" y="-191"/>
                                    </p:animMotion>
                                  </p:childTnLst>
                                </p:cTn>
                              </p:par>
                              <p:par>
                                <p:cTn id="41" presetID="1" presetClass="entr" presetSubtype="0" fill="hold" grpId="1" nodeType="withEffect">
                                  <p:stCondLst>
                                    <p:cond delay="2300"/>
                                  </p:stCondLst>
                                  <p:childTnLst>
                                    <p:set>
                                      <p:cBhvr>
                                        <p:cTn id="42" dur="1" fill="hold">
                                          <p:stCondLst>
                                            <p:cond delay="0"/>
                                          </p:stCondLst>
                                        </p:cTn>
                                        <p:tgtEl>
                                          <p:spTgt spid="71"/>
                                        </p:tgtEl>
                                        <p:attrNameLst>
                                          <p:attrName>style.visibility</p:attrName>
                                        </p:attrNameLst>
                                      </p:cBhvr>
                                      <p:to>
                                        <p:strVal val="visible"/>
                                      </p:to>
                                    </p:set>
                                  </p:childTnLst>
                                </p:cTn>
                              </p:par>
                              <p:par>
                                <p:cTn id="43" presetID="0" presetClass="path" presetSubtype="0" repeatCount="indefinite" fill="hold" grpId="0" nodeType="withEffect">
                                  <p:stCondLst>
                                    <p:cond delay="1400"/>
                                  </p:stCondLst>
                                  <p:childTnLst>
                                    <p:animMotion origin="layout" path="M -0.00017 -0.00023 L -0.00104 -0.38102 " pathEditMode="relative" rAng="0" ptsTypes="AA">
                                      <p:cBhvr>
                                        <p:cTn id="44" dur="2000" fill="hold"/>
                                        <p:tgtEl>
                                          <p:spTgt spid="71"/>
                                        </p:tgtEl>
                                        <p:attrNameLst>
                                          <p:attrName>ppt_x</p:attrName>
                                          <p:attrName>ppt_y</p:attrName>
                                        </p:attrNameLst>
                                      </p:cBhvr>
                                      <p:rCtr x="-1" y="-191"/>
                                    </p:animMotion>
                                  </p:childTnLst>
                                </p:cTn>
                              </p:par>
                              <p:par>
                                <p:cTn id="45" presetID="1" presetClass="entr" presetSubtype="0" fill="hold" grpId="1" nodeType="withEffect">
                                  <p:stCondLst>
                                    <p:cond delay="1400"/>
                                  </p:stCondLst>
                                  <p:childTnLst>
                                    <p:set>
                                      <p:cBhvr>
                                        <p:cTn id="46" dur="1" fill="hold">
                                          <p:stCondLst>
                                            <p:cond delay="0"/>
                                          </p:stCondLst>
                                        </p:cTn>
                                        <p:tgtEl>
                                          <p:spTgt spid="72"/>
                                        </p:tgtEl>
                                        <p:attrNameLst>
                                          <p:attrName>style.visibility</p:attrName>
                                        </p:attrNameLst>
                                      </p:cBhvr>
                                      <p:to>
                                        <p:strVal val="visible"/>
                                      </p:to>
                                    </p:set>
                                  </p:childTnLst>
                                </p:cTn>
                              </p:par>
                              <p:par>
                                <p:cTn id="47" presetID="0" presetClass="path" presetSubtype="0" repeatCount="indefinite" fill="hold" grpId="0" nodeType="withEffect">
                                  <p:stCondLst>
                                    <p:cond delay="1100"/>
                                  </p:stCondLst>
                                  <p:childTnLst>
                                    <p:animMotion origin="layout" path="M -0.00018 -0.00023 L -0.00087 -0.38102 " pathEditMode="relative" rAng="0" ptsTypes="AA">
                                      <p:cBhvr>
                                        <p:cTn id="48" dur="2000" fill="hold"/>
                                        <p:tgtEl>
                                          <p:spTgt spid="72"/>
                                        </p:tgtEl>
                                        <p:attrNameLst>
                                          <p:attrName>ppt_x</p:attrName>
                                          <p:attrName>ppt_y</p:attrName>
                                        </p:attrNameLst>
                                      </p:cBhvr>
                                      <p:rCtr x="0" y="-191"/>
                                    </p:animMotion>
                                  </p:childTnLst>
                                </p:cTn>
                              </p:par>
                              <p:par>
                                <p:cTn id="49" presetID="1" presetClass="entr" presetSubtype="0" fill="hold" grpId="1" nodeType="withEffect">
                                  <p:stCondLst>
                                    <p:cond delay="1100"/>
                                  </p:stCondLst>
                                  <p:childTnLst>
                                    <p:set>
                                      <p:cBhvr>
                                        <p:cTn id="50" dur="1" fill="hold">
                                          <p:stCondLst>
                                            <p:cond delay="0"/>
                                          </p:stCondLst>
                                        </p:cTn>
                                        <p:tgtEl>
                                          <p:spTgt spid="73"/>
                                        </p:tgtEl>
                                        <p:attrNameLst>
                                          <p:attrName>style.visibility</p:attrName>
                                        </p:attrNameLst>
                                      </p:cBhvr>
                                      <p:to>
                                        <p:strVal val="visible"/>
                                      </p:to>
                                    </p:set>
                                  </p:childTnLst>
                                </p:cTn>
                              </p:par>
                              <p:par>
                                <p:cTn id="51" presetID="0" presetClass="path" presetSubtype="0" repeatCount="indefinite" fill="hold" grpId="0" nodeType="withEffect">
                                  <p:stCondLst>
                                    <p:cond delay="2000"/>
                                  </p:stCondLst>
                                  <p:childTnLst>
                                    <p:animMotion origin="layout" path="M -3.05556E-6 -0.00046 L -0.00052 -0.38333 " pathEditMode="relative" rAng="0" ptsTypes="AA">
                                      <p:cBhvr>
                                        <p:cTn id="52" dur="2000" fill="hold"/>
                                        <p:tgtEl>
                                          <p:spTgt spid="73"/>
                                        </p:tgtEl>
                                        <p:attrNameLst>
                                          <p:attrName>ppt_x</p:attrName>
                                          <p:attrName>ppt_y</p:attrName>
                                        </p:attrNameLst>
                                      </p:cBhvr>
                                      <p:rCtr x="0" y="-191"/>
                                    </p:animMotion>
                                  </p:childTnLst>
                                </p:cTn>
                              </p:par>
                              <p:par>
                                <p:cTn id="53" presetID="1" presetClass="entr" presetSubtype="0" fill="hold" grpId="1" nodeType="withEffect">
                                  <p:stCondLst>
                                    <p:cond delay="3500"/>
                                  </p:stCondLst>
                                  <p:childTnLst>
                                    <p:set>
                                      <p:cBhvr>
                                        <p:cTn id="54" dur="1" fill="hold">
                                          <p:stCondLst>
                                            <p:cond delay="0"/>
                                          </p:stCondLst>
                                        </p:cTn>
                                        <p:tgtEl>
                                          <p:spTgt spid="117"/>
                                        </p:tgtEl>
                                        <p:attrNameLst>
                                          <p:attrName>style.visibility</p:attrName>
                                        </p:attrNameLst>
                                      </p:cBhvr>
                                      <p:to>
                                        <p:strVal val="visible"/>
                                      </p:to>
                                    </p:set>
                                  </p:childTnLst>
                                </p:cTn>
                              </p:par>
                              <p:par>
                                <p:cTn id="55" presetID="1" presetClass="entr" presetSubtype="0" fill="hold" grpId="0" nodeType="withEffect">
                                  <p:stCondLst>
                                    <p:cond delay="3500"/>
                                  </p:stCondLst>
                                  <p:childTnLst>
                                    <p:set>
                                      <p:cBhvr>
                                        <p:cTn id="56" dur="1" fill="hold">
                                          <p:stCondLst>
                                            <p:cond delay="0"/>
                                          </p:stCondLst>
                                        </p:cTn>
                                        <p:tgtEl>
                                          <p:spTgt spid="131"/>
                                        </p:tgtEl>
                                        <p:attrNameLst>
                                          <p:attrName>style.visibility</p:attrName>
                                        </p:attrNameLst>
                                      </p:cBhvr>
                                      <p:to>
                                        <p:strVal val="visible"/>
                                      </p:to>
                                    </p:set>
                                  </p:childTnLst>
                                </p:cTn>
                              </p:par>
                              <p:par>
                                <p:cTn id="57" presetID="10" presetClass="entr" presetSubtype="0" fill="hold" grpId="0" nodeType="withEffect">
                                  <p:stCondLst>
                                    <p:cond delay="3500"/>
                                  </p:stCondLst>
                                  <p:childTnLst>
                                    <p:set>
                                      <p:cBhvr>
                                        <p:cTn id="58" dur="1" fill="hold">
                                          <p:stCondLst>
                                            <p:cond delay="0"/>
                                          </p:stCondLst>
                                        </p:cTn>
                                        <p:tgtEl>
                                          <p:spTgt spid="106"/>
                                        </p:tgtEl>
                                        <p:attrNameLst>
                                          <p:attrName>style.visibility</p:attrName>
                                        </p:attrNameLst>
                                      </p:cBhvr>
                                      <p:to>
                                        <p:strVal val="visible"/>
                                      </p:to>
                                    </p:set>
                                    <p:animEffect transition="in" filter="fade">
                                      <p:cBhvr>
                                        <p:cTn id="59" dur="500"/>
                                        <p:tgtEl>
                                          <p:spTgt spid="106"/>
                                        </p:tgtEl>
                                      </p:cBhvr>
                                    </p:animEffect>
                                  </p:childTnLst>
                                </p:cTn>
                              </p:par>
                              <p:par>
                                <p:cTn id="60" presetID="0" presetClass="path" presetSubtype="0" repeatCount="indefinite" decel="50000" fill="hold" grpId="0" nodeType="withEffect">
                                  <p:stCondLst>
                                    <p:cond delay="0"/>
                                  </p:stCondLst>
                                  <p:childTnLst>
                                    <p:animMotion origin="layout" path="M 5E-6 -0.00093 L 5E-6 0.02708 " pathEditMode="relative" rAng="0" ptsTypes="AA">
                                      <p:cBhvr>
                                        <p:cTn id="61" dur="1000" fill="hold"/>
                                        <p:tgtEl>
                                          <p:spTgt spid="117"/>
                                        </p:tgtEl>
                                        <p:attrNameLst>
                                          <p:attrName>ppt_x</p:attrName>
                                          <p:attrName>ppt_y</p:attrName>
                                        </p:attrNameLst>
                                      </p:cBhvr>
                                      <p:rCtr x="0" y="14"/>
                                    </p:animMotion>
                                  </p:childTnLst>
                                </p:cTn>
                              </p:par>
                              <p:par>
                                <p:cTn id="62" presetID="1" presetClass="entr" presetSubtype="0" fill="hold" nodeType="withEffect">
                                  <p:stCondLst>
                                    <p:cond delay="6000"/>
                                  </p:stCondLst>
                                  <p:childTnLst>
                                    <p:set>
                                      <p:cBhvr>
                                        <p:cTn id="63" dur="1" fill="hold">
                                          <p:stCondLst>
                                            <p:cond delay="0"/>
                                          </p:stCondLst>
                                        </p:cTn>
                                        <p:tgtEl>
                                          <p:spTgt spid="43"/>
                                        </p:tgtEl>
                                        <p:attrNameLst>
                                          <p:attrName>style.visibility</p:attrName>
                                        </p:attrNameLst>
                                      </p:cBhvr>
                                      <p:to>
                                        <p:strVal val="visible"/>
                                      </p:to>
                                    </p:set>
                                  </p:childTnLst>
                                </p:cTn>
                              </p:par>
                              <p:par>
                                <p:cTn id="64" presetID="10" presetClass="entr" presetSubtype="0" fill="hold" grpId="1" nodeType="withEffect">
                                  <p:stCondLst>
                                    <p:cond delay="6000"/>
                                  </p:stCondLst>
                                  <p:childTnLst>
                                    <p:set>
                                      <p:cBhvr>
                                        <p:cTn id="65" dur="1" fill="hold">
                                          <p:stCondLst>
                                            <p:cond delay="0"/>
                                          </p:stCondLst>
                                        </p:cTn>
                                        <p:tgtEl>
                                          <p:spTgt spid="98"/>
                                        </p:tgtEl>
                                        <p:attrNameLst>
                                          <p:attrName>style.visibility</p:attrName>
                                        </p:attrNameLst>
                                      </p:cBhvr>
                                      <p:to>
                                        <p:strVal val="visible"/>
                                      </p:to>
                                    </p:set>
                                    <p:animEffect transition="in" filter="fade">
                                      <p:cBhvr>
                                        <p:cTn id="66" dur="1000"/>
                                        <p:tgtEl>
                                          <p:spTgt spid="98"/>
                                        </p:tgtEl>
                                      </p:cBhvr>
                                    </p:animEffect>
                                  </p:childTnLst>
                                </p:cTn>
                              </p:par>
                              <p:par>
                                <p:cTn id="67" presetID="10" presetClass="entr" presetSubtype="0" fill="hold" grpId="0" nodeType="withEffect">
                                  <p:stCondLst>
                                    <p:cond delay="6000"/>
                                  </p:stCondLst>
                                  <p:childTnLst>
                                    <p:set>
                                      <p:cBhvr>
                                        <p:cTn id="68" dur="1" fill="hold">
                                          <p:stCondLst>
                                            <p:cond delay="0"/>
                                          </p:stCondLst>
                                        </p:cTn>
                                        <p:tgtEl>
                                          <p:spTgt spid="99"/>
                                        </p:tgtEl>
                                        <p:attrNameLst>
                                          <p:attrName>style.visibility</p:attrName>
                                        </p:attrNameLst>
                                      </p:cBhvr>
                                      <p:to>
                                        <p:strVal val="visible"/>
                                      </p:to>
                                    </p:set>
                                    <p:animEffect transition="in" filter="fade">
                                      <p:cBhvr>
                                        <p:cTn id="69" dur="1000"/>
                                        <p:tgtEl>
                                          <p:spTgt spid="99"/>
                                        </p:tgtEl>
                                      </p:cBhvr>
                                    </p:animEffect>
                                  </p:childTnLst>
                                </p:cTn>
                              </p:par>
                              <p:par>
                                <p:cTn id="70" presetID="10" presetClass="entr" presetSubtype="0" fill="hold" grpId="0" nodeType="withEffect">
                                  <p:stCondLst>
                                    <p:cond delay="6000"/>
                                  </p:stCondLst>
                                  <p:childTnLst>
                                    <p:set>
                                      <p:cBhvr>
                                        <p:cTn id="71" dur="1" fill="hold">
                                          <p:stCondLst>
                                            <p:cond delay="0"/>
                                          </p:stCondLst>
                                        </p:cTn>
                                        <p:tgtEl>
                                          <p:spTgt spid="100"/>
                                        </p:tgtEl>
                                        <p:attrNameLst>
                                          <p:attrName>style.visibility</p:attrName>
                                        </p:attrNameLst>
                                      </p:cBhvr>
                                      <p:to>
                                        <p:strVal val="visible"/>
                                      </p:to>
                                    </p:set>
                                    <p:animEffect transition="in" filter="fade">
                                      <p:cBhvr>
                                        <p:cTn id="72" dur="1000"/>
                                        <p:tgtEl>
                                          <p:spTgt spid="100"/>
                                        </p:tgtEl>
                                      </p:cBhvr>
                                    </p:animEffect>
                                  </p:childTnLst>
                                </p:cTn>
                              </p:par>
                              <p:par>
                                <p:cTn id="73" presetID="10" presetClass="entr" presetSubtype="0" fill="hold" grpId="0" nodeType="withEffect">
                                  <p:stCondLst>
                                    <p:cond delay="6000"/>
                                  </p:stCondLst>
                                  <p:childTnLst>
                                    <p:set>
                                      <p:cBhvr>
                                        <p:cTn id="74" dur="1" fill="hold">
                                          <p:stCondLst>
                                            <p:cond delay="0"/>
                                          </p:stCondLst>
                                        </p:cTn>
                                        <p:tgtEl>
                                          <p:spTgt spid="101"/>
                                        </p:tgtEl>
                                        <p:attrNameLst>
                                          <p:attrName>style.visibility</p:attrName>
                                        </p:attrNameLst>
                                      </p:cBhvr>
                                      <p:to>
                                        <p:strVal val="visible"/>
                                      </p:to>
                                    </p:set>
                                    <p:animEffect transition="in" filter="fade">
                                      <p:cBhvr>
                                        <p:cTn id="75" dur="1000"/>
                                        <p:tgtEl>
                                          <p:spTgt spid="101"/>
                                        </p:tgtEl>
                                      </p:cBhvr>
                                    </p:animEffect>
                                  </p:childTnLst>
                                </p:cTn>
                              </p:par>
                              <p:par>
                                <p:cTn id="76" presetID="10" presetClass="entr" presetSubtype="0" fill="hold" grpId="1" nodeType="withEffect">
                                  <p:stCondLst>
                                    <p:cond delay="6000"/>
                                  </p:stCondLst>
                                  <p:childTnLst>
                                    <p:set>
                                      <p:cBhvr>
                                        <p:cTn id="77" dur="1" fill="hold">
                                          <p:stCondLst>
                                            <p:cond delay="0"/>
                                          </p:stCondLst>
                                        </p:cTn>
                                        <p:tgtEl>
                                          <p:spTgt spid="102"/>
                                        </p:tgtEl>
                                        <p:attrNameLst>
                                          <p:attrName>style.visibility</p:attrName>
                                        </p:attrNameLst>
                                      </p:cBhvr>
                                      <p:to>
                                        <p:strVal val="visible"/>
                                      </p:to>
                                    </p:set>
                                    <p:animEffect transition="in" filter="fade">
                                      <p:cBhvr>
                                        <p:cTn id="78" dur="1000"/>
                                        <p:tgtEl>
                                          <p:spTgt spid="102"/>
                                        </p:tgtEl>
                                      </p:cBhvr>
                                    </p:animEffect>
                                  </p:childTnLst>
                                </p:cTn>
                              </p:par>
                              <p:par>
                                <p:cTn id="79" presetID="10" presetClass="entr" presetSubtype="0" fill="hold" grpId="1" nodeType="withEffect">
                                  <p:stCondLst>
                                    <p:cond delay="6000"/>
                                  </p:stCondLst>
                                  <p:childTnLst>
                                    <p:set>
                                      <p:cBhvr>
                                        <p:cTn id="80" dur="1" fill="hold">
                                          <p:stCondLst>
                                            <p:cond delay="0"/>
                                          </p:stCondLst>
                                        </p:cTn>
                                        <p:tgtEl>
                                          <p:spTgt spid="103"/>
                                        </p:tgtEl>
                                        <p:attrNameLst>
                                          <p:attrName>style.visibility</p:attrName>
                                        </p:attrNameLst>
                                      </p:cBhvr>
                                      <p:to>
                                        <p:strVal val="visible"/>
                                      </p:to>
                                    </p:set>
                                    <p:animEffect transition="in" filter="fade">
                                      <p:cBhvr>
                                        <p:cTn id="81" dur="1000"/>
                                        <p:tgtEl>
                                          <p:spTgt spid="103"/>
                                        </p:tgtEl>
                                      </p:cBhvr>
                                    </p:animEffect>
                                  </p:childTnLst>
                                </p:cTn>
                              </p:par>
                              <p:par>
                                <p:cTn id="82" presetID="0" presetClass="path" presetSubtype="0" repeatCount="indefinite" decel="50000" fill="hold" grpId="0" nodeType="withEffect">
                                  <p:stCondLst>
                                    <p:cond delay="200"/>
                                  </p:stCondLst>
                                  <p:childTnLst>
                                    <p:animMotion origin="layout" path="M -1.94444E-6 4.07407E-6 C 0.02084 -0.00093 0.04219 -0.00162 0.05903 -0.00625 C 0.07587 -0.01088 0.09427 -0.02431 0.10139 -0.02732 " pathEditMode="relative" rAng="0" ptsTypes="aaA">
                                      <p:cBhvr>
                                        <p:cTn id="83" dur="2000" fill="hold"/>
                                        <p:tgtEl>
                                          <p:spTgt spid="98"/>
                                        </p:tgtEl>
                                        <p:attrNameLst>
                                          <p:attrName>ppt_x</p:attrName>
                                          <p:attrName>ppt_y</p:attrName>
                                        </p:attrNameLst>
                                      </p:cBhvr>
                                      <p:rCtr x="51" y="-14"/>
                                    </p:animMotion>
                                  </p:childTnLst>
                                </p:cTn>
                              </p:par>
                              <p:par>
                                <p:cTn id="84" presetID="0" presetClass="path" presetSubtype="0" repeatCount="indefinite" decel="50000" fill="hold" nodeType="withEffect">
                                  <p:stCondLst>
                                    <p:cond delay="500"/>
                                  </p:stCondLst>
                                  <p:childTnLst>
                                    <p:animMotion origin="layout" path="M -2.5E-6 1.11111E-6 C 0.01615 -0.00255 0.03368 -0.0044 0.05122 -0.01505 C 0.0691 -0.0257 0.09497 -0.05533 0.10538 -0.0625 " pathEditMode="relative" rAng="-1835234" ptsTypes="aaA">
                                      <p:cBhvr>
                                        <p:cTn id="85" dur="2000" fill="hold"/>
                                        <p:tgtEl>
                                          <p:spTgt spid="99"/>
                                        </p:tgtEl>
                                        <p:attrNameLst>
                                          <p:attrName>ppt_x</p:attrName>
                                          <p:attrName>ppt_y</p:attrName>
                                        </p:attrNameLst>
                                      </p:cBhvr>
                                      <p:rCtr x="54" y="-28"/>
                                    </p:animMotion>
                                  </p:childTnLst>
                                </p:cTn>
                              </p:par>
                              <p:par>
                                <p:cTn id="86" presetID="0" presetClass="path" presetSubtype="0" repeatCount="indefinite" decel="50000" fill="hold" nodeType="withEffect">
                                  <p:stCondLst>
                                    <p:cond delay="700"/>
                                  </p:stCondLst>
                                  <p:childTnLst>
                                    <p:animMotion origin="layout" path="M -1.94444E-6 4.07407E-6 C 0.02761 -0.00602 0.05538 -0.01227 0.07292 -0.02408 C 0.09063 -0.03588 0.09844 -0.06227 0.10486 -0.07084 " pathEditMode="relative" rAng="0" ptsTypes="aaA">
                                      <p:cBhvr>
                                        <p:cTn id="87" dur="2000" fill="hold"/>
                                        <p:tgtEl>
                                          <p:spTgt spid="100"/>
                                        </p:tgtEl>
                                        <p:attrNameLst>
                                          <p:attrName>ppt_x</p:attrName>
                                          <p:attrName>ppt_y</p:attrName>
                                        </p:attrNameLst>
                                      </p:cBhvr>
                                      <p:rCtr x="52" y="-35"/>
                                    </p:animMotion>
                                  </p:childTnLst>
                                </p:cTn>
                              </p:par>
                              <p:par>
                                <p:cTn id="88" presetID="0" presetClass="path" presetSubtype="0" repeatCount="indefinite" decel="50000" fill="hold" nodeType="withEffect">
                                  <p:stCondLst>
                                    <p:cond delay="1000"/>
                                  </p:stCondLst>
                                  <p:childTnLst>
                                    <p:animMotion origin="layout" path="M -1.94444E-6 4.07407E-6 C 0.02101 -0.00255 0.04254 -0.00417 0.05955 -0.01713 C 0.07622 -0.0301 0.09479 -0.06783 0.10191 -0.07662 " pathEditMode="relative" rAng="0" ptsTypes="aaA">
                                      <p:cBhvr>
                                        <p:cTn id="89" dur="2000" fill="hold"/>
                                        <p:tgtEl>
                                          <p:spTgt spid="101"/>
                                        </p:tgtEl>
                                        <p:attrNameLst>
                                          <p:attrName>ppt_x</p:attrName>
                                          <p:attrName>ppt_y</p:attrName>
                                        </p:attrNameLst>
                                      </p:cBhvr>
                                      <p:rCtr x="51" y="-38"/>
                                    </p:animMotion>
                                  </p:childTnLst>
                                </p:cTn>
                              </p:par>
                              <p:par>
                                <p:cTn id="90" presetID="0" presetClass="path" presetSubtype="0" repeatCount="indefinite" decel="50000" fill="hold" grpId="0" nodeType="withEffect">
                                  <p:stCondLst>
                                    <p:cond delay="1200"/>
                                  </p:stCondLst>
                                  <p:childTnLst>
                                    <p:animMotion origin="layout" path="M 0.00034 0.00046 C 0.01389 0.00046 0.02777 0.00115 0.04375 -0.00348 C 0.06111 -0.00787 0.08836 -0.02408 0.09774 -0.02732 " pathEditMode="relative" rAng="-987703" ptsTypes="aaA">
                                      <p:cBhvr>
                                        <p:cTn id="91" dur="2000" fill="hold"/>
                                        <p:tgtEl>
                                          <p:spTgt spid="102"/>
                                        </p:tgtEl>
                                        <p:attrNameLst>
                                          <p:attrName>ppt_x</p:attrName>
                                          <p:attrName>ppt_y</p:attrName>
                                        </p:attrNameLst>
                                      </p:cBhvr>
                                      <p:rCtr x="49" y="-12"/>
                                    </p:animMotion>
                                  </p:childTnLst>
                                </p:cTn>
                              </p:par>
                              <p:par>
                                <p:cTn id="92" presetID="0" presetClass="path" presetSubtype="0" repeatCount="indefinite" decel="50000" fill="hold" grpId="0" nodeType="withEffect">
                                  <p:stCondLst>
                                    <p:cond delay="1500"/>
                                  </p:stCondLst>
                                  <p:childTnLst>
                                    <p:animMotion origin="layout" path="M -1.94444E-6 4.07407E-6 C 0.02743 -0.00417 0.05486 -0.00857 0.07222 -0.01667 C 0.08959 -0.025 0.0974 -0.04352 0.10382 -0.04931 " pathEditMode="relative" rAng="0" ptsTypes="aaA">
                                      <p:cBhvr>
                                        <p:cTn id="93" dur="2000" fill="hold"/>
                                        <p:tgtEl>
                                          <p:spTgt spid="103"/>
                                        </p:tgtEl>
                                        <p:attrNameLst>
                                          <p:attrName>ppt_x</p:attrName>
                                          <p:attrName>ppt_y</p:attrName>
                                        </p:attrNameLst>
                                      </p:cBhvr>
                                      <p:rCtr x="52" y="-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99" grpId="0" animBg="1"/>
      <p:bldP spid="100" grpId="0" animBg="1"/>
      <p:bldP spid="101" grpId="0" animBg="1"/>
      <p:bldP spid="102" grpId="0" animBg="1"/>
      <p:bldP spid="102" grpId="1" animBg="1"/>
      <p:bldP spid="103" grpId="0" animBg="1"/>
      <p:bldP spid="103" grpId="1" animBg="1"/>
      <p:bldP spid="106" grpId="0"/>
      <p:bldP spid="68" grpId="0" animBg="1"/>
      <p:bldP spid="68" grpId="1" animBg="1"/>
      <p:bldP spid="69" grpId="0" animBg="1"/>
      <p:bldP spid="69" grpId="1" animBg="1"/>
      <p:bldP spid="70" grpId="0" animBg="1"/>
      <p:bldP spid="70" grpId="1" animBg="1"/>
      <p:bldP spid="71" grpId="0" animBg="1"/>
      <p:bldP spid="71" grpId="1" animBg="1"/>
      <p:bldP spid="72" grpId="0" animBg="1"/>
      <p:bldP spid="72" grpId="1" animBg="1"/>
      <p:bldP spid="73" grpId="0" animBg="1"/>
      <p:bldP spid="73" grpId="1" animBg="1"/>
      <p:bldP spid="74" grpId="0" animBg="1"/>
      <p:bldP spid="79" grpId="0" animBg="1"/>
      <p:bldP spid="80" grpId="0" animBg="1"/>
      <p:bldP spid="81" grpId="0" animBg="1"/>
      <p:bldP spid="75" grpId="0" animBg="1"/>
      <p:bldP spid="75" grpId="1" animBg="1"/>
      <p:bldP spid="76" grpId="0" animBg="1"/>
      <p:bldP spid="76" grpId="1" animBg="1"/>
      <p:bldP spid="77" grpId="0" animBg="1"/>
      <p:bldP spid="77" grpId="1" animBg="1"/>
      <p:bldP spid="78" grpId="0" animBg="1"/>
      <p:bldP spid="78" grpId="1" animBg="1"/>
      <p:bldP spid="117" grpId="0" animBg="1"/>
      <p:bldP spid="117" grpId="1" animBg="1"/>
      <p:bldP spid="13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4"/>
          <p:cNvGrpSpPr/>
          <p:nvPr/>
        </p:nvGrpSpPr>
        <p:grpSpPr>
          <a:xfrm>
            <a:off x="0" y="0"/>
            <a:ext cx="9144000" cy="6858000"/>
            <a:chOff x="0" y="0"/>
            <a:chExt cx="9144000" cy="6858000"/>
          </a:xfrm>
        </p:grpSpPr>
        <p:grpSp>
          <p:nvGrpSpPr>
            <p:cNvPr id="3" name="Group 120"/>
            <p:cNvGrpSpPr/>
            <p:nvPr/>
          </p:nvGrpSpPr>
          <p:grpSpPr>
            <a:xfrm>
              <a:off x="0" y="0"/>
              <a:ext cx="9144000" cy="6858000"/>
              <a:chOff x="0" y="0"/>
              <a:chExt cx="9144000" cy="6858000"/>
            </a:xfrm>
          </p:grpSpPr>
          <p:pic>
            <p:nvPicPr>
              <p:cNvPr id="38" name="Picture 37" descr="Background.png"/>
              <p:cNvPicPr>
                <a:picLocks noChangeAspect="1"/>
              </p:cNvPicPr>
              <p:nvPr/>
            </p:nvPicPr>
            <p:blipFill>
              <a:blip r:embed="rId2" cstate="screen"/>
              <a:srcRect/>
              <a:stretch>
                <a:fillRect/>
              </a:stretch>
            </p:blipFill>
            <p:spPr>
              <a:xfrm>
                <a:off x="0" y="0"/>
                <a:ext cx="9144000" cy="6858000"/>
              </a:xfrm>
              <a:prstGeom prst="rect">
                <a:avLst/>
              </a:prstGeom>
            </p:spPr>
          </p:pic>
          <p:grpSp>
            <p:nvGrpSpPr>
              <p:cNvPr id="4" name="Group 119"/>
              <p:cNvGrpSpPr/>
              <p:nvPr/>
            </p:nvGrpSpPr>
            <p:grpSpPr>
              <a:xfrm>
                <a:off x="0" y="1237684"/>
                <a:ext cx="9144000" cy="591115"/>
                <a:chOff x="0" y="1237684"/>
                <a:chExt cx="9144000" cy="591115"/>
              </a:xfrm>
            </p:grpSpPr>
            <p:pic>
              <p:nvPicPr>
                <p:cNvPr id="36" name="Picture 35" descr="Zone 3.png"/>
                <p:cNvPicPr>
                  <a:picLocks noChangeAspect="1"/>
                </p:cNvPicPr>
                <p:nvPr/>
              </p:nvPicPr>
              <p:blipFill>
                <a:blip r:embed="rId3" cstate="screen"/>
                <a:srcRect l="1895" r="1263"/>
                <a:stretch>
                  <a:fillRect/>
                </a:stretch>
              </p:blipFill>
              <p:spPr>
                <a:xfrm>
                  <a:off x="0" y="1237684"/>
                  <a:ext cx="9144000" cy="591115"/>
                </a:xfrm>
                <a:prstGeom prst="rect">
                  <a:avLst/>
                </a:prstGeom>
              </p:spPr>
            </p:pic>
            <p:sp>
              <p:nvSpPr>
                <p:cNvPr id="101" name="TextBox 100"/>
                <p:cNvSpPr txBox="1"/>
                <p:nvPr/>
              </p:nvSpPr>
              <p:spPr>
                <a:xfrm>
                  <a:off x="6299643" y="1355449"/>
                  <a:ext cx="2624500"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n-US" sz="1200" b="1" dirty="0" smtClean="0">
                      <a:solidFill>
                        <a:schemeClr val="bg1"/>
                      </a:solidFill>
                      <a:cs typeface="Arial" pitchFamily="34" charset="0"/>
                    </a:rPr>
                    <a:t>FRESH  WATER  AQUIFER  ZONE</a:t>
                  </a:r>
                  <a:endParaRPr lang="en-US" sz="1200" b="1" dirty="0">
                    <a:solidFill>
                      <a:schemeClr val="bg1"/>
                    </a:solidFill>
                    <a:cs typeface="Arial" pitchFamily="34" charset="0"/>
                  </a:endParaRPr>
                </a:p>
              </p:txBody>
            </p:sp>
          </p:grpSp>
          <p:grpSp>
            <p:nvGrpSpPr>
              <p:cNvPr id="5" name="Group 118"/>
              <p:cNvGrpSpPr/>
              <p:nvPr/>
            </p:nvGrpSpPr>
            <p:grpSpPr>
              <a:xfrm>
                <a:off x="0" y="3707294"/>
                <a:ext cx="9144000" cy="725557"/>
                <a:chOff x="0" y="3707294"/>
                <a:chExt cx="9144000" cy="725557"/>
              </a:xfrm>
            </p:grpSpPr>
            <p:pic>
              <p:nvPicPr>
                <p:cNvPr id="8" name="Picture 7" descr="Zone 1.png"/>
                <p:cNvPicPr>
                  <a:picLocks noChangeAspect="1"/>
                </p:cNvPicPr>
                <p:nvPr/>
              </p:nvPicPr>
              <p:blipFill>
                <a:blip r:embed="rId4" cstate="screen"/>
                <a:srcRect l="2263" r="3804"/>
                <a:stretch>
                  <a:fillRect/>
                </a:stretch>
              </p:blipFill>
              <p:spPr>
                <a:xfrm rot="10800000">
                  <a:off x="0" y="3707294"/>
                  <a:ext cx="9144000" cy="725557"/>
                </a:xfrm>
                <a:prstGeom prst="rect">
                  <a:avLst/>
                </a:prstGeom>
              </p:spPr>
            </p:pic>
            <p:sp>
              <p:nvSpPr>
                <p:cNvPr id="102" name="TextBox 101"/>
                <p:cNvSpPr txBox="1"/>
                <p:nvPr/>
              </p:nvSpPr>
              <p:spPr>
                <a:xfrm>
                  <a:off x="6271216" y="3935419"/>
                  <a:ext cx="2652927"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algn="r"/>
                  <a:r>
                    <a:rPr lang="en-US" sz="1200" b="1" dirty="0" smtClean="0">
                      <a:solidFill>
                        <a:schemeClr val="bg1"/>
                      </a:solidFill>
                      <a:cs typeface="Arial" pitchFamily="34" charset="0"/>
                    </a:rPr>
                    <a:t>SHALLOW  PRODUCING  ZONE</a:t>
                  </a:r>
                  <a:endParaRPr lang="en-US" sz="1200" b="1" dirty="0">
                    <a:solidFill>
                      <a:schemeClr val="bg1"/>
                    </a:solidFill>
                    <a:cs typeface="Arial" pitchFamily="34" charset="0"/>
                  </a:endParaRPr>
                </a:p>
              </p:txBody>
            </p:sp>
          </p:grpSp>
          <p:grpSp>
            <p:nvGrpSpPr>
              <p:cNvPr id="6" name="Group 111"/>
              <p:cNvGrpSpPr/>
              <p:nvPr/>
            </p:nvGrpSpPr>
            <p:grpSpPr>
              <a:xfrm>
                <a:off x="0" y="6452654"/>
                <a:ext cx="9144000" cy="405346"/>
                <a:chOff x="0" y="6452654"/>
                <a:chExt cx="9144000" cy="405346"/>
              </a:xfrm>
            </p:grpSpPr>
            <p:pic>
              <p:nvPicPr>
                <p:cNvPr id="130" name="Picture 129" descr="Zone 4.png"/>
                <p:cNvPicPr>
                  <a:picLocks noChangeAspect="1"/>
                </p:cNvPicPr>
                <p:nvPr/>
              </p:nvPicPr>
              <p:blipFill>
                <a:blip r:embed="rId5" cstate="screen"/>
                <a:srcRect b="-10096"/>
                <a:stretch>
                  <a:fillRect/>
                </a:stretch>
              </p:blipFill>
              <p:spPr>
                <a:xfrm rot="10800000">
                  <a:off x="0" y="6452654"/>
                  <a:ext cx="9144000" cy="405346"/>
                </a:xfrm>
                <a:prstGeom prst="rect">
                  <a:avLst/>
                </a:prstGeom>
              </p:spPr>
            </p:pic>
            <p:sp>
              <p:nvSpPr>
                <p:cNvPr id="104" name="TextBox 103"/>
                <p:cNvSpPr txBox="1"/>
                <p:nvPr/>
              </p:nvSpPr>
              <p:spPr>
                <a:xfrm>
                  <a:off x="6577218" y="6581001"/>
                  <a:ext cx="2346925"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r"/>
                  <a:r>
                    <a:rPr lang="en-US" sz="1200" b="1" dirty="0" smtClean="0">
                      <a:solidFill>
                        <a:schemeClr val="bg1"/>
                      </a:solidFill>
                      <a:cs typeface="Arial" pitchFamily="34" charset="0"/>
                    </a:rPr>
                    <a:t>TARGET  PRODUCING  ZONE</a:t>
                  </a:r>
                  <a:endParaRPr lang="en-US" sz="1200" b="1" dirty="0">
                    <a:solidFill>
                      <a:schemeClr val="bg1"/>
                    </a:solidFill>
                    <a:cs typeface="Arial" pitchFamily="34" charset="0"/>
                  </a:endParaRPr>
                </a:p>
              </p:txBody>
            </p:sp>
          </p:grpSp>
        </p:grpSp>
        <p:grpSp>
          <p:nvGrpSpPr>
            <p:cNvPr id="7" name="Group 110"/>
            <p:cNvGrpSpPr/>
            <p:nvPr/>
          </p:nvGrpSpPr>
          <p:grpSpPr>
            <a:xfrm>
              <a:off x="190684" y="6285260"/>
              <a:ext cx="1026653" cy="447515"/>
              <a:chOff x="190684" y="6285260"/>
              <a:chExt cx="1026653" cy="447515"/>
            </a:xfrm>
          </p:grpSpPr>
          <p:sp>
            <p:nvSpPr>
              <p:cNvPr id="132" name="Freeform 68"/>
              <p:cNvSpPr>
                <a:spLocks/>
              </p:cNvSpPr>
              <p:nvPr/>
            </p:nvSpPr>
            <p:spPr bwMode="auto">
              <a:xfrm>
                <a:off x="198034" y="6642075"/>
                <a:ext cx="56960" cy="68601"/>
              </a:xfrm>
              <a:custGeom>
                <a:avLst/>
                <a:gdLst/>
                <a:ahLst/>
                <a:cxnLst>
                  <a:cxn ang="0">
                    <a:pos x="155" y="3"/>
                  </a:cxn>
                  <a:cxn ang="0">
                    <a:pos x="204" y="19"/>
                  </a:cxn>
                  <a:cxn ang="0">
                    <a:pos x="233" y="53"/>
                  </a:cxn>
                  <a:cxn ang="0">
                    <a:pos x="244" y="102"/>
                  </a:cxn>
                  <a:cxn ang="0">
                    <a:pos x="206" y="79"/>
                  </a:cxn>
                  <a:cxn ang="0">
                    <a:pos x="185" y="47"/>
                  </a:cxn>
                  <a:cxn ang="0">
                    <a:pos x="148" y="31"/>
                  </a:cxn>
                  <a:cxn ang="0">
                    <a:pos x="95" y="32"/>
                  </a:cxn>
                  <a:cxn ang="0">
                    <a:pos x="57" y="50"/>
                  </a:cxn>
                  <a:cxn ang="0">
                    <a:pos x="43" y="84"/>
                  </a:cxn>
                  <a:cxn ang="0">
                    <a:pos x="56" y="107"/>
                  </a:cxn>
                  <a:cxn ang="0">
                    <a:pos x="84" y="121"/>
                  </a:cxn>
                  <a:cxn ang="0">
                    <a:pos x="168" y="138"/>
                  </a:cxn>
                  <a:cxn ang="0">
                    <a:pos x="208" y="152"/>
                  </a:cxn>
                  <a:cxn ang="0">
                    <a:pos x="238" y="174"/>
                  </a:cxn>
                  <a:cxn ang="0">
                    <a:pos x="248" y="209"/>
                  </a:cxn>
                  <a:cxn ang="0">
                    <a:pos x="243" y="240"/>
                  </a:cxn>
                  <a:cxn ang="0">
                    <a:pos x="224" y="267"/>
                  </a:cxn>
                  <a:cxn ang="0">
                    <a:pos x="187" y="288"/>
                  </a:cxn>
                  <a:cxn ang="0">
                    <a:pos x="129" y="296"/>
                  </a:cxn>
                  <a:cxn ang="0">
                    <a:pos x="69" y="288"/>
                  </a:cxn>
                  <a:cxn ang="0">
                    <a:pos x="28" y="266"/>
                  </a:cxn>
                  <a:cxn ang="0">
                    <a:pos x="7" y="232"/>
                  </a:cxn>
                  <a:cxn ang="0">
                    <a:pos x="0" y="189"/>
                  </a:cxn>
                  <a:cxn ang="0">
                    <a:pos x="35" y="206"/>
                  </a:cxn>
                  <a:cxn ang="0">
                    <a:pos x="50" y="236"/>
                  </a:cxn>
                  <a:cxn ang="0">
                    <a:pos x="79" y="257"/>
                  </a:cxn>
                  <a:cxn ang="0">
                    <a:pos x="128" y="265"/>
                  </a:cxn>
                  <a:cxn ang="0">
                    <a:pos x="174" y="259"/>
                  </a:cxn>
                  <a:cxn ang="0">
                    <a:pos x="201" y="244"/>
                  </a:cxn>
                  <a:cxn ang="0">
                    <a:pos x="212" y="223"/>
                  </a:cxn>
                  <a:cxn ang="0">
                    <a:pos x="212" y="198"/>
                  </a:cxn>
                  <a:cxn ang="0">
                    <a:pos x="194" y="178"/>
                  </a:cxn>
                  <a:cxn ang="0">
                    <a:pos x="161" y="167"/>
                  </a:cxn>
                  <a:cxn ang="0">
                    <a:pos x="103" y="156"/>
                  </a:cxn>
                  <a:cxn ang="0">
                    <a:pos x="64" y="146"/>
                  </a:cxn>
                  <a:cxn ang="0">
                    <a:pos x="31" y="130"/>
                  </a:cxn>
                  <a:cxn ang="0">
                    <a:pos x="12" y="104"/>
                  </a:cxn>
                  <a:cxn ang="0">
                    <a:pos x="11" y="64"/>
                  </a:cxn>
                  <a:cxn ang="0">
                    <a:pos x="30" y="30"/>
                  </a:cxn>
                  <a:cxn ang="0">
                    <a:pos x="68" y="8"/>
                  </a:cxn>
                  <a:cxn ang="0">
                    <a:pos x="123" y="0"/>
                  </a:cxn>
                </a:cxnLst>
                <a:rect l="0" t="0" r="r" b="b"/>
                <a:pathLst>
                  <a:path w="248" h="296">
                    <a:moveTo>
                      <a:pt x="123" y="0"/>
                    </a:moveTo>
                    <a:lnTo>
                      <a:pt x="155" y="3"/>
                    </a:lnTo>
                    <a:lnTo>
                      <a:pt x="180" y="8"/>
                    </a:lnTo>
                    <a:lnTo>
                      <a:pt x="204" y="19"/>
                    </a:lnTo>
                    <a:lnTo>
                      <a:pt x="221" y="34"/>
                    </a:lnTo>
                    <a:lnTo>
                      <a:pt x="233" y="53"/>
                    </a:lnTo>
                    <a:lnTo>
                      <a:pt x="242" y="74"/>
                    </a:lnTo>
                    <a:lnTo>
                      <a:pt x="244" y="102"/>
                    </a:lnTo>
                    <a:lnTo>
                      <a:pt x="209" y="102"/>
                    </a:lnTo>
                    <a:lnTo>
                      <a:pt x="206" y="79"/>
                    </a:lnTo>
                    <a:lnTo>
                      <a:pt x="198" y="61"/>
                    </a:lnTo>
                    <a:lnTo>
                      <a:pt x="185" y="47"/>
                    </a:lnTo>
                    <a:lnTo>
                      <a:pt x="168" y="38"/>
                    </a:lnTo>
                    <a:lnTo>
                      <a:pt x="148" y="31"/>
                    </a:lnTo>
                    <a:lnTo>
                      <a:pt x="123" y="30"/>
                    </a:lnTo>
                    <a:lnTo>
                      <a:pt x="95" y="32"/>
                    </a:lnTo>
                    <a:lnTo>
                      <a:pt x="73" y="39"/>
                    </a:lnTo>
                    <a:lnTo>
                      <a:pt x="57" y="50"/>
                    </a:lnTo>
                    <a:lnTo>
                      <a:pt x="46" y="65"/>
                    </a:lnTo>
                    <a:lnTo>
                      <a:pt x="43" y="84"/>
                    </a:lnTo>
                    <a:lnTo>
                      <a:pt x="46" y="98"/>
                    </a:lnTo>
                    <a:lnTo>
                      <a:pt x="56" y="107"/>
                    </a:lnTo>
                    <a:lnTo>
                      <a:pt x="68" y="115"/>
                    </a:lnTo>
                    <a:lnTo>
                      <a:pt x="84" y="121"/>
                    </a:lnTo>
                    <a:lnTo>
                      <a:pt x="103" y="126"/>
                    </a:lnTo>
                    <a:lnTo>
                      <a:pt x="168" y="138"/>
                    </a:lnTo>
                    <a:lnTo>
                      <a:pt x="189" y="145"/>
                    </a:lnTo>
                    <a:lnTo>
                      <a:pt x="208" y="152"/>
                    </a:lnTo>
                    <a:lnTo>
                      <a:pt x="224" y="161"/>
                    </a:lnTo>
                    <a:lnTo>
                      <a:pt x="238" y="174"/>
                    </a:lnTo>
                    <a:lnTo>
                      <a:pt x="246" y="190"/>
                    </a:lnTo>
                    <a:lnTo>
                      <a:pt x="248" y="209"/>
                    </a:lnTo>
                    <a:lnTo>
                      <a:pt x="247" y="224"/>
                    </a:lnTo>
                    <a:lnTo>
                      <a:pt x="243" y="240"/>
                    </a:lnTo>
                    <a:lnTo>
                      <a:pt x="235" y="254"/>
                    </a:lnTo>
                    <a:lnTo>
                      <a:pt x="224" y="267"/>
                    </a:lnTo>
                    <a:lnTo>
                      <a:pt x="208" y="280"/>
                    </a:lnTo>
                    <a:lnTo>
                      <a:pt x="187" y="288"/>
                    </a:lnTo>
                    <a:lnTo>
                      <a:pt x="161" y="293"/>
                    </a:lnTo>
                    <a:lnTo>
                      <a:pt x="129" y="296"/>
                    </a:lnTo>
                    <a:lnTo>
                      <a:pt x="96" y="293"/>
                    </a:lnTo>
                    <a:lnTo>
                      <a:pt x="69" y="288"/>
                    </a:lnTo>
                    <a:lnTo>
                      <a:pt x="46" y="278"/>
                    </a:lnTo>
                    <a:lnTo>
                      <a:pt x="28" y="266"/>
                    </a:lnTo>
                    <a:lnTo>
                      <a:pt x="16" y="250"/>
                    </a:lnTo>
                    <a:lnTo>
                      <a:pt x="7" y="232"/>
                    </a:lnTo>
                    <a:lnTo>
                      <a:pt x="1" y="212"/>
                    </a:lnTo>
                    <a:lnTo>
                      <a:pt x="0" y="189"/>
                    </a:lnTo>
                    <a:lnTo>
                      <a:pt x="34" y="189"/>
                    </a:lnTo>
                    <a:lnTo>
                      <a:pt x="35" y="206"/>
                    </a:lnTo>
                    <a:lnTo>
                      <a:pt x="41" y="223"/>
                    </a:lnTo>
                    <a:lnTo>
                      <a:pt x="50" y="236"/>
                    </a:lnTo>
                    <a:lnTo>
                      <a:pt x="62" y="248"/>
                    </a:lnTo>
                    <a:lnTo>
                      <a:pt x="79" y="257"/>
                    </a:lnTo>
                    <a:lnTo>
                      <a:pt x="100" y="263"/>
                    </a:lnTo>
                    <a:lnTo>
                      <a:pt x="128" y="265"/>
                    </a:lnTo>
                    <a:lnTo>
                      <a:pt x="153" y="263"/>
                    </a:lnTo>
                    <a:lnTo>
                      <a:pt x="174" y="259"/>
                    </a:lnTo>
                    <a:lnTo>
                      <a:pt x="190" y="252"/>
                    </a:lnTo>
                    <a:lnTo>
                      <a:pt x="201" y="244"/>
                    </a:lnTo>
                    <a:lnTo>
                      <a:pt x="208" y="233"/>
                    </a:lnTo>
                    <a:lnTo>
                      <a:pt x="212" y="223"/>
                    </a:lnTo>
                    <a:lnTo>
                      <a:pt x="213" y="212"/>
                    </a:lnTo>
                    <a:lnTo>
                      <a:pt x="212" y="198"/>
                    </a:lnTo>
                    <a:lnTo>
                      <a:pt x="205" y="187"/>
                    </a:lnTo>
                    <a:lnTo>
                      <a:pt x="194" y="178"/>
                    </a:lnTo>
                    <a:lnTo>
                      <a:pt x="179" y="171"/>
                    </a:lnTo>
                    <a:lnTo>
                      <a:pt x="161" y="167"/>
                    </a:lnTo>
                    <a:lnTo>
                      <a:pt x="123" y="159"/>
                    </a:lnTo>
                    <a:lnTo>
                      <a:pt x="103" y="156"/>
                    </a:lnTo>
                    <a:lnTo>
                      <a:pt x="83" y="151"/>
                    </a:lnTo>
                    <a:lnTo>
                      <a:pt x="64" y="146"/>
                    </a:lnTo>
                    <a:lnTo>
                      <a:pt x="46" y="140"/>
                    </a:lnTo>
                    <a:lnTo>
                      <a:pt x="31" y="130"/>
                    </a:lnTo>
                    <a:lnTo>
                      <a:pt x="19" y="118"/>
                    </a:lnTo>
                    <a:lnTo>
                      <a:pt x="12" y="104"/>
                    </a:lnTo>
                    <a:lnTo>
                      <a:pt x="9" y="85"/>
                    </a:lnTo>
                    <a:lnTo>
                      <a:pt x="11" y="64"/>
                    </a:lnTo>
                    <a:lnTo>
                      <a:pt x="18" y="45"/>
                    </a:lnTo>
                    <a:lnTo>
                      <a:pt x="30" y="30"/>
                    </a:lnTo>
                    <a:lnTo>
                      <a:pt x="46" y="17"/>
                    </a:lnTo>
                    <a:lnTo>
                      <a:pt x="68" y="8"/>
                    </a:lnTo>
                    <a:lnTo>
                      <a:pt x="94" y="1"/>
                    </a:lnTo>
                    <a:lnTo>
                      <a:pt x="123"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33" name="Freeform 69"/>
              <p:cNvSpPr>
                <a:spLocks noEditPoints="1"/>
              </p:cNvSpPr>
              <p:nvPr/>
            </p:nvSpPr>
            <p:spPr bwMode="auto">
              <a:xfrm>
                <a:off x="260965" y="6655427"/>
                <a:ext cx="50988" cy="55709"/>
              </a:xfrm>
              <a:custGeom>
                <a:avLst/>
                <a:gdLst/>
                <a:ahLst/>
                <a:cxnLst>
                  <a:cxn ang="0">
                    <a:pos x="88" y="31"/>
                  </a:cxn>
                  <a:cxn ang="0">
                    <a:pos x="56" y="49"/>
                  </a:cxn>
                  <a:cxn ang="0">
                    <a:pos x="40" y="80"/>
                  </a:cxn>
                  <a:cxn ang="0">
                    <a:pos x="35" y="119"/>
                  </a:cxn>
                  <a:cxn ang="0">
                    <a:pos x="40" y="159"/>
                  </a:cxn>
                  <a:cxn ang="0">
                    <a:pos x="56" y="189"/>
                  </a:cxn>
                  <a:cxn ang="0">
                    <a:pos x="88" y="206"/>
                  </a:cxn>
                  <a:cxn ang="0">
                    <a:pos x="135" y="206"/>
                  </a:cxn>
                  <a:cxn ang="0">
                    <a:pos x="167" y="189"/>
                  </a:cxn>
                  <a:cxn ang="0">
                    <a:pos x="185" y="159"/>
                  </a:cxn>
                  <a:cxn ang="0">
                    <a:pos x="189" y="119"/>
                  </a:cxn>
                  <a:cxn ang="0">
                    <a:pos x="181" y="69"/>
                  </a:cxn>
                  <a:cxn ang="0">
                    <a:pos x="163" y="45"/>
                  </a:cxn>
                  <a:cxn ang="0">
                    <a:pos x="133" y="30"/>
                  </a:cxn>
                  <a:cxn ang="0">
                    <a:pos x="112" y="0"/>
                  </a:cxn>
                  <a:cxn ang="0">
                    <a:pos x="162" y="8"/>
                  </a:cxn>
                  <a:cxn ang="0">
                    <a:pos x="194" y="30"/>
                  </a:cxn>
                  <a:cxn ang="0">
                    <a:pos x="213" y="61"/>
                  </a:cxn>
                  <a:cxn ang="0">
                    <a:pos x="222" y="99"/>
                  </a:cxn>
                  <a:cxn ang="0">
                    <a:pos x="222" y="140"/>
                  </a:cxn>
                  <a:cxn ang="0">
                    <a:pos x="213" y="178"/>
                  </a:cxn>
                  <a:cxn ang="0">
                    <a:pos x="194" y="209"/>
                  </a:cxn>
                  <a:cxn ang="0">
                    <a:pos x="162" y="229"/>
                  </a:cxn>
                  <a:cxn ang="0">
                    <a:pos x="112" y="238"/>
                  </a:cxn>
                  <a:cxn ang="0">
                    <a:pos x="61" y="229"/>
                  </a:cxn>
                  <a:cxn ang="0">
                    <a:pos x="29" y="209"/>
                  </a:cxn>
                  <a:cxn ang="0">
                    <a:pos x="10" y="178"/>
                  </a:cxn>
                  <a:cxn ang="0">
                    <a:pos x="2" y="140"/>
                  </a:cxn>
                  <a:cxn ang="0">
                    <a:pos x="2" y="99"/>
                  </a:cxn>
                  <a:cxn ang="0">
                    <a:pos x="10" y="61"/>
                  </a:cxn>
                  <a:cxn ang="0">
                    <a:pos x="29" y="30"/>
                  </a:cxn>
                  <a:cxn ang="0">
                    <a:pos x="63" y="8"/>
                  </a:cxn>
                  <a:cxn ang="0">
                    <a:pos x="112" y="0"/>
                  </a:cxn>
                </a:cxnLst>
                <a:rect l="0" t="0" r="r" b="b"/>
                <a:pathLst>
                  <a:path w="223" h="238">
                    <a:moveTo>
                      <a:pt x="112" y="28"/>
                    </a:moveTo>
                    <a:lnTo>
                      <a:pt x="88" y="31"/>
                    </a:lnTo>
                    <a:lnTo>
                      <a:pt x="69" y="38"/>
                    </a:lnTo>
                    <a:lnTo>
                      <a:pt x="56" y="49"/>
                    </a:lnTo>
                    <a:lnTo>
                      <a:pt x="46" y="64"/>
                    </a:lnTo>
                    <a:lnTo>
                      <a:pt x="40" y="80"/>
                    </a:lnTo>
                    <a:lnTo>
                      <a:pt x="37" y="99"/>
                    </a:lnTo>
                    <a:lnTo>
                      <a:pt x="35" y="119"/>
                    </a:lnTo>
                    <a:lnTo>
                      <a:pt x="37" y="140"/>
                    </a:lnTo>
                    <a:lnTo>
                      <a:pt x="40" y="159"/>
                    </a:lnTo>
                    <a:lnTo>
                      <a:pt x="46" y="175"/>
                    </a:lnTo>
                    <a:lnTo>
                      <a:pt x="56" y="189"/>
                    </a:lnTo>
                    <a:lnTo>
                      <a:pt x="69" y="200"/>
                    </a:lnTo>
                    <a:lnTo>
                      <a:pt x="88" y="206"/>
                    </a:lnTo>
                    <a:lnTo>
                      <a:pt x="112" y="209"/>
                    </a:lnTo>
                    <a:lnTo>
                      <a:pt x="135" y="206"/>
                    </a:lnTo>
                    <a:lnTo>
                      <a:pt x="154" y="200"/>
                    </a:lnTo>
                    <a:lnTo>
                      <a:pt x="167" y="189"/>
                    </a:lnTo>
                    <a:lnTo>
                      <a:pt x="178" y="175"/>
                    </a:lnTo>
                    <a:lnTo>
                      <a:pt x="185" y="159"/>
                    </a:lnTo>
                    <a:lnTo>
                      <a:pt x="188" y="140"/>
                    </a:lnTo>
                    <a:lnTo>
                      <a:pt x="189" y="119"/>
                    </a:lnTo>
                    <a:lnTo>
                      <a:pt x="186" y="84"/>
                    </a:lnTo>
                    <a:lnTo>
                      <a:pt x="181" y="69"/>
                    </a:lnTo>
                    <a:lnTo>
                      <a:pt x="174" y="56"/>
                    </a:lnTo>
                    <a:lnTo>
                      <a:pt x="163" y="45"/>
                    </a:lnTo>
                    <a:lnTo>
                      <a:pt x="150" y="35"/>
                    </a:lnTo>
                    <a:lnTo>
                      <a:pt x="133" y="30"/>
                    </a:lnTo>
                    <a:lnTo>
                      <a:pt x="112" y="28"/>
                    </a:lnTo>
                    <a:close/>
                    <a:moveTo>
                      <a:pt x="112" y="0"/>
                    </a:moveTo>
                    <a:lnTo>
                      <a:pt x="139" y="3"/>
                    </a:lnTo>
                    <a:lnTo>
                      <a:pt x="162" y="8"/>
                    </a:lnTo>
                    <a:lnTo>
                      <a:pt x="179" y="17"/>
                    </a:lnTo>
                    <a:lnTo>
                      <a:pt x="194" y="30"/>
                    </a:lnTo>
                    <a:lnTo>
                      <a:pt x="205" y="45"/>
                    </a:lnTo>
                    <a:lnTo>
                      <a:pt x="213" y="61"/>
                    </a:lnTo>
                    <a:lnTo>
                      <a:pt x="219" y="80"/>
                    </a:lnTo>
                    <a:lnTo>
                      <a:pt x="222" y="99"/>
                    </a:lnTo>
                    <a:lnTo>
                      <a:pt x="223" y="119"/>
                    </a:lnTo>
                    <a:lnTo>
                      <a:pt x="222" y="140"/>
                    </a:lnTo>
                    <a:lnTo>
                      <a:pt x="219" y="159"/>
                    </a:lnTo>
                    <a:lnTo>
                      <a:pt x="213" y="178"/>
                    </a:lnTo>
                    <a:lnTo>
                      <a:pt x="205" y="194"/>
                    </a:lnTo>
                    <a:lnTo>
                      <a:pt x="194" y="209"/>
                    </a:lnTo>
                    <a:lnTo>
                      <a:pt x="179" y="220"/>
                    </a:lnTo>
                    <a:lnTo>
                      <a:pt x="162" y="229"/>
                    </a:lnTo>
                    <a:lnTo>
                      <a:pt x="139" y="235"/>
                    </a:lnTo>
                    <a:lnTo>
                      <a:pt x="112" y="238"/>
                    </a:lnTo>
                    <a:lnTo>
                      <a:pt x="84" y="235"/>
                    </a:lnTo>
                    <a:lnTo>
                      <a:pt x="61" y="229"/>
                    </a:lnTo>
                    <a:lnTo>
                      <a:pt x="44" y="220"/>
                    </a:lnTo>
                    <a:lnTo>
                      <a:pt x="29" y="209"/>
                    </a:lnTo>
                    <a:lnTo>
                      <a:pt x="18" y="194"/>
                    </a:lnTo>
                    <a:lnTo>
                      <a:pt x="10" y="178"/>
                    </a:lnTo>
                    <a:lnTo>
                      <a:pt x="4" y="159"/>
                    </a:lnTo>
                    <a:lnTo>
                      <a:pt x="2" y="140"/>
                    </a:lnTo>
                    <a:lnTo>
                      <a:pt x="0" y="119"/>
                    </a:lnTo>
                    <a:lnTo>
                      <a:pt x="2" y="99"/>
                    </a:lnTo>
                    <a:lnTo>
                      <a:pt x="4" y="80"/>
                    </a:lnTo>
                    <a:lnTo>
                      <a:pt x="10" y="61"/>
                    </a:lnTo>
                    <a:lnTo>
                      <a:pt x="18" y="45"/>
                    </a:lnTo>
                    <a:lnTo>
                      <a:pt x="29" y="30"/>
                    </a:lnTo>
                    <a:lnTo>
                      <a:pt x="44" y="17"/>
                    </a:lnTo>
                    <a:lnTo>
                      <a:pt x="63" y="8"/>
                    </a:lnTo>
                    <a:lnTo>
                      <a:pt x="84" y="3"/>
                    </a:lnTo>
                    <a:lnTo>
                      <a:pt x="112"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34" name="Freeform 70"/>
              <p:cNvSpPr>
                <a:spLocks/>
              </p:cNvSpPr>
              <p:nvPr/>
            </p:nvSpPr>
            <p:spPr bwMode="auto">
              <a:xfrm>
                <a:off x="317925" y="6656808"/>
                <a:ext cx="49610" cy="54328"/>
              </a:xfrm>
              <a:custGeom>
                <a:avLst/>
                <a:gdLst/>
                <a:ahLst/>
                <a:cxnLst>
                  <a:cxn ang="0">
                    <a:pos x="0" y="0"/>
                  </a:cxn>
                  <a:cxn ang="0">
                    <a:pos x="34" y="0"/>
                  </a:cxn>
                  <a:cxn ang="0">
                    <a:pos x="34" y="129"/>
                  </a:cxn>
                  <a:cxn ang="0">
                    <a:pos x="35" y="149"/>
                  </a:cxn>
                  <a:cxn ang="0">
                    <a:pos x="36" y="165"/>
                  </a:cxn>
                  <a:cxn ang="0">
                    <a:pos x="42" y="180"/>
                  </a:cxn>
                  <a:cxn ang="0">
                    <a:pos x="50" y="191"/>
                  </a:cxn>
                  <a:cxn ang="0">
                    <a:pos x="64" y="199"/>
                  </a:cxn>
                  <a:cxn ang="0">
                    <a:pos x="80" y="205"/>
                  </a:cxn>
                  <a:cxn ang="0">
                    <a:pos x="103" y="206"/>
                  </a:cxn>
                  <a:cxn ang="0">
                    <a:pos x="126" y="205"/>
                  </a:cxn>
                  <a:cxn ang="0">
                    <a:pos x="144" y="199"/>
                  </a:cxn>
                  <a:cxn ang="0">
                    <a:pos x="157" y="191"/>
                  </a:cxn>
                  <a:cxn ang="0">
                    <a:pos x="167" y="179"/>
                  </a:cxn>
                  <a:cxn ang="0">
                    <a:pos x="172" y="165"/>
                  </a:cxn>
                  <a:cxn ang="0">
                    <a:pos x="175" y="148"/>
                  </a:cxn>
                  <a:cxn ang="0">
                    <a:pos x="176" y="127"/>
                  </a:cxn>
                  <a:cxn ang="0">
                    <a:pos x="176" y="0"/>
                  </a:cxn>
                  <a:cxn ang="0">
                    <a:pos x="210" y="0"/>
                  </a:cxn>
                  <a:cxn ang="0">
                    <a:pos x="210" y="233"/>
                  </a:cxn>
                  <a:cxn ang="0">
                    <a:pos x="191" y="233"/>
                  </a:cxn>
                  <a:cxn ang="0">
                    <a:pos x="184" y="191"/>
                  </a:cxn>
                  <a:cxn ang="0">
                    <a:pos x="179" y="202"/>
                  </a:cxn>
                  <a:cxn ang="0">
                    <a:pos x="170" y="213"/>
                  </a:cxn>
                  <a:cxn ang="0">
                    <a:pos x="157" y="222"/>
                  </a:cxn>
                  <a:cxn ang="0">
                    <a:pos x="141" y="229"/>
                  </a:cxn>
                  <a:cxn ang="0">
                    <a:pos x="121" y="235"/>
                  </a:cxn>
                  <a:cxn ang="0">
                    <a:pos x="95" y="236"/>
                  </a:cxn>
                  <a:cxn ang="0">
                    <a:pos x="68" y="235"/>
                  </a:cxn>
                  <a:cxn ang="0">
                    <a:pos x="47" y="228"/>
                  </a:cxn>
                  <a:cxn ang="0">
                    <a:pos x="30" y="218"/>
                  </a:cxn>
                  <a:cxn ang="0">
                    <a:pos x="17" y="206"/>
                  </a:cxn>
                  <a:cxn ang="0">
                    <a:pos x="9" y="190"/>
                  </a:cxn>
                  <a:cxn ang="0">
                    <a:pos x="4" y="171"/>
                  </a:cxn>
                  <a:cxn ang="0">
                    <a:pos x="1" y="150"/>
                  </a:cxn>
                  <a:cxn ang="0">
                    <a:pos x="0" y="126"/>
                  </a:cxn>
                  <a:cxn ang="0">
                    <a:pos x="0" y="0"/>
                  </a:cxn>
                </a:cxnLst>
                <a:rect l="0" t="0" r="r" b="b"/>
                <a:pathLst>
                  <a:path w="210" h="236">
                    <a:moveTo>
                      <a:pt x="0" y="0"/>
                    </a:moveTo>
                    <a:lnTo>
                      <a:pt x="34" y="0"/>
                    </a:lnTo>
                    <a:lnTo>
                      <a:pt x="34" y="129"/>
                    </a:lnTo>
                    <a:lnTo>
                      <a:pt x="35" y="149"/>
                    </a:lnTo>
                    <a:lnTo>
                      <a:pt x="36" y="165"/>
                    </a:lnTo>
                    <a:lnTo>
                      <a:pt x="42" y="180"/>
                    </a:lnTo>
                    <a:lnTo>
                      <a:pt x="50" y="191"/>
                    </a:lnTo>
                    <a:lnTo>
                      <a:pt x="64" y="199"/>
                    </a:lnTo>
                    <a:lnTo>
                      <a:pt x="80" y="205"/>
                    </a:lnTo>
                    <a:lnTo>
                      <a:pt x="103" y="206"/>
                    </a:lnTo>
                    <a:lnTo>
                      <a:pt x="126" y="205"/>
                    </a:lnTo>
                    <a:lnTo>
                      <a:pt x="144" y="199"/>
                    </a:lnTo>
                    <a:lnTo>
                      <a:pt x="157" y="191"/>
                    </a:lnTo>
                    <a:lnTo>
                      <a:pt x="167" y="179"/>
                    </a:lnTo>
                    <a:lnTo>
                      <a:pt x="172" y="165"/>
                    </a:lnTo>
                    <a:lnTo>
                      <a:pt x="175" y="148"/>
                    </a:lnTo>
                    <a:lnTo>
                      <a:pt x="176" y="127"/>
                    </a:lnTo>
                    <a:lnTo>
                      <a:pt x="176" y="0"/>
                    </a:lnTo>
                    <a:lnTo>
                      <a:pt x="210" y="0"/>
                    </a:lnTo>
                    <a:lnTo>
                      <a:pt x="210" y="233"/>
                    </a:lnTo>
                    <a:lnTo>
                      <a:pt x="191" y="233"/>
                    </a:lnTo>
                    <a:lnTo>
                      <a:pt x="184" y="191"/>
                    </a:lnTo>
                    <a:lnTo>
                      <a:pt x="179" y="202"/>
                    </a:lnTo>
                    <a:lnTo>
                      <a:pt x="170" y="213"/>
                    </a:lnTo>
                    <a:lnTo>
                      <a:pt x="157" y="222"/>
                    </a:lnTo>
                    <a:lnTo>
                      <a:pt x="141" y="229"/>
                    </a:lnTo>
                    <a:lnTo>
                      <a:pt x="121" y="235"/>
                    </a:lnTo>
                    <a:lnTo>
                      <a:pt x="95" y="236"/>
                    </a:lnTo>
                    <a:lnTo>
                      <a:pt x="68" y="235"/>
                    </a:lnTo>
                    <a:lnTo>
                      <a:pt x="47" y="228"/>
                    </a:lnTo>
                    <a:lnTo>
                      <a:pt x="30" y="218"/>
                    </a:lnTo>
                    <a:lnTo>
                      <a:pt x="17" y="206"/>
                    </a:lnTo>
                    <a:lnTo>
                      <a:pt x="9" y="190"/>
                    </a:lnTo>
                    <a:lnTo>
                      <a:pt x="4" y="171"/>
                    </a:lnTo>
                    <a:lnTo>
                      <a:pt x="1" y="150"/>
                    </a:lnTo>
                    <a:lnTo>
                      <a:pt x="0" y="126"/>
                    </a:lnTo>
                    <a:lnTo>
                      <a:pt x="0"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35" name="Freeform 71"/>
              <p:cNvSpPr>
                <a:spLocks/>
              </p:cNvSpPr>
              <p:nvPr/>
            </p:nvSpPr>
            <p:spPr bwMode="auto">
              <a:xfrm>
                <a:off x="372128" y="6643456"/>
                <a:ext cx="32155" cy="67219"/>
              </a:xfrm>
              <a:custGeom>
                <a:avLst/>
                <a:gdLst/>
                <a:ahLst/>
                <a:cxnLst>
                  <a:cxn ang="0">
                    <a:pos x="33" y="0"/>
                  </a:cxn>
                  <a:cxn ang="0">
                    <a:pos x="67" y="0"/>
                  </a:cxn>
                  <a:cxn ang="0">
                    <a:pos x="67" y="57"/>
                  </a:cxn>
                  <a:cxn ang="0">
                    <a:pos x="139" y="57"/>
                  </a:cxn>
                  <a:cxn ang="0">
                    <a:pos x="139" y="85"/>
                  </a:cxn>
                  <a:cxn ang="0">
                    <a:pos x="67" y="85"/>
                  </a:cxn>
                  <a:cxn ang="0">
                    <a:pos x="67" y="222"/>
                  </a:cxn>
                  <a:cxn ang="0">
                    <a:pos x="68" y="236"/>
                  </a:cxn>
                  <a:cxn ang="0">
                    <a:pos x="72" y="247"/>
                  </a:cxn>
                  <a:cxn ang="0">
                    <a:pos x="81" y="255"/>
                  </a:cxn>
                  <a:cxn ang="0">
                    <a:pos x="95" y="260"/>
                  </a:cxn>
                  <a:cxn ang="0">
                    <a:pos x="113" y="263"/>
                  </a:cxn>
                  <a:cxn ang="0">
                    <a:pos x="139" y="263"/>
                  </a:cxn>
                  <a:cxn ang="0">
                    <a:pos x="139" y="290"/>
                  </a:cxn>
                  <a:cxn ang="0">
                    <a:pos x="109" y="292"/>
                  </a:cxn>
                  <a:cxn ang="0">
                    <a:pos x="84" y="289"/>
                  </a:cxn>
                  <a:cxn ang="0">
                    <a:pos x="65" y="283"/>
                  </a:cxn>
                  <a:cxn ang="0">
                    <a:pos x="50" y="274"/>
                  </a:cxn>
                  <a:cxn ang="0">
                    <a:pos x="41" y="260"/>
                  </a:cxn>
                  <a:cxn ang="0">
                    <a:pos x="34" y="244"/>
                  </a:cxn>
                  <a:cxn ang="0">
                    <a:pos x="33" y="222"/>
                  </a:cxn>
                  <a:cxn ang="0">
                    <a:pos x="33" y="85"/>
                  </a:cxn>
                  <a:cxn ang="0">
                    <a:pos x="1" y="85"/>
                  </a:cxn>
                  <a:cxn ang="0">
                    <a:pos x="0" y="63"/>
                  </a:cxn>
                  <a:cxn ang="0">
                    <a:pos x="33" y="57"/>
                  </a:cxn>
                  <a:cxn ang="0">
                    <a:pos x="33" y="0"/>
                  </a:cxn>
                </a:cxnLst>
                <a:rect l="0" t="0" r="r" b="b"/>
                <a:pathLst>
                  <a:path w="139" h="292">
                    <a:moveTo>
                      <a:pt x="33" y="0"/>
                    </a:moveTo>
                    <a:lnTo>
                      <a:pt x="67" y="0"/>
                    </a:lnTo>
                    <a:lnTo>
                      <a:pt x="67" y="57"/>
                    </a:lnTo>
                    <a:lnTo>
                      <a:pt x="139" y="57"/>
                    </a:lnTo>
                    <a:lnTo>
                      <a:pt x="139" y="85"/>
                    </a:lnTo>
                    <a:lnTo>
                      <a:pt x="67" y="85"/>
                    </a:lnTo>
                    <a:lnTo>
                      <a:pt x="67" y="222"/>
                    </a:lnTo>
                    <a:lnTo>
                      <a:pt x="68" y="236"/>
                    </a:lnTo>
                    <a:lnTo>
                      <a:pt x="72" y="247"/>
                    </a:lnTo>
                    <a:lnTo>
                      <a:pt x="81" y="255"/>
                    </a:lnTo>
                    <a:lnTo>
                      <a:pt x="95" y="260"/>
                    </a:lnTo>
                    <a:lnTo>
                      <a:pt x="113" y="263"/>
                    </a:lnTo>
                    <a:lnTo>
                      <a:pt x="139" y="263"/>
                    </a:lnTo>
                    <a:lnTo>
                      <a:pt x="139" y="290"/>
                    </a:lnTo>
                    <a:lnTo>
                      <a:pt x="109" y="292"/>
                    </a:lnTo>
                    <a:lnTo>
                      <a:pt x="84" y="289"/>
                    </a:lnTo>
                    <a:lnTo>
                      <a:pt x="65" y="283"/>
                    </a:lnTo>
                    <a:lnTo>
                      <a:pt x="50" y="274"/>
                    </a:lnTo>
                    <a:lnTo>
                      <a:pt x="41" y="260"/>
                    </a:lnTo>
                    <a:lnTo>
                      <a:pt x="34" y="244"/>
                    </a:lnTo>
                    <a:lnTo>
                      <a:pt x="33" y="222"/>
                    </a:lnTo>
                    <a:lnTo>
                      <a:pt x="33" y="85"/>
                    </a:lnTo>
                    <a:lnTo>
                      <a:pt x="1" y="85"/>
                    </a:lnTo>
                    <a:lnTo>
                      <a:pt x="0" y="63"/>
                    </a:lnTo>
                    <a:lnTo>
                      <a:pt x="33" y="57"/>
                    </a:lnTo>
                    <a:lnTo>
                      <a:pt x="33"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36" name="Freeform 72"/>
              <p:cNvSpPr>
                <a:spLocks/>
              </p:cNvSpPr>
              <p:nvPr/>
            </p:nvSpPr>
            <p:spPr bwMode="auto">
              <a:xfrm>
                <a:off x="411633" y="6636090"/>
                <a:ext cx="48232" cy="74586"/>
              </a:xfrm>
              <a:custGeom>
                <a:avLst/>
                <a:gdLst/>
                <a:ahLst/>
                <a:cxnLst>
                  <a:cxn ang="0">
                    <a:pos x="0" y="0"/>
                  </a:cxn>
                  <a:cxn ang="0">
                    <a:pos x="34" y="0"/>
                  </a:cxn>
                  <a:cxn ang="0">
                    <a:pos x="34" y="127"/>
                  </a:cxn>
                  <a:cxn ang="0">
                    <a:pos x="39" y="114"/>
                  </a:cxn>
                  <a:cxn ang="0">
                    <a:pos x="47" y="105"/>
                  </a:cxn>
                  <a:cxn ang="0">
                    <a:pos x="60" y="97"/>
                  </a:cxn>
                  <a:cxn ang="0">
                    <a:pos x="75" y="90"/>
                  </a:cxn>
                  <a:cxn ang="0">
                    <a:pos x="92" y="86"/>
                  </a:cxn>
                  <a:cxn ang="0">
                    <a:pos x="115" y="84"/>
                  </a:cxn>
                  <a:cxn ang="0">
                    <a:pos x="142" y="86"/>
                  </a:cxn>
                  <a:cxn ang="0">
                    <a:pos x="163" y="93"/>
                  </a:cxn>
                  <a:cxn ang="0">
                    <a:pos x="179" y="101"/>
                  </a:cxn>
                  <a:cxn ang="0">
                    <a:pos x="191" y="114"/>
                  </a:cxn>
                  <a:cxn ang="0">
                    <a:pos x="199" y="129"/>
                  </a:cxn>
                  <a:cxn ang="0">
                    <a:pos x="205" y="148"/>
                  </a:cxn>
                  <a:cxn ang="0">
                    <a:pos x="208" y="170"/>
                  </a:cxn>
                  <a:cxn ang="0">
                    <a:pos x="209" y="195"/>
                  </a:cxn>
                  <a:cxn ang="0">
                    <a:pos x="209" y="322"/>
                  </a:cxn>
                  <a:cxn ang="0">
                    <a:pos x="175" y="322"/>
                  </a:cxn>
                  <a:cxn ang="0">
                    <a:pos x="175" y="192"/>
                  </a:cxn>
                  <a:cxn ang="0">
                    <a:pos x="174" y="171"/>
                  </a:cxn>
                  <a:cxn ang="0">
                    <a:pos x="172" y="154"/>
                  </a:cxn>
                  <a:cxn ang="0">
                    <a:pos x="167" y="139"/>
                  </a:cxn>
                  <a:cxn ang="0">
                    <a:pos x="159" y="128"/>
                  </a:cxn>
                  <a:cxn ang="0">
                    <a:pos x="145" y="120"/>
                  </a:cxn>
                  <a:cxn ang="0">
                    <a:pos x="129" y="116"/>
                  </a:cxn>
                  <a:cxn ang="0">
                    <a:pos x="106" y="114"/>
                  </a:cxn>
                  <a:cxn ang="0">
                    <a:pos x="84" y="116"/>
                  </a:cxn>
                  <a:cxn ang="0">
                    <a:pos x="66" y="120"/>
                  </a:cxn>
                  <a:cxn ang="0">
                    <a:pos x="53" y="128"/>
                  </a:cxn>
                  <a:cxn ang="0">
                    <a:pos x="43" y="139"/>
                  </a:cxn>
                  <a:cxn ang="0">
                    <a:pos x="38" y="152"/>
                  </a:cxn>
                  <a:cxn ang="0">
                    <a:pos x="35" y="170"/>
                  </a:cxn>
                  <a:cxn ang="0">
                    <a:pos x="34" y="192"/>
                  </a:cxn>
                  <a:cxn ang="0">
                    <a:pos x="34" y="322"/>
                  </a:cxn>
                  <a:cxn ang="0">
                    <a:pos x="0" y="322"/>
                  </a:cxn>
                  <a:cxn ang="0">
                    <a:pos x="0" y="0"/>
                  </a:cxn>
                </a:cxnLst>
                <a:rect l="0" t="0" r="r" b="b"/>
                <a:pathLst>
                  <a:path w="209" h="322">
                    <a:moveTo>
                      <a:pt x="0" y="0"/>
                    </a:moveTo>
                    <a:lnTo>
                      <a:pt x="34" y="0"/>
                    </a:lnTo>
                    <a:lnTo>
                      <a:pt x="34" y="127"/>
                    </a:lnTo>
                    <a:lnTo>
                      <a:pt x="39" y="114"/>
                    </a:lnTo>
                    <a:lnTo>
                      <a:pt x="47" y="105"/>
                    </a:lnTo>
                    <a:lnTo>
                      <a:pt x="60" y="97"/>
                    </a:lnTo>
                    <a:lnTo>
                      <a:pt x="75" y="90"/>
                    </a:lnTo>
                    <a:lnTo>
                      <a:pt x="92" y="86"/>
                    </a:lnTo>
                    <a:lnTo>
                      <a:pt x="115" y="84"/>
                    </a:lnTo>
                    <a:lnTo>
                      <a:pt x="142" y="86"/>
                    </a:lnTo>
                    <a:lnTo>
                      <a:pt x="163" y="93"/>
                    </a:lnTo>
                    <a:lnTo>
                      <a:pt x="179" y="101"/>
                    </a:lnTo>
                    <a:lnTo>
                      <a:pt x="191" y="114"/>
                    </a:lnTo>
                    <a:lnTo>
                      <a:pt x="199" y="129"/>
                    </a:lnTo>
                    <a:lnTo>
                      <a:pt x="205" y="148"/>
                    </a:lnTo>
                    <a:lnTo>
                      <a:pt x="208" y="170"/>
                    </a:lnTo>
                    <a:lnTo>
                      <a:pt x="209" y="195"/>
                    </a:lnTo>
                    <a:lnTo>
                      <a:pt x="209" y="322"/>
                    </a:lnTo>
                    <a:lnTo>
                      <a:pt x="175" y="322"/>
                    </a:lnTo>
                    <a:lnTo>
                      <a:pt x="175" y="192"/>
                    </a:lnTo>
                    <a:lnTo>
                      <a:pt x="174" y="171"/>
                    </a:lnTo>
                    <a:lnTo>
                      <a:pt x="172" y="154"/>
                    </a:lnTo>
                    <a:lnTo>
                      <a:pt x="167" y="139"/>
                    </a:lnTo>
                    <a:lnTo>
                      <a:pt x="159" y="128"/>
                    </a:lnTo>
                    <a:lnTo>
                      <a:pt x="145" y="120"/>
                    </a:lnTo>
                    <a:lnTo>
                      <a:pt x="129" y="116"/>
                    </a:lnTo>
                    <a:lnTo>
                      <a:pt x="106" y="114"/>
                    </a:lnTo>
                    <a:lnTo>
                      <a:pt x="84" y="116"/>
                    </a:lnTo>
                    <a:lnTo>
                      <a:pt x="66" y="120"/>
                    </a:lnTo>
                    <a:lnTo>
                      <a:pt x="53" y="128"/>
                    </a:lnTo>
                    <a:lnTo>
                      <a:pt x="43" y="139"/>
                    </a:lnTo>
                    <a:lnTo>
                      <a:pt x="38" y="152"/>
                    </a:lnTo>
                    <a:lnTo>
                      <a:pt x="35" y="170"/>
                    </a:lnTo>
                    <a:lnTo>
                      <a:pt x="34" y="192"/>
                    </a:lnTo>
                    <a:lnTo>
                      <a:pt x="34" y="322"/>
                    </a:lnTo>
                    <a:lnTo>
                      <a:pt x="0" y="322"/>
                    </a:lnTo>
                    <a:lnTo>
                      <a:pt x="0"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37" name="Freeform 73"/>
              <p:cNvSpPr>
                <a:spLocks/>
              </p:cNvSpPr>
              <p:nvPr/>
            </p:nvSpPr>
            <p:spPr bwMode="auto">
              <a:xfrm>
                <a:off x="462621" y="6656808"/>
                <a:ext cx="81765" cy="54328"/>
              </a:xfrm>
              <a:custGeom>
                <a:avLst/>
                <a:gdLst/>
                <a:ahLst/>
                <a:cxnLst>
                  <a:cxn ang="0">
                    <a:pos x="0" y="0"/>
                  </a:cxn>
                  <a:cxn ang="0">
                    <a:pos x="37" y="0"/>
                  </a:cxn>
                  <a:cxn ang="0">
                    <a:pos x="92" y="195"/>
                  </a:cxn>
                  <a:cxn ang="0">
                    <a:pos x="156" y="0"/>
                  </a:cxn>
                  <a:cxn ang="0">
                    <a:pos x="190" y="0"/>
                  </a:cxn>
                  <a:cxn ang="0">
                    <a:pos x="255" y="197"/>
                  </a:cxn>
                  <a:cxn ang="0">
                    <a:pos x="314" y="0"/>
                  </a:cxn>
                  <a:cxn ang="0">
                    <a:pos x="350" y="0"/>
                  </a:cxn>
                  <a:cxn ang="0">
                    <a:pos x="276" y="233"/>
                  </a:cxn>
                  <a:cxn ang="0">
                    <a:pos x="236" y="233"/>
                  </a:cxn>
                  <a:cxn ang="0">
                    <a:pos x="172" y="39"/>
                  </a:cxn>
                  <a:cxn ang="0">
                    <a:pos x="110" y="233"/>
                  </a:cxn>
                  <a:cxn ang="0">
                    <a:pos x="73" y="233"/>
                  </a:cxn>
                  <a:cxn ang="0">
                    <a:pos x="0" y="0"/>
                  </a:cxn>
                </a:cxnLst>
                <a:rect l="0" t="0" r="r" b="b"/>
                <a:pathLst>
                  <a:path w="350" h="233">
                    <a:moveTo>
                      <a:pt x="0" y="0"/>
                    </a:moveTo>
                    <a:lnTo>
                      <a:pt x="37" y="0"/>
                    </a:lnTo>
                    <a:lnTo>
                      <a:pt x="92" y="195"/>
                    </a:lnTo>
                    <a:lnTo>
                      <a:pt x="156" y="0"/>
                    </a:lnTo>
                    <a:lnTo>
                      <a:pt x="190" y="0"/>
                    </a:lnTo>
                    <a:lnTo>
                      <a:pt x="255" y="197"/>
                    </a:lnTo>
                    <a:lnTo>
                      <a:pt x="314" y="0"/>
                    </a:lnTo>
                    <a:lnTo>
                      <a:pt x="350" y="0"/>
                    </a:lnTo>
                    <a:lnTo>
                      <a:pt x="276" y="233"/>
                    </a:lnTo>
                    <a:lnTo>
                      <a:pt x="236" y="233"/>
                    </a:lnTo>
                    <a:lnTo>
                      <a:pt x="172" y="39"/>
                    </a:lnTo>
                    <a:lnTo>
                      <a:pt x="110" y="233"/>
                    </a:lnTo>
                    <a:lnTo>
                      <a:pt x="73" y="233"/>
                    </a:lnTo>
                    <a:lnTo>
                      <a:pt x="0"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38" name="Freeform 74"/>
              <p:cNvSpPr>
                <a:spLocks noEditPoints="1"/>
              </p:cNvSpPr>
              <p:nvPr/>
            </p:nvSpPr>
            <p:spPr bwMode="auto">
              <a:xfrm>
                <a:off x="544385" y="6655427"/>
                <a:ext cx="50988" cy="55709"/>
              </a:xfrm>
              <a:custGeom>
                <a:avLst/>
                <a:gdLst/>
                <a:ahLst/>
                <a:cxnLst>
                  <a:cxn ang="0">
                    <a:pos x="89" y="30"/>
                  </a:cxn>
                  <a:cxn ang="0">
                    <a:pos x="58" y="45"/>
                  </a:cxn>
                  <a:cxn ang="0">
                    <a:pos x="42" y="72"/>
                  </a:cxn>
                  <a:cxn ang="0">
                    <a:pos x="35" y="106"/>
                  </a:cxn>
                  <a:cxn ang="0">
                    <a:pos x="184" y="87"/>
                  </a:cxn>
                  <a:cxn ang="0">
                    <a:pos x="173" y="56"/>
                  </a:cxn>
                  <a:cxn ang="0">
                    <a:pos x="150" y="35"/>
                  </a:cxn>
                  <a:cxn ang="0">
                    <a:pos x="112" y="27"/>
                  </a:cxn>
                  <a:cxn ang="0">
                    <a:pos x="142" y="3"/>
                  </a:cxn>
                  <a:cxn ang="0">
                    <a:pos x="183" y="19"/>
                  </a:cxn>
                  <a:cxn ang="0">
                    <a:pos x="207" y="47"/>
                  </a:cxn>
                  <a:cxn ang="0">
                    <a:pos x="220" y="87"/>
                  </a:cxn>
                  <a:cxn ang="0">
                    <a:pos x="221" y="133"/>
                  </a:cxn>
                  <a:cxn ang="0">
                    <a:pos x="38" y="152"/>
                  </a:cxn>
                  <a:cxn ang="0">
                    <a:pos x="50" y="183"/>
                  </a:cxn>
                  <a:cxn ang="0">
                    <a:pos x="74" y="204"/>
                  </a:cxn>
                  <a:cxn ang="0">
                    <a:pos x="115" y="212"/>
                  </a:cxn>
                  <a:cxn ang="0">
                    <a:pos x="154" y="205"/>
                  </a:cxn>
                  <a:cxn ang="0">
                    <a:pos x="176" y="186"/>
                  </a:cxn>
                  <a:cxn ang="0">
                    <a:pos x="186" y="163"/>
                  </a:cxn>
                  <a:cxn ang="0">
                    <a:pos x="218" y="179"/>
                  </a:cxn>
                  <a:cxn ang="0">
                    <a:pos x="201" y="209"/>
                  </a:cxn>
                  <a:cxn ang="0">
                    <a:pos x="168" y="229"/>
                  </a:cxn>
                  <a:cxn ang="0">
                    <a:pos x="116" y="238"/>
                  </a:cxn>
                  <a:cxn ang="0">
                    <a:pos x="63" y="229"/>
                  </a:cxn>
                  <a:cxn ang="0">
                    <a:pos x="28" y="208"/>
                  </a:cxn>
                  <a:cxn ang="0">
                    <a:pos x="9" y="176"/>
                  </a:cxn>
                  <a:cxn ang="0">
                    <a:pos x="1" y="138"/>
                  </a:cxn>
                  <a:cxn ang="0">
                    <a:pos x="1" y="98"/>
                  </a:cxn>
                  <a:cxn ang="0">
                    <a:pos x="9" y="60"/>
                  </a:cxn>
                  <a:cxn ang="0">
                    <a:pos x="28" y="28"/>
                  </a:cxn>
                  <a:cxn ang="0">
                    <a:pos x="62" y="8"/>
                  </a:cxn>
                  <a:cxn ang="0">
                    <a:pos x="115" y="0"/>
                  </a:cxn>
                </a:cxnLst>
                <a:rect l="0" t="0" r="r" b="b"/>
                <a:pathLst>
                  <a:path w="221" h="238">
                    <a:moveTo>
                      <a:pt x="112" y="27"/>
                    </a:moveTo>
                    <a:lnTo>
                      <a:pt x="89" y="30"/>
                    </a:lnTo>
                    <a:lnTo>
                      <a:pt x="72" y="35"/>
                    </a:lnTo>
                    <a:lnTo>
                      <a:pt x="58" y="45"/>
                    </a:lnTo>
                    <a:lnTo>
                      <a:pt x="49" y="57"/>
                    </a:lnTo>
                    <a:lnTo>
                      <a:pt x="42" y="72"/>
                    </a:lnTo>
                    <a:lnTo>
                      <a:pt x="38" y="88"/>
                    </a:lnTo>
                    <a:lnTo>
                      <a:pt x="35" y="106"/>
                    </a:lnTo>
                    <a:lnTo>
                      <a:pt x="186" y="106"/>
                    </a:lnTo>
                    <a:lnTo>
                      <a:pt x="184" y="87"/>
                    </a:lnTo>
                    <a:lnTo>
                      <a:pt x="180" y="70"/>
                    </a:lnTo>
                    <a:lnTo>
                      <a:pt x="173" y="56"/>
                    </a:lnTo>
                    <a:lnTo>
                      <a:pt x="164" y="43"/>
                    </a:lnTo>
                    <a:lnTo>
                      <a:pt x="150" y="35"/>
                    </a:lnTo>
                    <a:lnTo>
                      <a:pt x="134" y="28"/>
                    </a:lnTo>
                    <a:lnTo>
                      <a:pt x="112" y="27"/>
                    </a:lnTo>
                    <a:close/>
                    <a:moveTo>
                      <a:pt x="115" y="0"/>
                    </a:moveTo>
                    <a:lnTo>
                      <a:pt x="142" y="3"/>
                    </a:lnTo>
                    <a:lnTo>
                      <a:pt x="164" y="8"/>
                    </a:lnTo>
                    <a:lnTo>
                      <a:pt x="183" y="19"/>
                    </a:lnTo>
                    <a:lnTo>
                      <a:pt x="197" y="31"/>
                    </a:lnTo>
                    <a:lnTo>
                      <a:pt x="207" y="47"/>
                    </a:lnTo>
                    <a:lnTo>
                      <a:pt x="216" y="66"/>
                    </a:lnTo>
                    <a:lnTo>
                      <a:pt x="220" y="87"/>
                    </a:lnTo>
                    <a:lnTo>
                      <a:pt x="221" y="110"/>
                    </a:lnTo>
                    <a:lnTo>
                      <a:pt x="221" y="133"/>
                    </a:lnTo>
                    <a:lnTo>
                      <a:pt x="35" y="133"/>
                    </a:lnTo>
                    <a:lnTo>
                      <a:pt x="38" y="152"/>
                    </a:lnTo>
                    <a:lnTo>
                      <a:pt x="42" y="168"/>
                    </a:lnTo>
                    <a:lnTo>
                      <a:pt x="50" y="183"/>
                    </a:lnTo>
                    <a:lnTo>
                      <a:pt x="61" y="195"/>
                    </a:lnTo>
                    <a:lnTo>
                      <a:pt x="74" y="204"/>
                    </a:lnTo>
                    <a:lnTo>
                      <a:pt x="93" y="210"/>
                    </a:lnTo>
                    <a:lnTo>
                      <a:pt x="115" y="212"/>
                    </a:lnTo>
                    <a:lnTo>
                      <a:pt x="137" y="210"/>
                    </a:lnTo>
                    <a:lnTo>
                      <a:pt x="154" y="205"/>
                    </a:lnTo>
                    <a:lnTo>
                      <a:pt x="167" y="197"/>
                    </a:lnTo>
                    <a:lnTo>
                      <a:pt x="176" y="186"/>
                    </a:lnTo>
                    <a:lnTo>
                      <a:pt x="183" y="175"/>
                    </a:lnTo>
                    <a:lnTo>
                      <a:pt x="186" y="163"/>
                    </a:lnTo>
                    <a:lnTo>
                      <a:pt x="221" y="163"/>
                    </a:lnTo>
                    <a:lnTo>
                      <a:pt x="218" y="179"/>
                    </a:lnTo>
                    <a:lnTo>
                      <a:pt x="212" y="195"/>
                    </a:lnTo>
                    <a:lnTo>
                      <a:pt x="201" y="209"/>
                    </a:lnTo>
                    <a:lnTo>
                      <a:pt x="187" y="220"/>
                    </a:lnTo>
                    <a:lnTo>
                      <a:pt x="168" y="229"/>
                    </a:lnTo>
                    <a:lnTo>
                      <a:pt x="145" y="235"/>
                    </a:lnTo>
                    <a:lnTo>
                      <a:pt x="116" y="238"/>
                    </a:lnTo>
                    <a:lnTo>
                      <a:pt x="88" y="235"/>
                    </a:lnTo>
                    <a:lnTo>
                      <a:pt x="63" y="229"/>
                    </a:lnTo>
                    <a:lnTo>
                      <a:pt x="44" y="220"/>
                    </a:lnTo>
                    <a:lnTo>
                      <a:pt x="28" y="208"/>
                    </a:lnTo>
                    <a:lnTo>
                      <a:pt x="17" y="194"/>
                    </a:lnTo>
                    <a:lnTo>
                      <a:pt x="9" y="176"/>
                    </a:lnTo>
                    <a:lnTo>
                      <a:pt x="4" y="159"/>
                    </a:lnTo>
                    <a:lnTo>
                      <a:pt x="1" y="138"/>
                    </a:lnTo>
                    <a:lnTo>
                      <a:pt x="0" y="118"/>
                    </a:lnTo>
                    <a:lnTo>
                      <a:pt x="1" y="98"/>
                    </a:lnTo>
                    <a:lnTo>
                      <a:pt x="4" y="79"/>
                    </a:lnTo>
                    <a:lnTo>
                      <a:pt x="9" y="60"/>
                    </a:lnTo>
                    <a:lnTo>
                      <a:pt x="17" y="43"/>
                    </a:lnTo>
                    <a:lnTo>
                      <a:pt x="28" y="28"/>
                    </a:lnTo>
                    <a:lnTo>
                      <a:pt x="43" y="17"/>
                    </a:lnTo>
                    <a:lnTo>
                      <a:pt x="62" y="8"/>
                    </a:lnTo>
                    <a:lnTo>
                      <a:pt x="87" y="3"/>
                    </a:lnTo>
                    <a:lnTo>
                      <a:pt x="115"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39" name="Freeform 75"/>
              <p:cNvSpPr>
                <a:spLocks/>
              </p:cNvSpPr>
              <p:nvPr/>
            </p:nvSpPr>
            <p:spPr bwMode="auto">
              <a:xfrm>
                <a:off x="603183" y="6655427"/>
                <a:ext cx="48232" cy="55709"/>
              </a:xfrm>
              <a:custGeom>
                <a:avLst/>
                <a:gdLst/>
                <a:ahLst/>
                <a:cxnLst>
                  <a:cxn ang="0">
                    <a:pos x="133" y="3"/>
                  </a:cxn>
                  <a:cxn ang="0">
                    <a:pos x="174" y="17"/>
                  </a:cxn>
                  <a:cxn ang="0">
                    <a:pos x="197" y="47"/>
                  </a:cxn>
                  <a:cxn ang="0">
                    <a:pos x="204" y="87"/>
                  </a:cxn>
                  <a:cxn ang="0">
                    <a:pos x="170" y="69"/>
                  </a:cxn>
                  <a:cxn ang="0">
                    <a:pos x="156" y="43"/>
                  </a:cxn>
                  <a:cxn ang="0">
                    <a:pos x="127" y="28"/>
                  </a:cxn>
                  <a:cxn ang="0">
                    <a:pos x="82" y="28"/>
                  </a:cxn>
                  <a:cxn ang="0">
                    <a:pos x="53" y="39"/>
                  </a:cxn>
                  <a:cxn ang="0">
                    <a:pos x="41" y="56"/>
                  </a:cxn>
                  <a:cxn ang="0">
                    <a:pos x="42" y="77"/>
                  </a:cxn>
                  <a:cxn ang="0">
                    <a:pos x="63" y="92"/>
                  </a:cxn>
                  <a:cxn ang="0">
                    <a:pos x="97" y="102"/>
                  </a:cxn>
                  <a:cxn ang="0">
                    <a:pos x="136" y="110"/>
                  </a:cxn>
                  <a:cxn ang="0">
                    <a:pos x="173" y="122"/>
                  </a:cxn>
                  <a:cxn ang="0">
                    <a:pos x="200" y="141"/>
                  </a:cxn>
                  <a:cxn ang="0">
                    <a:pos x="211" y="172"/>
                  </a:cxn>
                  <a:cxn ang="0">
                    <a:pos x="204" y="200"/>
                  </a:cxn>
                  <a:cxn ang="0">
                    <a:pos x="180" y="223"/>
                  </a:cxn>
                  <a:cxn ang="0">
                    <a:pos x="139" y="238"/>
                  </a:cxn>
                  <a:cxn ang="0">
                    <a:pos x="80" y="238"/>
                  </a:cxn>
                  <a:cxn ang="0">
                    <a:pos x="36" y="223"/>
                  </a:cxn>
                  <a:cxn ang="0">
                    <a:pos x="8" y="193"/>
                  </a:cxn>
                  <a:cxn ang="0">
                    <a:pos x="0" y="149"/>
                  </a:cxn>
                  <a:cxn ang="0">
                    <a:pos x="36" y="167"/>
                  </a:cxn>
                  <a:cxn ang="0">
                    <a:pos x="52" y="194"/>
                  </a:cxn>
                  <a:cxn ang="0">
                    <a:pos x="86" y="209"/>
                  </a:cxn>
                  <a:cxn ang="0">
                    <a:pos x="132" y="209"/>
                  </a:cxn>
                  <a:cxn ang="0">
                    <a:pos x="162" y="198"/>
                  </a:cxn>
                  <a:cxn ang="0">
                    <a:pos x="175" y="183"/>
                  </a:cxn>
                  <a:cxn ang="0">
                    <a:pos x="174" y="161"/>
                  </a:cxn>
                  <a:cxn ang="0">
                    <a:pos x="155" y="145"/>
                  </a:cxn>
                  <a:cxn ang="0">
                    <a:pos x="122" y="136"/>
                  </a:cxn>
                  <a:cxn ang="0">
                    <a:pos x="83" y="128"/>
                  </a:cxn>
                  <a:cxn ang="0">
                    <a:pos x="30" y="109"/>
                  </a:cxn>
                  <a:cxn ang="0">
                    <a:pos x="8" y="85"/>
                  </a:cxn>
                  <a:cxn ang="0">
                    <a:pos x="7" y="51"/>
                  </a:cxn>
                  <a:cxn ang="0">
                    <a:pos x="22" y="24"/>
                  </a:cxn>
                  <a:cxn ang="0">
                    <a:pos x="55" y="7"/>
                  </a:cxn>
                  <a:cxn ang="0">
                    <a:pos x="105" y="0"/>
                  </a:cxn>
                </a:cxnLst>
                <a:rect l="0" t="0" r="r" b="b"/>
                <a:pathLst>
                  <a:path w="211" h="239">
                    <a:moveTo>
                      <a:pt x="105" y="0"/>
                    </a:moveTo>
                    <a:lnTo>
                      <a:pt x="133" y="3"/>
                    </a:lnTo>
                    <a:lnTo>
                      <a:pt x="156" y="8"/>
                    </a:lnTo>
                    <a:lnTo>
                      <a:pt x="174" y="17"/>
                    </a:lnTo>
                    <a:lnTo>
                      <a:pt x="188" y="31"/>
                    </a:lnTo>
                    <a:lnTo>
                      <a:pt x="197" y="47"/>
                    </a:lnTo>
                    <a:lnTo>
                      <a:pt x="203" y="65"/>
                    </a:lnTo>
                    <a:lnTo>
                      <a:pt x="204" y="87"/>
                    </a:lnTo>
                    <a:lnTo>
                      <a:pt x="173" y="87"/>
                    </a:lnTo>
                    <a:lnTo>
                      <a:pt x="170" y="69"/>
                    </a:lnTo>
                    <a:lnTo>
                      <a:pt x="166" y="56"/>
                    </a:lnTo>
                    <a:lnTo>
                      <a:pt x="156" y="43"/>
                    </a:lnTo>
                    <a:lnTo>
                      <a:pt x="143" y="34"/>
                    </a:lnTo>
                    <a:lnTo>
                      <a:pt x="127" y="28"/>
                    </a:lnTo>
                    <a:lnTo>
                      <a:pt x="103" y="27"/>
                    </a:lnTo>
                    <a:lnTo>
                      <a:pt x="82" y="28"/>
                    </a:lnTo>
                    <a:lnTo>
                      <a:pt x="65" y="32"/>
                    </a:lnTo>
                    <a:lnTo>
                      <a:pt x="53" y="39"/>
                    </a:lnTo>
                    <a:lnTo>
                      <a:pt x="45" y="46"/>
                    </a:lnTo>
                    <a:lnTo>
                      <a:pt x="41" y="56"/>
                    </a:lnTo>
                    <a:lnTo>
                      <a:pt x="40" y="66"/>
                    </a:lnTo>
                    <a:lnTo>
                      <a:pt x="42" y="77"/>
                    </a:lnTo>
                    <a:lnTo>
                      <a:pt x="51" y="85"/>
                    </a:lnTo>
                    <a:lnTo>
                      <a:pt x="63" y="92"/>
                    </a:lnTo>
                    <a:lnTo>
                      <a:pt x="79" y="98"/>
                    </a:lnTo>
                    <a:lnTo>
                      <a:pt x="97" y="102"/>
                    </a:lnTo>
                    <a:lnTo>
                      <a:pt x="116" y="106"/>
                    </a:lnTo>
                    <a:lnTo>
                      <a:pt x="136" y="110"/>
                    </a:lnTo>
                    <a:lnTo>
                      <a:pt x="155" y="115"/>
                    </a:lnTo>
                    <a:lnTo>
                      <a:pt x="173" y="122"/>
                    </a:lnTo>
                    <a:lnTo>
                      <a:pt x="188" y="130"/>
                    </a:lnTo>
                    <a:lnTo>
                      <a:pt x="200" y="141"/>
                    </a:lnTo>
                    <a:lnTo>
                      <a:pt x="208" y="155"/>
                    </a:lnTo>
                    <a:lnTo>
                      <a:pt x="211" y="172"/>
                    </a:lnTo>
                    <a:lnTo>
                      <a:pt x="209" y="186"/>
                    </a:lnTo>
                    <a:lnTo>
                      <a:pt x="204" y="200"/>
                    </a:lnTo>
                    <a:lnTo>
                      <a:pt x="194" y="212"/>
                    </a:lnTo>
                    <a:lnTo>
                      <a:pt x="180" y="223"/>
                    </a:lnTo>
                    <a:lnTo>
                      <a:pt x="162" y="231"/>
                    </a:lnTo>
                    <a:lnTo>
                      <a:pt x="139" y="238"/>
                    </a:lnTo>
                    <a:lnTo>
                      <a:pt x="110" y="239"/>
                    </a:lnTo>
                    <a:lnTo>
                      <a:pt x="80" y="238"/>
                    </a:lnTo>
                    <a:lnTo>
                      <a:pt x="55" y="231"/>
                    </a:lnTo>
                    <a:lnTo>
                      <a:pt x="36" y="223"/>
                    </a:lnTo>
                    <a:lnTo>
                      <a:pt x="19" y="209"/>
                    </a:lnTo>
                    <a:lnTo>
                      <a:pt x="8" y="193"/>
                    </a:lnTo>
                    <a:lnTo>
                      <a:pt x="3" y="172"/>
                    </a:lnTo>
                    <a:lnTo>
                      <a:pt x="0" y="149"/>
                    </a:lnTo>
                    <a:lnTo>
                      <a:pt x="34" y="149"/>
                    </a:lnTo>
                    <a:lnTo>
                      <a:pt x="36" y="167"/>
                    </a:lnTo>
                    <a:lnTo>
                      <a:pt x="42" y="183"/>
                    </a:lnTo>
                    <a:lnTo>
                      <a:pt x="52" y="194"/>
                    </a:lnTo>
                    <a:lnTo>
                      <a:pt x="67" y="204"/>
                    </a:lnTo>
                    <a:lnTo>
                      <a:pt x="86" y="209"/>
                    </a:lnTo>
                    <a:lnTo>
                      <a:pt x="110" y="210"/>
                    </a:lnTo>
                    <a:lnTo>
                      <a:pt x="132" y="209"/>
                    </a:lnTo>
                    <a:lnTo>
                      <a:pt x="150" y="205"/>
                    </a:lnTo>
                    <a:lnTo>
                      <a:pt x="162" y="198"/>
                    </a:lnTo>
                    <a:lnTo>
                      <a:pt x="170" y="191"/>
                    </a:lnTo>
                    <a:lnTo>
                      <a:pt x="175" y="183"/>
                    </a:lnTo>
                    <a:lnTo>
                      <a:pt x="177" y="174"/>
                    </a:lnTo>
                    <a:lnTo>
                      <a:pt x="174" y="161"/>
                    </a:lnTo>
                    <a:lnTo>
                      <a:pt x="167" y="152"/>
                    </a:lnTo>
                    <a:lnTo>
                      <a:pt x="155" y="145"/>
                    </a:lnTo>
                    <a:lnTo>
                      <a:pt x="140" y="140"/>
                    </a:lnTo>
                    <a:lnTo>
                      <a:pt x="122" y="136"/>
                    </a:lnTo>
                    <a:lnTo>
                      <a:pt x="102" y="132"/>
                    </a:lnTo>
                    <a:lnTo>
                      <a:pt x="83" y="128"/>
                    </a:lnTo>
                    <a:lnTo>
                      <a:pt x="45" y="117"/>
                    </a:lnTo>
                    <a:lnTo>
                      <a:pt x="30" y="109"/>
                    </a:lnTo>
                    <a:lnTo>
                      <a:pt x="17" y="98"/>
                    </a:lnTo>
                    <a:lnTo>
                      <a:pt x="8" y="85"/>
                    </a:lnTo>
                    <a:lnTo>
                      <a:pt x="6" y="68"/>
                    </a:lnTo>
                    <a:lnTo>
                      <a:pt x="7" y="51"/>
                    </a:lnTo>
                    <a:lnTo>
                      <a:pt x="12" y="37"/>
                    </a:lnTo>
                    <a:lnTo>
                      <a:pt x="22" y="24"/>
                    </a:lnTo>
                    <a:lnTo>
                      <a:pt x="36" y="15"/>
                    </a:lnTo>
                    <a:lnTo>
                      <a:pt x="55" y="7"/>
                    </a:lnTo>
                    <a:lnTo>
                      <a:pt x="78" y="1"/>
                    </a:lnTo>
                    <a:lnTo>
                      <a:pt x="105"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40" name="Freeform 76"/>
              <p:cNvSpPr>
                <a:spLocks/>
              </p:cNvSpPr>
              <p:nvPr/>
            </p:nvSpPr>
            <p:spPr bwMode="auto">
              <a:xfrm>
                <a:off x="654171" y="6643456"/>
                <a:ext cx="32155" cy="67219"/>
              </a:xfrm>
              <a:custGeom>
                <a:avLst/>
                <a:gdLst/>
                <a:ahLst/>
                <a:cxnLst>
                  <a:cxn ang="0">
                    <a:pos x="33" y="0"/>
                  </a:cxn>
                  <a:cxn ang="0">
                    <a:pos x="67" y="0"/>
                  </a:cxn>
                  <a:cxn ang="0">
                    <a:pos x="67" y="57"/>
                  </a:cxn>
                  <a:cxn ang="0">
                    <a:pos x="138" y="57"/>
                  </a:cxn>
                  <a:cxn ang="0">
                    <a:pos x="138" y="85"/>
                  </a:cxn>
                  <a:cxn ang="0">
                    <a:pos x="67" y="85"/>
                  </a:cxn>
                  <a:cxn ang="0">
                    <a:pos x="67" y="222"/>
                  </a:cxn>
                  <a:cxn ang="0">
                    <a:pos x="68" y="236"/>
                  </a:cxn>
                  <a:cxn ang="0">
                    <a:pos x="72" y="247"/>
                  </a:cxn>
                  <a:cxn ang="0">
                    <a:pos x="81" y="255"/>
                  </a:cxn>
                  <a:cxn ang="0">
                    <a:pos x="95" y="260"/>
                  </a:cxn>
                  <a:cxn ang="0">
                    <a:pos x="113" y="263"/>
                  </a:cxn>
                  <a:cxn ang="0">
                    <a:pos x="138" y="263"/>
                  </a:cxn>
                  <a:cxn ang="0">
                    <a:pos x="138" y="290"/>
                  </a:cxn>
                  <a:cxn ang="0">
                    <a:pos x="109" y="292"/>
                  </a:cxn>
                  <a:cxn ang="0">
                    <a:pos x="84" y="289"/>
                  </a:cxn>
                  <a:cxn ang="0">
                    <a:pos x="65" y="283"/>
                  </a:cxn>
                  <a:cxn ang="0">
                    <a:pos x="50" y="274"/>
                  </a:cxn>
                  <a:cxn ang="0">
                    <a:pos x="41" y="260"/>
                  </a:cxn>
                  <a:cxn ang="0">
                    <a:pos x="34" y="244"/>
                  </a:cxn>
                  <a:cxn ang="0">
                    <a:pos x="33" y="222"/>
                  </a:cxn>
                  <a:cxn ang="0">
                    <a:pos x="33" y="85"/>
                  </a:cxn>
                  <a:cxn ang="0">
                    <a:pos x="1" y="85"/>
                  </a:cxn>
                  <a:cxn ang="0">
                    <a:pos x="0" y="63"/>
                  </a:cxn>
                  <a:cxn ang="0">
                    <a:pos x="33" y="57"/>
                  </a:cxn>
                  <a:cxn ang="0">
                    <a:pos x="33" y="0"/>
                  </a:cxn>
                </a:cxnLst>
                <a:rect l="0" t="0" r="r" b="b"/>
                <a:pathLst>
                  <a:path w="138" h="292">
                    <a:moveTo>
                      <a:pt x="33" y="0"/>
                    </a:moveTo>
                    <a:lnTo>
                      <a:pt x="67" y="0"/>
                    </a:lnTo>
                    <a:lnTo>
                      <a:pt x="67" y="57"/>
                    </a:lnTo>
                    <a:lnTo>
                      <a:pt x="138" y="57"/>
                    </a:lnTo>
                    <a:lnTo>
                      <a:pt x="138" y="85"/>
                    </a:lnTo>
                    <a:lnTo>
                      <a:pt x="67" y="85"/>
                    </a:lnTo>
                    <a:lnTo>
                      <a:pt x="67" y="222"/>
                    </a:lnTo>
                    <a:lnTo>
                      <a:pt x="68" y="236"/>
                    </a:lnTo>
                    <a:lnTo>
                      <a:pt x="72" y="247"/>
                    </a:lnTo>
                    <a:lnTo>
                      <a:pt x="81" y="255"/>
                    </a:lnTo>
                    <a:lnTo>
                      <a:pt x="95" y="260"/>
                    </a:lnTo>
                    <a:lnTo>
                      <a:pt x="113" y="263"/>
                    </a:lnTo>
                    <a:lnTo>
                      <a:pt x="138" y="263"/>
                    </a:lnTo>
                    <a:lnTo>
                      <a:pt x="138" y="290"/>
                    </a:lnTo>
                    <a:lnTo>
                      <a:pt x="109" y="292"/>
                    </a:lnTo>
                    <a:lnTo>
                      <a:pt x="84" y="289"/>
                    </a:lnTo>
                    <a:lnTo>
                      <a:pt x="65" y="283"/>
                    </a:lnTo>
                    <a:lnTo>
                      <a:pt x="50" y="274"/>
                    </a:lnTo>
                    <a:lnTo>
                      <a:pt x="41" y="260"/>
                    </a:lnTo>
                    <a:lnTo>
                      <a:pt x="34" y="244"/>
                    </a:lnTo>
                    <a:lnTo>
                      <a:pt x="33" y="222"/>
                    </a:lnTo>
                    <a:lnTo>
                      <a:pt x="33" y="85"/>
                    </a:lnTo>
                    <a:lnTo>
                      <a:pt x="1" y="85"/>
                    </a:lnTo>
                    <a:lnTo>
                      <a:pt x="0" y="63"/>
                    </a:lnTo>
                    <a:lnTo>
                      <a:pt x="33" y="57"/>
                    </a:lnTo>
                    <a:lnTo>
                      <a:pt x="33"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41" name="Freeform 77"/>
              <p:cNvSpPr>
                <a:spLocks noEditPoints="1"/>
              </p:cNvSpPr>
              <p:nvPr/>
            </p:nvSpPr>
            <p:spPr bwMode="auto">
              <a:xfrm>
                <a:off x="690919" y="6655427"/>
                <a:ext cx="49610" cy="55709"/>
              </a:xfrm>
              <a:custGeom>
                <a:avLst/>
                <a:gdLst/>
                <a:ahLst/>
                <a:cxnLst>
                  <a:cxn ang="0">
                    <a:pos x="91" y="30"/>
                  </a:cxn>
                  <a:cxn ang="0">
                    <a:pos x="59" y="45"/>
                  </a:cxn>
                  <a:cxn ang="0">
                    <a:pos x="43" y="72"/>
                  </a:cxn>
                  <a:cxn ang="0">
                    <a:pos x="37" y="106"/>
                  </a:cxn>
                  <a:cxn ang="0">
                    <a:pos x="185" y="87"/>
                  </a:cxn>
                  <a:cxn ang="0">
                    <a:pos x="174" y="56"/>
                  </a:cxn>
                  <a:cxn ang="0">
                    <a:pos x="153" y="35"/>
                  </a:cxn>
                  <a:cxn ang="0">
                    <a:pos x="115" y="27"/>
                  </a:cxn>
                  <a:cxn ang="0">
                    <a:pos x="144" y="3"/>
                  </a:cxn>
                  <a:cxn ang="0">
                    <a:pos x="185" y="19"/>
                  </a:cxn>
                  <a:cxn ang="0">
                    <a:pos x="210" y="47"/>
                  </a:cxn>
                  <a:cxn ang="0">
                    <a:pos x="220" y="87"/>
                  </a:cxn>
                  <a:cxn ang="0">
                    <a:pos x="222" y="133"/>
                  </a:cxn>
                  <a:cxn ang="0">
                    <a:pos x="39" y="152"/>
                  </a:cxn>
                  <a:cxn ang="0">
                    <a:pos x="51" y="183"/>
                  </a:cxn>
                  <a:cxn ang="0">
                    <a:pos x="77" y="204"/>
                  </a:cxn>
                  <a:cxn ang="0">
                    <a:pos x="116" y="212"/>
                  </a:cxn>
                  <a:cxn ang="0">
                    <a:pos x="155" y="205"/>
                  </a:cxn>
                  <a:cxn ang="0">
                    <a:pos x="177" y="186"/>
                  </a:cxn>
                  <a:cxn ang="0">
                    <a:pos x="187" y="163"/>
                  </a:cxn>
                  <a:cxn ang="0">
                    <a:pos x="219" y="179"/>
                  </a:cxn>
                  <a:cxn ang="0">
                    <a:pos x="203" y="209"/>
                  </a:cxn>
                  <a:cxn ang="0">
                    <a:pos x="170" y="229"/>
                  </a:cxn>
                  <a:cxn ang="0">
                    <a:pos x="117" y="238"/>
                  </a:cxn>
                  <a:cxn ang="0">
                    <a:pos x="64" y="229"/>
                  </a:cxn>
                  <a:cxn ang="0">
                    <a:pos x="29" y="208"/>
                  </a:cxn>
                  <a:cxn ang="0">
                    <a:pos x="10" y="176"/>
                  </a:cxn>
                  <a:cxn ang="0">
                    <a:pos x="2" y="138"/>
                  </a:cxn>
                  <a:cxn ang="0">
                    <a:pos x="2" y="98"/>
                  </a:cxn>
                  <a:cxn ang="0">
                    <a:pos x="10" y="60"/>
                  </a:cxn>
                  <a:cxn ang="0">
                    <a:pos x="30" y="28"/>
                  </a:cxn>
                  <a:cxn ang="0">
                    <a:pos x="64" y="8"/>
                  </a:cxn>
                  <a:cxn ang="0">
                    <a:pos x="117" y="0"/>
                  </a:cxn>
                </a:cxnLst>
                <a:rect l="0" t="0" r="r" b="b"/>
                <a:pathLst>
                  <a:path w="222" h="238">
                    <a:moveTo>
                      <a:pt x="115" y="27"/>
                    </a:moveTo>
                    <a:lnTo>
                      <a:pt x="91" y="30"/>
                    </a:lnTo>
                    <a:lnTo>
                      <a:pt x="74" y="35"/>
                    </a:lnTo>
                    <a:lnTo>
                      <a:pt x="59" y="45"/>
                    </a:lnTo>
                    <a:lnTo>
                      <a:pt x="49" y="57"/>
                    </a:lnTo>
                    <a:lnTo>
                      <a:pt x="43" y="72"/>
                    </a:lnTo>
                    <a:lnTo>
                      <a:pt x="39" y="88"/>
                    </a:lnTo>
                    <a:lnTo>
                      <a:pt x="37" y="106"/>
                    </a:lnTo>
                    <a:lnTo>
                      <a:pt x="187" y="106"/>
                    </a:lnTo>
                    <a:lnTo>
                      <a:pt x="185" y="87"/>
                    </a:lnTo>
                    <a:lnTo>
                      <a:pt x="181" y="70"/>
                    </a:lnTo>
                    <a:lnTo>
                      <a:pt x="174" y="56"/>
                    </a:lnTo>
                    <a:lnTo>
                      <a:pt x="165" y="43"/>
                    </a:lnTo>
                    <a:lnTo>
                      <a:pt x="153" y="35"/>
                    </a:lnTo>
                    <a:lnTo>
                      <a:pt x="135" y="28"/>
                    </a:lnTo>
                    <a:lnTo>
                      <a:pt x="115" y="27"/>
                    </a:lnTo>
                    <a:close/>
                    <a:moveTo>
                      <a:pt x="117" y="0"/>
                    </a:moveTo>
                    <a:lnTo>
                      <a:pt x="144" y="3"/>
                    </a:lnTo>
                    <a:lnTo>
                      <a:pt x="166" y="8"/>
                    </a:lnTo>
                    <a:lnTo>
                      <a:pt x="185" y="19"/>
                    </a:lnTo>
                    <a:lnTo>
                      <a:pt x="199" y="31"/>
                    </a:lnTo>
                    <a:lnTo>
                      <a:pt x="210" y="47"/>
                    </a:lnTo>
                    <a:lnTo>
                      <a:pt x="216" y="66"/>
                    </a:lnTo>
                    <a:lnTo>
                      <a:pt x="220" y="87"/>
                    </a:lnTo>
                    <a:lnTo>
                      <a:pt x="222" y="110"/>
                    </a:lnTo>
                    <a:lnTo>
                      <a:pt x="222" y="133"/>
                    </a:lnTo>
                    <a:lnTo>
                      <a:pt x="37" y="133"/>
                    </a:lnTo>
                    <a:lnTo>
                      <a:pt x="39" y="152"/>
                    </a:lnTo>
                    <a:lnTo>
                      <a:pt x="44" y="168"/>
                    </a:lnTo>
                    <a:lnTo>
                      <a:pt x="51" y="183"/>
                    </a:lnTo>
                    <a:lnTo>
                      <a:pt x="62" y="195"/>
                    </a:lnTo>
                    <a:lnTo>
                      <a:pt x="77" y="204"/>
                    </a:lnTo>
                    <a:lnTo>
                      <a:pt x="94" y="210"/>
                    </a:lnTo>
                    <a:lnTo>
                      <a:pt x="116" y="212"/>
                    </a:lnTo>
                    <a:lnTo>
                      <a:pt x="138" y="210"/>
                    </a:lnTo>
                    <a:lnTo>
                      <a:pt x="155" y="205"/>
                    </a:lnTo>
                    <a:lnTo>
                      <a:pt x="168" y="197"/>
                    </a:lnTo>
                    <a:lnTo>
                      <a:pt x="177" y="186"/>
                    </a:lnTo>
                    <a:lnTo>
                      <a:pt x="184" y="175"/>
                    </a:lnTo>
                    <a:lnTo>
                      <a:pt x="187" y="163"/>
                    </a:lnTo>
                    <a:lnTo>
                      <a:pt x="222" y="163"/>
                    </a:lnTo>
                    <a:lnTo>
                      <a:pt x="219" y="179"/>
                    </a:lnTo>
                    <a:lnTo>
                      <a:pt x="212" y="195"/>
                    </a:lnTo>
                    <a:lnTo>
                      <a:pt x="203" y="209"/>
                    </a:lnTo>
                    <a:lnTo>
                      <a:pt x="188" y="220"/>
                    </a:lnTo>
                    <a:lnTo>
                      <a:pt x="170" y="229"/>
                    </a:lnTo>
                    <a:lnTo>
                      <a:pt x="146" y="235"/>
                    </a:lnTo>
                    <a:lnTo>
                      <a:pt x="117" y="238"/>
                    </a:lnTo>
                    <a:lnTo>
                      <a:pt x="89" y="235"/>
                    </a:lnTo>
                    <a:lnTo>
                      <a:pt x="64" y="229"/>
                    </a:lnTo>
                    <a:lnTo>
                      <a:pt x="45" y="220"/>
                    </a:lnTo>
                    <a:lnTo>
                      <a:pt x="29" y="208"/>
                    </a:lnTo>
                    <a:lnTo>
                      <a:pt x="18" y="194"/>
                    </a:lnTo>
                    <a:lnTo>
                      <a:pt x="10" y="176"/>
                    </a:lnTo>
                    <a:lnTo>
                      <a:pt x="5" y="159"/>
                    </a:lnTo>
                    <a:lnTo>
                      <a:pt x="2" y="138"/>
                    </a:lnTo>
                    <a:lnTo>
                      <a:pt x="0" y="118"/>
                    </a:lnTo>
                    <a:lnTo>
                      <a:pt x="2" y="98"/>
                    </a:lnTo>
                    <a:lnTo>
                      <a:pt x="5" y="79"/>
                    </a:lnTo>
                    <a:lnTo>
                      <a:pt x="10" y="60"/>
                    </a:lnTo>
                    <a:lnTo>
                      <a:pt x="18" y="43"/>
                    </a:lnTo>
                    <a:lnTo>
                      <a:pt x="30" y="28"/>
                    </a:lnTo>
                    <a:lnTo>
                      <a:pt x="45" y="17"/>
                    </a:lnTo>
                    <a:lnTo>
                      <a:pt x="64" y="8"/>
                    </a:lnTo>
                    <a:lnTo>
                      <a:pt x="89" y="3"/>
                    </a:lnTo>
                    <a:lnTo>
                      <a:pt x="117"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42" name="Freeform 78"/>
              <p:cNvSpPr>
                <a:spLocks/>
              </p:cNvSpPr>
              <p:nvPr/>
            </p:nvSpPr>
            <p:spPr bwMode="auto">
              <a:xfrm>
                <a:off x="752472" y="6655427"/>
                <a:ext cx="24805" cy="55709"/>
              </a:xfrm>
              <a:custGeom>
                <a:avLst/>
                <a:gdLst/>
                <a:ahLst/>
                <a:cxnLst>
                  <a:cxn ang="0">
                    <a:pos x="114" y="0"/>
                  </a:cxn>
                  <a:cxn ang="0">
                    <a:pos x="114" y="30"/>
                  </a:cxn>
                  <a:cxn ang="0">
                    <a:pos x="91" y="30"/>
                  </a:cxn>
                  <a:cxn ang="0">
                    <a:pos x="73" y="34"/>
                  </a:cxn>
                  <a:cxn ang="0">
                    <a:pos x="58" y="41"/>
                  </a:cxn>
                  <a:cxn ang="0">
                    <a:pos x="49" y="49"/>
                  </a:cxn>
                  <a:cxn ang="0">
                    <a:pos x="40" y="61"/>
                  </a:cxn>
                  <a:cxn ang="0">
                    <a:pos x="36" y="75"/>
                  </a:cxn>
                  <a:cxn ang="0">
                    <a:pos x="34" y="91"/>
                  </a:cxn>
                  <a:cxn ang="0">
                    <a:pos x="34" y="236"/>
                  </a:cxn>
                  <a:cxn ang="0">
                    <a:pos x="0" y="236"/>
                  </a:cxn>
                  <a:cxn ang="0">
                    <a:pos x="0" y="3"/>
                  </a:cxn>
                  <a:cxn ang="0">
                    <a:pos x="15" y="3"/>
                  </a:cxn>
                  <a:cxn ang="0">
                    <a:pos x="25" y="43"/>
                  </a:cxn>
                  <a:cxn ang="0">
                    <a:pos x="31" y="32"/>
                  </a:cxn>
                  <a:cxn ang="0">
                    <a:pos x="39" y="22"/>
                  </a:cxn>
                  <a:cxn ang="0">
                    <a:pos x="51" y="12"/>
                  </a:cxn>
                  <a:cxn ang="0">
                    <a:pos x="68" y="5"/>
                  </a:cxn>
                  <a:cxn ang="0">
                    <a:pos x="88" y="1"/>
                  </a:cxn>
                  <a:cxn ang="0">
                    <a:pos x="114" y="0"/>
                  </a:cxn>
                </a:cxnLst>
                <a:rect l="0" t="0" r="r" b="b"/>
                <a:pathLst>
                  <a:path w="114" h="236">
                    <a:moveTo>
                      <a:pt x="114" y="0"/>
                    </a:moveTo>
                    <a:lnTo>
                      <a:pt x="114" y="30"/>
                    </a:lnTo>
                    <a:lnTo>
                      <a:pt x="91" y="30"/>
                    </a:lnTo>
                    <a:lnTo>
                      <a:pt x="73" y="34"/>
                    </a:lnTo>
                    <a:lnTo>
                      <a:pt x="58" y="41"/>
                    </a:lnTo>
                    <a:lnTo>
                      <a:pt x="49" y="49"/>
                    </a:lnTo>
                    <a:lnTo>
                      <a:pt x="40" y="61"/>
                    </a:lnTo>
                    <a:lnTo>
                      <a:pt x="36" y="75"/>
                    </a:lnTo>
                    <a:lnTo>
                      <a:pt x="34" y="91"/>
                    </a:lnTo>
                    <a:lnTo>
                      <a:pt x="34" y="236"/>
                    </a:lnTo>
                    <a:lnTo>
                      <a:pt x="0" y="236"/>
                    </a:lnTo>
                    <a:lnTo>
                      <a:pt x="0" y="3"/>
                    </a:lnTo>
                    <a:lnTo>
                      <a:pt x="15" y="3"/>
                    </a:lnTo>
                    <a:lnTo>
                      <a:pt x="25" y="43"/>
                    </a:lnTo>
                    <a:lnTo>
                      <a:pt x="31" y="32"/>
                    </a:lnTo>
                    <a:lnTo>
                      <a:pt x="39" y="22"/>
                    </a:lnTo>
                    <a:lnTo>
                      <a:pt x="51" y="12"/>
                    </a:lnTo>
                    <a:lnTo>
                      <a:pt x="68" y="5"/>
                    </a:lnTo>
                    <a:lnTo>
                      <a:pt x="88" y="1"/>
                    </a:lnTo>
                    <a:lnTo>
                      <a:pt x="114"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43" name="Freeform 79"/>
              <p:cNvSpPr>
                <a:spLocks/>
              </p:cNvSpPr>
              <p:nvPr/>
            </p:nvSpPr>
            <p:spPr bwMode="auto">
              <a:xfrm>
                <a:off x="784627" y="6655427"/>
                <a:ext cx="48232" cy="55709"/>
              </a:xfrm>
              <a:custGeom>
                <a:avLst/>
                <a:gdLst/>
                <a:ahLst/>
                <a:cxnLst>
                  <a:cxn ang="0">
                    <a:pos x="116" y="0"/>
                  </a:cxn>
                  <a:cxn ang="0">
                    <a:pos x="143" y="1"/>
                  </a:cxn>
                  <a:cxn ang="0">
                    <a:pos x="163" y="8"/>
                  </a:cxn>
                  <a:cxn ang="0">
                    <a:pos x="180" y="17"/>
                  </a:cxn>
                  <a:cxn ang="0">
                    <a:pos x="192" y="30"/>
                  </a:cxn>
                  <a:cxn ang="0">
                    <a:pos x="200" y="46"/>
                  </a:cxn>
                  <a:cxn ang="0">
                    <a:pos x="205" y="65"/>
                  </a:cxn>
                  <a:cxn ang="0">
                    <a:pos x="208" y="85"/>
                  </a:cxn>
                  <a:cxn ang="0">
                    <a:pos x="209" y="110"/>
                  </a:cxn>
                  <a:cxn ang="0">
                    <a:pos x="209" y="236"/>
                  </a:cxn>
                  <a:cxn ang="0">
                    <a:pos x="176" y="236"/>
                  </a:cxn>
                  <a:cxn ang="0">
                    <a:pos x="176" y="107"/>
                  </a:cxn>
                  <a:cxn ang="0">
                    <a:pos x="174" y="87"/>
                  </a:cxn>
                  <a:cxn ang="0">
                    <a:pos x="173" y="70"/>
                  </a:cxn>
                  <a:cxn ang="0">
                    <a:pos x="167" y="56"/>
                  </a:cxn>
                  <a:cxn ang="0">
                    <a:pos x="159" y="43"/>
                  </a:cxn>
                  <a:cxn ang="0">
                    <a:pos x="146" y="35"/>
                  </a:cxn>
                  <a:cxn ang="0">
                    <a:pos x="129" y="30"/>
                  </a:cxn>
                  <a:cxn ang="0">
                    <a:pos x="106" y="28"/>
                  </a:cxn>
                  <a:cxn ang="0">
                    <a:pos x="83" y="30"/>
                  </a:cxn>
                  <a:cxn ang="0">
                    <a:pos x="66" y="35"/>
                  </a:cxn>
                  <a:cxn ang="0">
                    <a:pos x="53" y="43"/>
                  </a:cxn>
                  <a:cxn ang="0">
                    <a:pos x="44" y="56"/>
                  </a:cxn>
                  <a:cxn ang="0">
                    <a:pos x="38" y="69"/>
                  </a:cxn>
                  <a:cxn ang="0">
                    <a:pos x="36" y="87"/>
                  </a:cxn>
                  <a:cxn ang="0">
                    <a:pos x="34" y="107"/>
                  </a:cxn>
                  <a:cxn ang="0">
                    <a:pos x="34" y="236"/>
                  </a:cxn>
                  <a:cxn ang="0">
                    <a:pos x="0" y="236"/>
                  </a:cxn>
                  <a:cxn ang="0">
                    <a:pos x="0" y="3"/>
                  </a:cxn>
                  <a:cxn ang="0">
                    <a:pos x="15" y="3"/>
                  </a:cxn>
                  <a:cxn ang="0">
                    <a:pos x="26" y="45"/>
                  </a:cxn>
                  <a:cxn ang="0">
                    <a:pos x="32" y="32"/>
                  </a:cxn>
                  <a:cxn ang="0">
                    <a:pos x="41" y="22"/>
                  </a:cxn>
                  <a:cxn ang="0">
                    <a:pos x="53" y="13"/>
                  </a:cxn>
                  <a:cxn ang="0">
                    <a:pos x="70" y="7"/>
                  </a:cxn>
                  <a:cxn ang="0">
                    <a:pos x="90" y="1"/>
                  </a:cxn>
                  <a:cxn ang="0">
                    <a:pos x="116" y="0"/>
                  </a:cxn>
                </a:cxnLst>
                <a:rect l="0" t="0" r="r" b="b"/>
                <a:pathLst>
                  <a:path w="209" h="236">
                    <a:moveTo>
                      <a:pt x="116" y="0"/>
                    </a:moveTo>
                    <a:lnTo>
                      <a:pt x="143" y="1"/>
                    </a:lnTo>
                    <a:lnTo>
                      <a:pt x="163" y="8"/>
                    </a:lnTo>
                    <a:lnTo>
                      <a:pt x="180" y="17"/>
                    </a:lnTo>
                    <a:lnTo>
                      <a:pt x="192" y="30"/>
                    </a:lnTo>
                    <a:lnTo>
                      <a:pt x="200" y="46"/>
                    </a:lnTo>
                    <a:lnTo>
                      <a:pt x="205" y="65"/>
                    </a:lnTo>
                    <a:lnTo>
                      <a:pt x="208" y="85"/>
                    </a:lnTo>
                    <a:lnTo>
                      <a:pt x="209" y="110"/>
                    </a:lnTo>
                    <a:lnTo>
                      <a:pt x="209" y="236"/>
                    </a:lnTo>
                    <a:lnTo>
                      <a:pt x="176" y="236"/>
                    </a:lnTo>
                    <a:lnTo>
                      <a:pt x="176" y="107"/>
                    </a:lnTo>
                    <a:lnTo>
                      <a:pt x="174" y="87"/>
                    </a:lnTo>
                    <a:lnTo>
                      <a:pt x="173" y="70"/>
                    </a:lnTo>
                    <a:lnTo>
                      <a:pt x="167" y="56"/>
                    </a:lnTo>
                    <a:lnTo>
                      <a:pt x="159" y="43"/>
                    </a:lnTo>
                    <a:lnTo>
                      <a:pt x="146" y="35"/>
                    </a:lnTo>
                    <a:lnTo>
                      <a:pt x="129" y="30"/>
                    </a:lnTo>
                    <a:lnTo>
                      <a:pt x="106" y="28"/>
                    </a:lnTo>
                    <a:lnTo>
                      <a:pt x="83" y="30"/>
                    </a:lnTo>
                    <a:lnTo>
                      <a:pt x="66" y="35"/>
                    </a:lnTo>
                    <a:lnTo>
                      <a:pt x="53" y="43"/>
                    </a:lnTo>
                    <a:lnTo>
                      <a:pt x="44" y="56"/>
                    </a:lnTo>
                    <a:lnTo>
                      <a:pt x="38" y="69"/>
                    </a:lnTo>
                    <a:lnTo>
                      <a:pt x="36" y="87"/>
                    </a:lnTo>
                    <a:lnTo>
                      <a:pt x="34" y="107"/>
                    </a:lnTo>
                    <a:lnTo>
                      <a:pt x="34" y="236"/>
                    </a:lnTo>
                    <a:lnTo>
                      <a:pt x="0" y="236"/>
                    </a:lnTo>
                    <a:lnTo>
                      <a:pt x="0" y="3"/>
                    </a:lnTo>
                    <a:lnTo>
                      <a:pt x="15" y="3"/>
                    </a:lnTo>
                    <a:lnTo>
                      <a:pt x="26" y="45"/>
                    </a:lnTo>
                    <a:lnTo>
                      <a:pt x="32" y="32"/>
                    </a:lnTo>
                    <a:lnTo>
                      <a:pt x="41" y="22"/>
                    </a:lnTo>
                    <a:lnTo>
                      <a:pt x="53" y="13"/>
                    </a:lnTo>
                    <a:lnTo>
                      <a:pt x="70" y="7"/>
                    </a:lnTo>
                    <a:lnTo>
                      <a:pt x="90" y="1"/>
                    </a:lnTo>
                    <a:lnTo>
                      <a:pt x="116"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44" name="Freeform 80"/>
              <p:cNvSpPr>
                <a:spLocks/>
              </p:cNvSpPr>
              <p:nvPr/>
            </p:nvSpPr>
            <p:spPr bwMode="auto">
              <a:xfrm>
                <a:off x="873741" y="6643456"/>
                <a:ext cx="45476" cy="67219"/>
              </a:xfrm>
              <a:custGeom>
                <a:avLst/>
                <a:gdLst/>
                <a:ahLst/>
                <a:cxnLst>
                  <a:cxn ang="0">
                    <a:pos x="0" y="0"/>
                  </a:cxn>
                  <a:cxn ang="0">
                    <a:pos x="198" y="0"/>
                  </a:cxn>
                  <a:cxn ang="0">
                    <a:pos x="198" y="29"/>
                  </a:cxn>
                  <a:cxn ang="0">
                    <a:pos x="35" y="29"/>
                  </a:cxn>
                  <a:cxn ang="0">
                    <a:pos x="35" y="127"/>
                  </a:cxn>
                  <a:cxn ang="0">
                    <a:pos x="184" y="127"/>
                  </a:cxn>
                  <a:cxn ang="0">
                    <a:pos x="184" y="156"/>
                  </a:cxn>
                  <a:cxn ang="0">
                    <a:pos x="35" y="156"/>
                  </a:cxn>
                  <a:cxn ang="0">
                    <a:pos x="35" y="260"/>
                  </a:cxn>
                  <a:cxn ang="0">
                    <a:pos x="198" y="260"/>
                  </a:cxn>
                  <a:cxn ang="0">
                    <a:pos x="198" y="290"/>
                  </a:cxn>
                  <a:cxn ang="0">
                    <a:pos x="0" y="290"/>
                  </a:cxn>
                  <a:cxn ang="0">
                    <a:pos x="0" y="0"/>
                  </a:cxn>
                </a:cxnLst>
                <a:rect l="0" t="0" r="r" b="b"/>
                <a:pathLst>
                  <a:path w="198" h="290">
                    <a:moveTo>
                      <a:pt x="0" y="0"/>
                    </a:moveTo>
                    <a:lnTo>
                      <a:pt x="198" y="0"/>
                    </a:lnTo>
                    <a:lnTo>
                      <a:pt x="198" y="29"/>
                    </a:lnTo>
                    <a:lnTo>
                      <a:pt x="35" y="29"/>
                    </a:lnTo>
                    <a:lnTo>
                      <a:pt x="35" y="127"/>
                    </a:lnTo>
                    <a:lnTo>
                      <a:pt x="184" y="127"/>
                    </a:lnTo>
                    <a:lnTo>
                      <a:pt x="184" y="156"/>
                    </a:lnTo>
                    <a:lnTo>
                      <a:pt x="35" y="156"/>
                    </a:lnTo>
                    <a:lnTo>
                      <a:pt x="35" y="260"/>
                    </a:lnTo>
                    <a:lnTo>
                      <a:pt x="198" y="260"/>
                    </a:lnTo>
                    <a:lnTo>
                      <a:pt x="198" y="290"/>
                    </a:lnTo>
                    <a:lnTo>
                      <a:pt x="0" y="290"/>
                    </a:lnTo>
                    <a:lnTo>
                      <a:pt x="0"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45" name="Freeform 81"/>
              <p:cNvSpPr>
                <a:spLocks/>
              </p:cNvSpPr>
              <p:nvPr/>
            </p:nvSpPr>
            <p:spPr bwMode="auto">
              <a:xfrm>
                <a:off x="929323" y="6655427"/>
                <a:ext cx="48232" cy="55709"/>
              </a:xfrm>
              <a:custGeom>
                <a:avLst/>
                <a:gdLst/>
                <a:ahLst/>
                <a:cxnLst>
                  <a:cxn ang="0">
                    <a:pos x="116" y="0"/>
                  </a:cxn>
                  <a:cxn ang="0">
                    <a:pos x="143" y="1"/>
                  </a:cxn>
                  <a:cxn ang="0">
                    <a:pos x="163" y="8"/>
                  </a:cxn>
                  <a:cxn ang="0">
                    <a:pos x="180" y="17"/>
                  </a:cxn>
                  <a:cxn ang="0">
                    <a:pos x="192" y="30"/>
                  </a:cxn>
                  <a:cxn ang="0">
                    <a:pos x="200" y="46"/>
                  </a:cxn>
                  <a:cxn ang="0">
                    <a:pos x="205" y="65"/>
                  </a:cxn>
                  <a:cxn ang="0">
                    <a:pos x="208" y="85"/>
                  </a:cxn>
                  <a:cxn ang="0">
                    <a:pos x="210" y="110"/>
                  </a:cxn>
                  <a:cxn ang="0">
                    <a:pos x="210" y="236"/>
                  </a:cxn>
                  <a:cxn ang="0">
                    <a:pos x="176" y="236"/>
                  </a:cxn>
                  <a:cxn ang="0">
                    <a:pos x="176" y="107"/>
                  </a:cxn>
                  <a:cxn ang="0">
                    <a:pos x="174" y="87"/>
                  </a:cxn>
                  <a:cxn ang="0">
                    <a:pos x="173" y="70"/>
                  </a:cxn>
                  <a:cxn ang="0">
                    <a:pos x="167" y="56"/>
                  </a:cxn>
                  <a:cxn ang="0">
                    <a:pos x="159" y="43"/>
                  </a:cxn>
                  <a:cxn ang="0">
                    <a:pos x="146" y="35"/>
                  </a:cxn>
                  <a:cxn ang="0">
                    <a:pos x="129" y="30"/>
                  </a:cxn>
                  <a:cxn ang="0">
                    <a:pos x="106" y="28"/>
                  </a:cxn>
                  <a:cxn ang="0">
                    <a:pos x="83" y="30"/>
                  </a:cxn>
                  <a:cxn ang="0">
                    <a:pos x="66" y="35"/>
                  </a:cxn>
                  <a:cxn ang="0">
                    <a:pos x="53" y="43"/>
                  </a:cxn>
                  <a:cxn ang="0">
                    <a:pos x="44" y="56"/>
                  </a:cxn>
                  <a:cxn ang="0">
                    <a:pos x="38" y="69"/>
                  </a:cxn>
                  <a:cxn ang="0">
                    <a:pos x="36" y="87"/>
                  </a:cxn>
                  <a:cxn ang="0">
                    <a:pos x="34" y="107"/>
                  </a:cxn>
                  <a:cxn ang="0">
                    <a:pos x="34" y="236"/>
                  </a:cxn>
                  <a:cxn ang="0">
                    <a:pos x="0" y="236"/>
                  </a:cxn>
                  <a:cxn ang="0">
                    <a:pos x="0" y="3"/>
                  </a:cxn>
                  <a:cxn ang="0">
                    <a:pos x="15" y="3"/>
                  </a:cxn>
                  <a:cxn ang="0">
                    <a:pos x="26" y="45"/>
                  </a:cxn>
                  <a:cxn ang="0">
                    <a:pos x="32" y="32"/>
                  </a:cxn>
                  <a:cxn ang="0">
                    <a:pos x="41" y="22"/>
                  </a:cxn>
                  <a:cxn ang="0">
                    <a:pos x="53" y="13"/>
                  </a:cxn>
                  <a:cxn ang="0">
                    <a:pos x="70" y="7"/>
                  </a:cxn>
                  <a:cxn ang="0">
                    <a:pos x="90" y="1"/>
                  </a:cxn>
                  <a:cxn ang="0">
                    <a:pos x="116" y="0"/>
                  </a:cxn>
                </a:cxnLst>
                <a:rect l="0" t="0" r="r" b="b"/>
                <a:pathLst>
                  <a:path w="210" h="236">
                    <a:moveTo>
                      <a:pt x="116" y="0"/>
                    </a:moveTo>
                    <a:lnTo>
                      <a:pt x="143" y="1"/>
                    </a:lnTo>
                    <a:lnTo>
                      <a:pt x="163" y="8"/>
                    </a:lnTo>
                    <a:lnTo>
                      <a:pt x="180" y="17"/>
                    </a:lnTo>
                    <a:lnTo>
                      <a:pt x="192" y="30"/>
                    </a:lnTo>
                    <a:lnTo>
                      <a:pt x="200" y="46"/>
                    </a:lnTo>
                    <a:lnTo>
                      <a:pt x="205" y="65"/>
                    </a:lnTo>
                    <a:lnTo>
                      <a:pt x="208" y="85"/>
                    </a:lnTo>
                    <a:lnTo>
                      <a:pt x="210" y="110"/>
                    </a:lnTo>
                    <a:lnTo>
                      <a:pt x="210" y="236"/>
                    </a:lnTo>
                    <a:lnTo>
                      <a:pt x="176" y="236"/>
                    </a:lnTo>
                    <a:lnTo>
                      <a:pt x="176" y="107"/>
                    </a:lnTo>
                    <a:lnTo>
                      <a:pt x="174" y="87"/>
                    </a:lnTo>
                    <a:lnTo>
                      <a:pt x="173" y="70"/>
                    </a:lnTo>
                    <a:lnTo>
                      <a:pt x="167" y="56"/>
                    </a:lnTo>
                    <a:lnTo>
                      <a:pt x="159" y="43"/>
                    </a:lnTo>
                    <a:lnTo>
                      <a:pt x="146" y="35"/>
                    </a:lnTo>
                    <a:lnTo>
                      <a:pt x="129" y="30"/>
                    </a:lnTo>
                    <a:lnTo>
                      <a:pt x="106" y="28"/>
                    </a:lnTo>
                    <a:lnTo>
                      <a:pt x="83" y="30"/>
                    </a:lnTo>
                    <a:lnTo>
                      <a:pt x="66" y="35"/>
                    </a:lnTo>
                    <a:lnTo>
                      <a:pt x="53" y="43"/>
                    </a:lnTo>
                    <a:lnTo>
                      <a:pt x="44" y="56"/>
                    </a:lnTo>
                    <a:lnTo>
                      <a:pt x="38" y="69"/>
                    </a:lnTo>
                    <a:lnTo>
                      <a:pt x="36" y="87"/>
                    </a:lnTo>
                    <a:lnTo>
                      <a:pt x="34" y="107"/>
                    </a:lnTo>
                    <a:lnTo>
                      <a:pt x="34" y="236"/>
                    </a:lnTo>
                    <a:lnTo>
                      <a:pt x="0" y="236"/>
                    </a:lnTo>
                    <a:lnTo>
                      <a:pt x="0" y="3"/>
                    </a:lnTo>
                    <a:lnTo>
                      <a:pt x="15" y="3"/>
                    </a:lnTo>
                    <a:lnTo>
                      <a:pt x="26" y="45"/>
                    </a:lnTo>
                    <a:lnTo>
                      <a:pt x="32" y="32"/>
                    </a:lnTo>
                    <a:lnTo>
                      <a:pt x="41" y="22"/>
                    </a:lnTo>
                    <a:lnTo>
                      <a:pt x="53" y="13"/>
                    </a:lnTo>
                    <a:lnTo>
                      <a:pt x="70" y="7"/>
                    </a:lnTo>
                    <a:lnTo>
                      <a:pt x="90" y="1"/>
                    </a:lnTo>
                    <a:lnTo>
                      <a:pt x="116"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46" name="Freeform 82"/>
              <p:cNvSpPr>
                <a:spLocks noEditPoints="1"/>
              </p:cNvSpPr>
              <p:nvPr/>
            </p:nvSpPr>
            <p:spPr bwMode="auto">
              <a:xfrm>
                <a:off x="984905" y="6655427"/>
                <a:ext cx="50988" cy="55709"/>
              </a:xfrm>
              <a:custGeom>
                <a:avLst/>
                <a:gdLst/>
                <a:ahLst/>
                <a:cxnLst>
                  <a:cxn ang="0">
                    <a:pos x="89" y="30"/>
                  </a:cxn>
                  <a:cxn ang="0">
                    <a:pos x="57" y="45"/>
                  </a:cxn>
                  <a:cxn ang="0">
                    <a:pos x="41" y="72"/>
                  </a:cxn>
                  <a:cxn ang="0">
                    <a:pos x="35" y="106"/>
                  </a:cxn>
                  <a:cxn ang="0">
                    <a:pos x="183" y="87"/>
                  </a:cxn>
                  <a:cxn ang="0">
                    <a:pos x="174" y="56"/>
                  </a:cxn>
                  <a:cxn ang="0">
                    <a:pos x="151" y="35"/>
                  </a:cxn>
                  <a:cxn ang="0">
                    <a:pos x="113" y="27"/>
                  </a:cxn>
                  <a:cxn ang="0">
                    <a:pos x="142" y="3"/>
                  </a:cxn>
                  <a:cxn ang="0">
                    <a:pos x="183" y="19"/>
                  </a:cxn>
                  <a:cxn ang="0">
                    <a:pos x="208" y="47"/>
                  </a:cxn>
                  <a:cxn ang="0">
                    <a:pos x="218" y="87"/>
                  </a:cxn>
                  <a:cxn ang="0">
                    <a:pos x="220" y="133"/>
                  </a:cxn>
                  <a:cxn ang="0">
                    <a:pos x="38" y="152"/>
                  </a:cxn>
                  <a:cxn ang="0">
                    <a:pos x="50" y="183"/>
                  </a:cxn>
                  <a:cxn ang="0">
                    <a:pos x="74" y="204"/>
                  </a:cxn>
                  <a:cxn ang="0">
                    <a:pos x="114" y="212"/>
                  </a:cxn>
                  <a:cxn ang="0">
                    <a:pos x="153" y="205"/>
                  </a:cxn>
                  <a:cxn ang="0">
                    <a:pos x="175" y="186"/>
                  </a:cxn>
                  <a:cxn ang="0">
                    <a:pos x="184" y="163"/>
                  </a:cxn>
                  <a:cxn ang="0">
                    <a:pos x="218" y="179"/>
                  </a:cxn>
                  <a:cxn ang="0">
                    <a:pos x="201" y="209"/>
                  </a:cxn>
                  <a:cxn ang="0">
                    <a:pos x="168" y="229"/>
                  </a:cxn>
                  <a:cxn ang="0">
                    <a:pos x="115" y="238"/>
                  </a:cxn>
                  <a:cxn ang="0">
                    <a:pos x="62" y="229"/>
                  </a:cxn>
                  <a:cxn ang="0">
                    <a:pos x="28" y="208"/>
                  </a:cxn>
                  <a:cxn ang="0">
                    <a:pos x="9" y="176"/>
                  </a:cxn>
                  <a:cxn ang="0">
                    <a:pos x="1" y="138"/>
                  </a:cxn>
                  <a:cxn ang="0">
                    <a:pos x="1" y="98"/>
                  </a:cxn>
                  <a:cxn ang="0">
                    <a:pos x="9" y="60"/>
                  </a:cxn>
                  <a:cxn ang="0">
                    <a:pos x="28" y="28"/>
                  </a:cxn>
                  <a:cxn ang="0">
                    <a:pos x="62" y="8"/>
                  </a:cxn>
                  <a:cxn ang="0">
                    <a:pos x="115" y="0"/>
                  </a:cxn>
                </a:cxnLst>
                <a:rect l="0" t="0" r="r" b="b"/>
                <a:pathLst>
                  <a:path w="221" h="238">
                    <a:moveTo>
                      <a:pt x="113" y="27"/>
                    </a:moveTo>
                    <a:lnTo>
                      <a:pt x="89" y="30"/>
                    </a:lnTo>
                    <a:lnTo>
                      <a:pt x="72" y="35"/>
                    </a:lnTo>
                    <a:lnTo>
                      <a:pt x="57" y="45"/>
                    </a:lnTo>
                    <a:lnTo>
                      <a:pt x="47" y="57"/>
                    </a:lnTo>
                    <a:lnTo>
                      <a:pt x="41" y="72"/>
                    </a:lnTo>
                    <a:lnTo>
                      <a:pt x="36" y="88"/>
                    </a:lnTo>
                    <a:lnTo>
                      <a:pt x="35" y="106"/>
                    </a:lnTo>
                    <a:lnTo>
                      <a:pt x="184" y="106"/>
                    </a:lnTo>
                    <a:lnTo>
                      <a:pt x="183" y="87"/>
                    </a:lnTo>
                    <a:lnTo>
                      <a:pt x="180" y="70"/>
                    </a:lnTo>
                    <a:lnTo>
                      <a:pt x="174" y="56"/>
                    </a:lnTo>
                    <a:lnTo>
                      <a:pt x="164" y="43"/>
                    </a:lnTo>
                    <a:lnTo>
                      <a:pt x="151" y="35"/>
                    </a:lnTo>
                    <a:lnTo>
                      <a:pt x="133" y="28"/>
                    </a:lnTo>
                    <a:lnTo>
                      <a:pt x="113" y="27"/>
                    </a:lnTo>
                    <a:close/>
                    <a:moveTo>
                      <a:pt x="115" y="0"/>
                    </a:moveTo>
                    <a:lnTo>
                      <a:pt x="142" y="3"/>
                    </a:lnTo>
                    <a:lnTo>
                      <a:pt x="164" y="8"/>
                    </a:lnTo>
                    <a:lnTo>
                      <a:pt x="183" y="19"/>
                    </a:lnTo>
                    <a:lnTo>
                      <a:pt x="197" y="31"/>
                    </a:lnTo>
                    <a:lnTo>
                      <a:pt x="208" y="47"/>
                    </a:lnTo>
                    <a:lnTo>
                      <a:pt x="214" y="66"/>
                    </a:lnTo>
                    <a:lnTo>
                      <a:pt x="218" y="87"/>
                    </a:lnTo>
                    <a:lnTo>
                      <a:pt x="220" y="110"/>
                    </a:lnTo>
                    <a:lnTo>
                      <a:pt x="220" y="133"/>
                    </a:lnTo>
                    <a:lnTo>
                      <a:pt x="35" y="133"/>
                    </a:lnTo>
                    <a:lnTo>
                      <a:pt x="38" y="152"/>
                    </a:lnTo>
                    <a:lnTo>
                      <a:pt x="42" y="168"/>
                    </a:lnTo>
                    <a:lnTo>
                      <a:pt x="50" y="183"/>
                    </a:lnTo>
                    <a:lnTo>
                      <a:pt x="61" y="195"/>
                    </a:lnTo>
                    <a:lnTo>
                      <a:pt x="74" y="204"/>
                    </a:lnTo>
                    <a:lnTo>
                      <a:pt x="92" y="210"/>
                    </a:lnTo>
                    <a:lnTo>
                      <a:pt x="114" y="212"/>
                    </a:lnTo>
                    <a:lnTo>
                      <a:pt x="136" y="210"/>
                    </a:lnTo>
                    <a:lnTo>
                      <a:pt x="153" y="205"/>
                    </a:lnTo>
                    <a:lnTo>
                      <a:pt x="165" y="197"/>
                    </a:lnTo>
                    <a:lnTo>
                      <a:pt x="175" y="186"/>
                    </a:lnTo>
                    <a:lnTo>
                      <a:pt x="182" y="175"/>
                    </a:lnTo>
                    <a:lnTo>
                      <a:pt x="184" y="163"/>
                    </a:lnTo>
                    <a:lnTo>
                      <a:pt x="221" y="163"/>
                    </a:lnTo>
                    <a:lnTo>
                      <a:pt x="218" y="179"/>
                    </a:lnTo>
                    <a:lnTo>
                      <a:pt x="212" y="195"/>
                    </a:lnTo>
                    <a:lnTo>
                      <a:pt x="201" y="209"/>
                    </a:lnTo>
                    <a:lnTo>
                      <a:pt x="187" y="220"/>
                    </a:lnTo>
                    <a:lnTo>
                      <a:pt x="168" y="229"/>
                    </a:lnTo>
                    <a:lnTo>
                      <a:pt x="144" y="235"/>
                    </a:lnTo>
                    <a:lnTo>
                      <a:pt x="115" y="238"/>
                    </a:lnTo>
                    <a:lnTo>
                      <a:pt x="87" y="235"/>
                    </a:lnTo>
                    <a:lnTo>
                      <a:pt x="62" y="229"/>
                    </a:lnTo>
                    <a:lnTo>
                      <a:pt x="43" y="220"/>
                    </a:lnTo>
                    <a:lnTo>
                      <a:pt x="28" y="208"/>
                    </a:lnTo>
                    <a:lnTo>
                      <a:pt x="17" y="194"/>
                    </a:lnTo>
                    <a:lnTo>
                      <a:pt x="9" y="176"/>
                    </a:lnTo>
                    <a:lnTo>
                      <a:pt x="4" y="159"/>
                    </a:lnTo>
                    <a:lnTo>
                      <a:pt x="1" y="138"/>
                    </a:lnTo>
                    <a:lnTo>
                      <a:pt x="0" y="118"/>
                    </a:lnTo>
                    <a:lnTo>
                      <a:pt x="1" y="98"/>
                    </a:lnTo>
                    <a:lnTo>
                      <a:pt x="4" y="79"/>
                    </a:lnTo>
                    <a:lnTo>
                      <a:pt x="9" y="60"/>
                    </a:lnTo>
                    <a:lnTo>
                      <a:pt x="17" y="43"/>
                    </a:lnTo>
                    <a:lnTo>
                      <a:pt x="28" y="28"/>
                    </a:lnTo>
                    <a:lnTo>
                      <a:pt x="43" y="17"/>
                    </a:lnTo>
                    <a:lnTo>
                      <a:pt x="62" y="8"/>
                    </a:lnTo>
                    <a:lnTo>
                      <a:pt x="87" y="3"/>
                    </a:lnTo>
                    <a:lnTo>
                      <a:pt x="115"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47" name="Freeform 83"/>
              <p:cNvSpPr>
                <a:spLocks/>
              </p:cNvSpPr>
              <p:nvPr/>
            </p:nvSpPr>
            <p:spPr bwMode="auto">
              <a:xfrm>
                <a:off x="1043242" y="6655427"/>
                <a:ext cx="26183" cy="55709"/>
              </a:xfrm>
              <a:custGeom>
                <a:avLst/>
                <a:gdLst/>
                <a:ahLst/>
                <a:cxnLst>
                  <a:cxn ang="0">
                    <a:pos x="115" y="0"/>
                  </a:cxn>
                  <a:cxn ang="0">
                    <a:pos x="115" y="30"/>
                  </a:cxn>
                  <a:cxn ang="0">
                    <a:pos x="92" y="30"/>
                  </a:cxn>
                  <a:cxn ang="0">
                    <a:pos x="75" y="34"/>
                  </a:cxn>
                  <a:cxn ang="0">
                    <a:pos x="60" y="41"/>
                  </a:cxn>
                  <a:cxn ang="0">
                    <a:pos x="50" y="49"/>
                  </a:cxn>
                  <a:cxn ang="0">
                    <a:pos x="42" y="61"/>
                  </a:cxn>
                  <a:cxn ang="0">
                    <a:pos x="38" y="75"/>
                  </a:cxn>
                  <a:cxn ang="0">
                    <a:pos x="35" y="91"/>
                  </a:cxn>
                  <a:cxn ang="0">
                    <a:pos x="35" y="236"/>
                  </a:cxn>
                  <a:cxn ang="0">
                    <a:pos x="0" y="236"/>
                  </a:cxn>
                  <a:cxn ang="0">
                    <a:pos x="0" y="3"/>
                  </a:cxn>
                  <a:cxn ang="0">
                    <a:pos x="16" y="3"/>
                  </a:cxn>
                  <a:cxn ang="0">
                    <a:pos x="27" y="43"/>
                  </a:cxn>
                  <a:cxn ang="0">
                    <a:pos x="33" y="32"/>
                  </a:cxn>
                  <a:cxn ang="0">
                    <a:pos x="41" y="22"/>
                  </a:cxn>
                  <a:cxn ang="0">
                    <a:pos x="53" y="12"/>
                  </a:cxn>
                  <a:cxn ang="0">
                    <a:pos x="69" y="5"/>
                  </a:cxn>
                  <a:cxn ang="0">
                    <a:pos x="90" y="1"/>
                  </a:cxn>
                  <a:cxn ang="0">
                    <a:pos x="115" y="0"/>
                  </a:cxn>
                </a:cxnLst>
                <a:rect l="0" t="0" r="r" b="b"/>
                <a:pathLst>
                  <a:path w="115" h="236">
                    <a:moveTo>
                      <a:pt x="115" y="0"/>
                    </a:moveTo>
                    <a:lnTo>
                      <a:pt x="115" y="30"/>
                    </a:lnTo>
                    <a:lnTo>
                      <a:pt x="92" y="30"/>
                    </a:lnTo>
                    <a:lnTo>
                      <a:pt x="75" y="34"/>
                    </a:lnTo>
                    <a:lnTo>
                      <a:pt x="60" y="41"/>
                    </a:lnTo>
                    <a:lnTo>
                      <a:pt x="50" y="49"/>
                    </a:lnTo>
                    <a:lnTo>
                      <a:pt x="42" y="61"/>
                    </a:lnTo>
                    <a:lnTo>
                      <a:pt x="38" y="75"/>
                    </a:lnTo>
                    <a:lnTo>
                      <a:pt x="35" y="91"/>
                    </a:lnTo>
                    <a:lnTo>
                      <a:pt x="35" y="236"/>
                    </a:lnTo>
                    <a:lnTo>
                      <a:pt x="0" y="236"/>
                    </a:lnTo>
                    <a:lnTo>
                      <a:pt x="0" y="3"/>
                    </a:lnTo>
                    <a:lnTo>
                      <a:pt x="16" y="3"/>
                    </a:lnTo>
                    <a:lnTo>
                      <a:pt x="27" y="43"/>
                    </a:lnTo>
                    <a:lnTo>
                      <a:pt x="33" y="32"/>
                    </a:lnTo>
                    <a:lnTo>
                      <a:pt x="41" y="22"/>
                    </a:lnTo>
                    <a:lnTo>
                      <a:pt x="53" y="12"/>
                    </a:lnTo>
                    <a:lnTo>
                      <a:pt x="69" y="5"/>
                    </a:lnTo>
                    <a:lnTo>
                      <a:pt x="90" y="1"/>
                    </a:lnTo>
                    <a:lnTo>
                      <a:pt x="115"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48" name="Freeform 84"/>
              <p:cNvSpPr>
                <a:spLocks noEditPoints="1"/>
              </p:cNvSpPr>
              <p:nvPr/>
            </p:nvSpPr>
            <p:spPr bwMode="auto">
              <a:xfrm>
                <a:off x="1071263" y="6656808"/>
                <a:ext cx="52826" cy="75967"/>
              </a:xfrm>
              <a:custGeom>
                <a:avLst/>
                <a:gdLst/>
                <a:ahLst/>
                <a:cxnLst>
                  <a:cxn ang="0">
                    <a:pos x="89" y="29"/>
                  </a:cxn>
                  <a:cxn ang="0">
                    <a:pos x="61" y="39"/>
                  </a:cxn>
                  <a:cxn ang="0">
                    <a:pos x="47" y="58"/>
                  </a:cxn>
                  <a:cxn ang="0">
                    <a:pos x="43" y="82"/>
                  </a:cxn>
                  <a:cxn ang="0">
                    <a:pos x="47" y="108"/>
                  </a:cxn>
                  <a:cxn ang="0">
                    <a:pos x="61" y="129"/>
                  </a:cxn>
                  <a:cxn ang="0">
                    <a:pos x="89" y="139"/>
                  </a:cxn>
                  <a:cxn ang="0">
                    <a:pos x="131" y="139"/>
                  </a:cxn>
                  <a:cxn ang="0">
                    <a:pos x="160" y="129"/>
                  </a:cxn>
                  <a:cxn ang="0">
                    <a:pos x="173" y="108"/>
                  </a:cxn>
                  <a:cxn ang="0">
                    <a:pos x="177" y="82"/>
                  </a:cxn>
                  <a:cxn ang="0">
                    <a:pos x="173" y="58"/>
                  </a:cxn>
                  <a:cxn ang="0">
                    <a:pos x="160" y="40"/>
                  </a:cxn>
                  <a:cxn ang="0">
                    <a:pos x="133" y="29"/>
                  </a:cxn>
                  <a:cxn ang="0">
                    <a:pos x="116" y="0"/>
                  </a:cxn>
                  <a:cxn ang="0">
                    <a:pos x="218" y="17"/>
                  </a:cxn>
                  <a:cxn ang="0">
                    <a:pos x="195" y="31"/>
                  </a:cxn>
                  <a:cxn ang="0">
                    <a:pos x="211" y="63"/>
                  </a:cxn>
                  <a:cxn ang="0">
                    <a:pos x="213" y="101"/>
                  </a:cxn>
                  <a:cxn ang="0">
                    <a:pos x="203" y="131"/>
                  </a:cxn>
                  <a:cxn ang="0">
                    <a:pos x="180" y="154"/>
                  </a:cxn>
                  <a:cxn ang="0">
                    <a:pos x="139" y="167"/>
                  </a:cxn>
                  <a:cxn ang="0">
                    <a:pos x="92" y="167"/>
                  </a:cxn>
                  <a:cxn ang="0">
                    <a:pos x="63" y="161"/>
                  </a:cxn>
                  <a:cxn ang="0">
                    <a:pos x="43" y="168"/>
                  </a:cxn>
                  <a:cxn ang="0">
                    <a:pos x="38" y="176"/>
                  </a:cxn>
                  <a:cxn ang="0">
                    <a:pos x="50" y="188"/>
                  </a:cxn>
                  <a:cxn ang="0">
                    <a:pos x="81" y="195"/>
                  </a:cxn>
                  <a:cxn ang="0">
                    <a:pos x="122" y="201"/>
                  </a:cxn>
                  <a:cxn ang="0">
                    <a:pos x="184" y="214"/>
                  </a:cxn>
                  <a:cxn ang="0">
                    <a:pos x="216" y="233"/>
                  </a:cxn>
                  <a:cxn ang="0">
                    <a:pos x="228" y="263"/>
                  </a:cxn>
                  <a:cxn ang="0">
                    <a:pos x="222" y="288"/>
                  </a:cxn>
                  <a:cxn ang="0">
                    <a:pos x="205" y="309"/>
                  </a:cxn>
                  <a:cxn ang="0">
                    <a:pos x="169" y="326"/>
                  </a:cxn>
                  <a:cxn ang="0">
                    <a:pos x="115" y="331"/>
                  </a:cxn>
                  <a:cxn ang="0">
                    <a:pos x="58" y="324"/>
                  </a:cxn>
                  <a:cxn ang="0">
                    <a:pos x="23" y="308"/>
                  </a:cxn>
                  <a:cxn ang="0">
                    <a:pos x="5" y="279"/>
                  </a:cxn>
                  <a:cxn ang="0">
                    <a:pos x="0" y="244"/>
                  </a:cxn>
                  <a:cxn ang="0">
                    <a:pos x="36" y="259"/>
                  </a:cxn>
                  <a:cxn ang="0">
                    <a:pos x="46" y="282"/>
                  </a:cxn>
                  <a:cxn ang="0">
                    <a:pos x="70" y="297"/>
                  </a:cxn>
                  <a:cxn ang="0">
                    <a:pos x="115" y="302"/>
                  </a:cxn>
                  <a:cxn ang="0">
                    <a:pos x="158" y="298"/>
                  </a:cxn>
                  <a:cxn ang="0">
                    <a:pos x="182" y="288"/>
                  </a:cxn>
                  <a:cxn ang="0">
                    <a:pos x="190" y="273"/>
                  </a:cxn>
                  <a:cxn ang="0">
                    <a:pos x="188" y="254"/>
                  </a:cxn>
                  <a:cxn ang="0">
                    <a:pos x="165" y="237"/>
                  </a:cxn>
                  <a:cxn ang="0">
                    <a:pos x="108" y="225"/>
                  </a:cxn>
                  <a:cxn ang="0">
                    <a:pos x="66" y="220"/>
                  </a:cxn>
                  <a:cxn ang="0">
                    <a:pos x="29" y="209"/>
                  </a:cxn>
                  <a:cxn ang="0">
                    <a:pos x="6" y="191"/>
                  </a:cxn>
                  <a:cxn ang="0">
                    <a:pos x="6" y="167"/>
                  </a:cxn>
                  <a:cxn ang="0">
                    <a:pos x="25" y="152"/>
                  </a:cxn>
                  <a:cxn ang="0">
                    <a:pos x="25" y="134"/>
                  </a:cxn>
                  <a:cxn ang="0">
                    <a:pos x="9" y="100"/>
                  </a:cxn>
                  <a:cxn ang="0">
                    <a:pos x="9" y="65"/>
                  </a:cxn>
                  <a:cxn ang="0">
                    <a:pos x="19" y="35"/>
                  </a:cxn>
                  <a:cxn ang="0">
                    <a:pos x="43" y="13"/>
                  </a:cxn>
                  <a:cxn ang="0">
                    <a:pos x="87" y="1"/>
                  </a:cxn>
                </a:cxnLst>
                <a:rect l="0" t="0" r="r" b="b"/>
                <a:pathLst>
                  <a:path w="228" h="331">
                    <a:moveTo>
                      <a:pt x="111" y="28"/>
                    </a:moveTo>
                    <a:lnTo>
                      <a:pt x="89" y="29"/>
                    </a:lnTo>
                    <a:lnTo>
                      <a:pt x="73" y="34"/>
                    </a:lnTo>
                    <a:lnTo>
                      <a:pt x="61" y="39"/>
                    </a:lnTo>
                    <a:lnTo>
                      <a:pt x="53" y="47"/>
                    </a:lnTo>
                    <a:lnTo>
                      <a:pt x="47" y="58"/>
                    </a:lnTo>
                    <a:lnTo>
                      <a:pt x="44" y="69"/>
                    </a:lnTo>
                    <a:lnTo>
                      <a:pt x="43" y="82"/>
                    </a:lnTo>
                    <a:lnTo>
                      <a:pt x="44" y="96"/>
                    </a:lnTo>
                    <a:lnTo>
                      <a:pt x="47" y="108"/>
                    </a:lnTo>
                    <a:lnTo>
                      <a:pt x="51" y="119"/>
                    </a:lnTo>
                    <a:lnTo>
                      <a:pt x="61" y="129"/>
                    </a:lnTo>
                    <a:lnTo>
                      <a:pt x="73" y="135"/>
                    </a:lnTo>
                    <a:lnTo>
                      <a:pt x="89" y="139"/>
                    </a:lnTo>
                    <a:lnTo>
                      <a:pt x="111" y="141"/>
                    </a:lnTo>
                    <a:lnTo>
                      <a:pt x="131" y="139"/>
                    </a:lnTo>
                    <a:lnTo>
                      <a:pt x="148" y="135"/>
                    </a:lnTo>
                    <a:lnTo>
                      <a:pt x="160" y="129"/>
                    </a:lnTo>
                    <a:lnTo>
                      <a:pt x="168" y="119"/>
                    </a:lnTo>
                    <a:lnTo>
                      <a:pt x="173" y="108"/>
                    </a:lnTo>
                    <a:lnTo>
                      <a:pt x="176" y="96"/>
                    </a:lnTo>
                    <a:lnTo>
                      <a:pt x="177" y="82"/>
                    </a:lnTo>
                    <a:lnTo>
                      <a:pt x="176" y="70"/>
                    </a:lnTo>
                    <a:lnTo>
                      <a:pt x="173" y="58"/>
                    </a:lnTo>
                    <a:lnTo>
                      <a:pt x="169" y="48"/>
                    </a:lnTo>
                    <a:lnTo>
                      <a:pt x="160" y="40"/>
                    </a:lnTo>
                    <a:lnTo>
                      <a:pt x="149" y="34"/>
                    </a:lnTo>
                    <a:lnTo>
                      <a:pt x="133" y="29"/>
                    </a:lnTo>
                    <a:lnTo>
                      <a:pt x="111" y="28"/>
                    </a:lnTo>
                    <a:close/>
                    <a:moveTo>
                      <a:pt x="116" y="0"/>
                    </a:moveTo>
                    <a:lnTo>
                      <a:pt x="218" y="0"/>
                    </a:lnTo>
                    <a:lnTo>
                      <a:pt x="218" y="17"/>
                    </a:lnTo>
                    <a:lnTo>
                      <a:pt x="180" y="23"/>
                    </a:lnTo>
                    <a:lnTo>
                      <a:pt x="195" y="31"/>
                    </a:lnTo>
                    <a:lnTo>
                      <a:pt x="206" y="46"/>
                    </a:lnTo>
                    <a:lnTo>
                      <a:pt x="211" y="63"/>
                    </a:lnTo>
                    <a:lnTo>
                      <a:pt x="214" y="84"/>
                    </a:lnTo>
                    <a:lnTo>
                      <a:pt x="213" y="101"/>
                    </a:lnTo>
                    <a:lnTo>
                      <a:pt x="210" y="118"/>
                    </a:lnTo>
                    <a:lnTo>
                      <a:pt x="203" y="131"/>
                    </a:lnTo>
                    <a:lnTo>
                      <a:pt x="194" y="145"/>
                    </a:lnTo>
                    <a:lnTo>
                      <a:pt x="180" y="154"/>
                    </a:lnTo>
                    <a:lnTo>
                      <a:pt x="163" y="161"/>
                    </a:lnTo>
                    <a:lnTo>
                      <a:pt x="139" y="167"/>
                    </a:lnTo>
                    <a:lnTo>
                      <a:pt x="111" y="168"/>
                    </a:lnTo>
                    <a:lnTo>
                      <a:pt x="92" y="167"/>
                    </a:lnTo>
                    <a:lnTo>
                      <a:pt x="76" y="165"/>
                    </a:lnTo>
                    <a:lnTo>
                      <a:pt x="63" y="161"/>
                    </a:lnTo>
                    <a:lnTo>
                      <a:pt x="50" y="164"/>
                    </a:lnTo>
                    <a:lnTo>
                      <a:pt x="43" y="168"/>
                    </a:lnTo>
                    <a:lnTo>
                      <a:pt x="39" y="172"/>
                    </a:lnTo>
                    <a:lnTo>
                      <a:pt x="38" y="176"/>
                    </a:lnTo>
                    <a:lnTo>
                      <a:pt x="40" y="183"/>
                    </a:lnTo>
                    <a:lnTo>
                      <a:pt x="50" y="188"/>
                    </a:lnTo>
                    <a:lnTo>
                      <a:pt x="63" y="192"/>
                    </a:lnTo>
                    <a:lnTo>
                      <a:pt x="81" y="195"/>
                    </a:lnTo>
                    <a:lnTo>
                      <a:pt x="100" y="198"/>
                    </a:lnTo>
                    <a:lnTo>
                      <a:pt x="122" y="201"/>
                    </a:lnTo>
                    <a:lnTo>
                      <a:pt x="165" y="209"/>
                    </a:lnTo>
                    <a:lnTo>
                      <a:pt x="184" y="214"/>
                    </a:lnTo>
                    <a:lnTo>
                      <a:pt x="202" y="222"/>
                    </a:lnTo>
                    <a:lnTo>
                      <a:pt x="216" y="233"/>
                    </a:lnTo>
                    <a:lnTo>
                      <a:pt x="225" y="247"/>
                    </a:lnTo>
                    <a:lnTo>
                      <a:pt x="228" y="263"/>
                    </a:lnTo>
                    <a:lnTo>
                      <a:pt x="226" y="275"/>
                    </a:lnTo>
                    <a:lnTo>
                      <a:pt x="222" y="288"/>
                    </a:lnTo>
                    <a:lnTo>
                      <a:pt x="216" y="298"/>
                    </a:lnTo>
                    <a:lnTo>
                      <a:pt x="205" y="309"/>
                    </a:lnTo>
                    <a:lnTo>
                      <a:pt x="188" y="319"/>
                    </a:lnTo>
                    <a:lnTo>
                      <a:pt x="169" y="326"/>
                    </a:lnTo>
                    <a:lnTo>
                      <a:pt x="145" y="330"/>
                    </a:lnTo>
                    <a:lnTo>
                      <a:pt x="115" y="331"/>
                    </a:lnTo>
                    <a:lnTo>
                      <a:pt x="84" y="330"/>
                    </a:lnTo>
                    <a:lnTo>
                      <a:pt x="58" y="324"/>
                    </a:lnTo>
                    <a:lnTo>
                      <a:pt x="39" y="317"/>
                    </a:lnTo>
                    <a:lnTo>
                      <a:pt x="23" y="308"/>
                    </a:lnTo>
                    <a:lnTo>
                      <a:pt x="12" y="294"/>
                    </a:lnTo>
                    <a:lnTo>
                      <a:pt x="5" y="279"/>
                    </a:lnTo>
                    <a:lnTo>
                      <a:pt x="1" y="263"/>
                    </a:lnTo>
                    <a:lnTo>
                      <a:pt x="0" y="244"/>
                    </a:lnTo>
                    <a:lnTo>
                      <a:pt x="35" y="244"/>
                    </a:lnTo>
                    <a:lnTo>
                      <a:pt x="36" y="259"/>
                    </a:lnTo>
                    <a:lnTo>
                      <a:pt x="39" y="271"/>
                    </a:lnTo>
                    <a:lnTo>
                      <a:pt x="46" y="282"/>
                    </a:lnTo>
                    <a:lnTo>
                      <a:pt x="55" y="290"/>
                    </a:lnTo>
                    <a:lnTo>
                      <a:pt x="70" y="297"/>
                    </a:lnTo>
                    <a:lnTo>
                      <a:pt x="89" y="301"/>
                    </a:lnTo>
                    <a:lnTo>
                      <a:pt x="115" y="302"/>
                    </a:lnTo>
                    <a:lnTo>
                      <a:pt x="139" y="301"/>
                    </a:lnTo>
                    <a:lnTo>
                      <a:pt x="158" y="298"/>
                    </a:lnTo>
                    <a:lnTo>
                      <a:pt x="172" y="293"/>
                    </a:lnTo>
                    <a:lnTo>
                      <a:pt x="182" y="288"/>
                    </a:lnTo>
                    <a:lnTo>
                      <a:pt x="187" y="281"/>
                    </a:lnTo>
                    <a:lnTo>
                      <a:pt x="190" y="273"/>
                    </a:lnTo>
                    <a:lnTo>
                      <a:pt x="191" y="264"/>
                    </a:lnTo>
                    <a:lnTo>
                      <a:pt x="188" y="254"/>
                    </a:lnTo>
                    <a:lnTo>
                      <a:pt x="179" y="244"/>
                    </a:lnTo>
                    <a:lnTo>
                      <a:pt x="165" y="237"/>
                    </a:lnTo>
                    <a:lnTo>
                      <a:pt x="149" y="233"/>
                    </a:lnTo>
                    <a:lnTo>
                      <a:pt x="108" y="225"/>
                    </a:lnTo>
                    <a:lnTo>
                      <a:pt x="87" y="222"/>
                    </a:lnTo>
                    <a:lnTo>
                      <a:pt x="66" y="220"/>
                    </a:lnTo>
                    <a:lnTo>
                      <a:pt x="46" y="216"/>
                    </a:lnTo>
                    <a:lnTo>
                      <a:pt x="29" y="209"/>
                    </a:lnTo>
                    <a:lnTo>
                      <a:pt x="16" y="202"/>
                    </a:lnTo>
                    <a:lnTo>
                      <a:pt x="6" y="191"/>
                    </a:lnTo>
                    <a:lnTo>
                      <a:pt x="4" y="179"/>
                    </a:lnTo>
                    <a:lnTo>
                      <a:pt x="6" y="167"/>
                    </a:lnTo>
                    <a:lnTo>
                      <a:pt x="13" y="158"/>
                    </a:lnTo>
                    <a:lnTo>
                      <a:pt x="25" y="152"/>
                    </a:lnTo>
                    <a:lnTo>
                      <a:pt x="40" y="146"/>
                    </a:lnTo>
                    <a:lnTo>
                      <a:pt x="25" y="134"/>
                    </a:lnTo>
                    <a:lnTo>
                      <a:pt x="15" y="118"/>
                    </a:lnTo>
                    <a:lnTo>
                      <a:pt x="9" y="100"/>
                    </a:lnTo>
                    <a:lnTo>
                      <a:pt x="8" y="82"/>
                    </a:lnTo>
                    <a:lnTo>
                      <a:pt x="9" y="65"/>
                    </a:lnTo>
                    <a:lnTo>
                      <a:pt x="12" y="50"/>
                    </a:lnTo>
                    <a:lnTo>
                      <a:pt x="19" y="35"/>
                    </a:lnTo>
                    <a:lnTo>
                      <a:pt x="29" y="23"/>
                    </a:lnTo>
                    <a:lnTo>
                      <a:pt x="43" y="13"/>
                    </a:lnTo>
                    <a:lnTo>
                      <a:pt x="62" y="6"/>
                    </a:lnTo>
                    <a:lnTo>
                      <a:pt x="87" y="1"/>
                    </a:lnTo>
                    <a:lnTo>
                      <a:pt x="116"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49" name="Freeform 85"/>
              <p:cNvSpPr>
                <a:spLocks/>
              </p:cNvSpPr>
              <p:nvPr/>
            </p:nvSpPr>
            <p:spPr bwMode="auto">
              <a:xfrm>
                <a:off x="1130979" y="6656808"/>
                <a:ext cx="48232" cy="74586"/>
              </a:xfrm>
              <a:custGeom>
                <a:avLst/>
                <a:gdLst/>
                <a:ahLst/>
                <a:cxnLst>
                  <a:cxn ang="0">
                    <a:pos x="37" y="0"/>
                  </a:cxn>
                  <a:cxn ang="0">
                    <a:pos x="38" y="149"/>
                  </a:cxn>
                  <a:cxn ang="0">
                    <a:pos x="46" y="180"/>
                  </a:cxn>
                  <a:cxn ang="0">
                    <a:pos x="67" y="201"/>
                  </a:cxn>
                  <a:cxn ang="0">
                    <a:pos x="106" y="207"/>
                  </a:cxn>
                  <a:cxn ang="0">
                    <a:pos x="147" y="201"/>
                  </a:cxn>
                  <a:cxn ang="0">
                    <a:pos x="170" y="180"/>
                  </a:cxn>
                  <a:cxn ang="0">
                    <a:pos x="178" y="148"/>
                  </a:cxn>
                  <a:cxn ang="0">
                    <a:pos x="179" y="0"/>
                  </a:cxn>
                  <a:cxn ang="0">
                    <a:pos x="213" y="233"/>
                  </a:cxn>
                  <a:cxn ang="0">
                    <a:pos x="205" y="277"/>
                  </a:cxn>
                  <a:cxn ang="0">
                    <a:pos x="189" y="302"/>
                  </a:cxn>
                  <a:cxn ang="0">
                    <a:pos x="156" y="319"/>
                  </a:cxn>
                  <a:cxn ang="0">
                    <a:pos x="106" y="326"/>
                  </a:cxn>
                  <a:cxn ang="0">
                    <a:pos x="54" y="320"/>
                  </a:cxn>
                  <a:cxn ang="0">
                    <a:pos x="22" y="302"/>
                  </a:cxn>
                  <a:cxn ang="0">
                    <a:pos x="5" y="278"/>
                  </a:cxn>
                  <a:cxn ang="0">
                    <a:pos x="0" y="245"/>
                  </a:cxn>
                  <a:cxn ang="0">
                    <a:pos x="35" y="258"/>
                  </a:cxn>
                  <a:cxn ang="0">
                    <a:pos x="43" y="279"/>
                  </a:cxn>
                  <a:cxn ang="0">
                    <a:pos x="65" y="293"/>
                  </a:cxn>
                  <a:cxn ang="0">
                    <a:pos x="106" y="298"/>
                  </a:cxn>
                  <a:cxn ang="0">
                    <a:pos x="148" y="292"/>
                  </a:cxn>
                  <a:cxn ang="0">
                    <a:pos x="170" y="274"/>
                  </a:cxn>
                  <a:cxn ang="0">
                    <a:pos x="178" y="249"/>
                  </a:cxn>
                  <a:cxn ang="0">
                    <a:pos x="179" y="197"/>
                  </a:cxn>
                  <a:cxn ang="0">
                    <a:pos x="160" y="221"/>
                  </a:cxn>
                  <a:cxn ang="0">
                    <a:pos x="124" y="235"/>
                  </a:cxn>
                  <a:cxn ang="0">
                    <a:pos x="71" y="235"/>
                  </a:cxn>
                  <a:cxn ang="0">
                    <a:pos x="33" y="220"/>
                  </a:cxn>
                  <a:cxn ang="0">
                    <a:pos x="12" y="191"/>
                  </a:cxn>
                  <a:cxn ang="0">
                    <a:pos x="4" y="150"/>
                  </a:cxn>
                  <a:cxn ang="0">
                    <a:pos x="3" y="0"/>
                  </a:cxn>
                </a:cxnLst>
                <a:rect l="0" t="0" r="r" b="b"/>
                <a:pathLst>
                  <a:path w="213" h="326">
                    <a:moveTo>
                      <a:pt x="3" y="0"/>
                    </a:moveTo>
                    <a:lnTo>
                      <a:pt x="37" y="0"/>
                    </a:lnTo>
                    <a:lnTo>
                      <a:pt x="37" y="129"/>
                    </a:lnTo>
                    <a:lnTo>
                      <a:pt x="38" y="149"/>
                    </a:lnTo>
                    <a:lnTo>
                      <a:pt x="41" y="167"/>
                    </a:lnTo>
                    <a:lnTo>
                      <a:pt x="46" y="180"/>
                    </a:lnTo>
                    <a:lnTo>
                      <a:pt x="54" y="192"/>
                    </a:lnTo>
                    <a:lnTo>
                      <a:pt x="67" y="201"/>
                    </a:lnTo>
                    <a:lnTo>
                      <a:pt x="84" y="206"/>
                    </a:lnTo>
                    <a:lnTo>
                      <a:pt x="106" y="207"/>
                    </a:lnTo>
                    <a:lnTo>
                      <a:pt x="129" y="206"/>
                    </a:lnTo>
                    <a:lnTo>
                      <a:pt x="147" y="201"/>
                    </a:lnTo>
                    <a:lnTo>
                      <a:pt x="160" y="192"/>
                    </a:lnTo>
                    <a:lnTo>
                      <a:pt x="170" y="180"/>
                    </a:lnTo>
                    <a:lnTo>
                      <a:pt x="175" y="165"/>
                    </a:lnTo>
                    <a:lnTo>
                      <a:pt x="178" y="148"/>
                    </a:lnTo>
                    <a:lnTo>
                      <a:pt x="179" y="127"/>
                    </a:lnTo>
                    <a:lnTo>
                      <a:pt x="179" y="0"/>
                    </a:lnTo>
                    <a:lnTo>
                      <a:pt x="213" y="0"/>
                    </a:lnTo>
                    <a:lnTo>
                      <a:pt x="213" y="233"/>
                    </a:lnTo>
                    <a:lnTo>
                      <a:pt x="210" y="263"/>
                    </a:lnTo>
                    <a:lnTo>
                      <a:pt x="205" y="277"/>
                    </a:lnTo>
                    <a:lnTo>
                      <a:pt x="198" y="290"/>
                    </a:lnTo>
                    <a:lnTo>
                      <a:pt x="189" y="302"/>
                    </a:lnTo>
                    <a:lnTo>
                      <a:pt x="174" y="312"/>
                    </a:lnTo>
                    <a:lnTo>
                      <a:pt x="156" y="319"/>
                    </a:lnTo>
                    <a:lnTo>
                      <a:pt x="133" y="324"/>
                    </a:lnTo>
                    <a:lnTo>
                      <a:pt x="106" y="326"/>
                    </a:lnTo>
                    <a:lnTo>
                      <a:pt x="77" y="324"/>
                    </a:lnTo>
                    <a:lnTo>
                      <a:pt x="54" y="320"/>
                    </a:lnTo>
                    <a:lnTo>
                      <a:pt x="37" y="312"/>
                    </a:lnTo>
                    <a:lnTo>
                      <a:pt x="22" y="302"/>
                    </a:lnTo>
                    <a:lnTo>
                      <a:pt x="12" y="292"/>
                    </a:lnTo>
                    <a:lnTo>
                      <a:pt x="5" y="278"/>
                    </a:lnTo>
                    <a:lnTo>
                      <a:pt x="1" y="262"/>
                    </a:lnTo>
                    <a:lnTo>
                      <a:pt x="0" y="245"/>
                    </a:lnTo>
                    <a:lnTo>
                      <a:pt x="34" y="245"/>
                    </a:lnTo>
                    <a:lnTo>
                      <a:pt x="35" y="258"/>
                    </a:lnTo>
                    <a:lnTo>
                      <a:pt x="38" y="269"/>
                    </a:lnTo>
                    <a:lnTo>
                      <a:pt x="43" y="279"/>
                    </a:lnTo>
                    <a:lnTo>
                      <a:pt x="53" y="288"/>
                    </a:lnTo>
                    <a:lnTo>
                      <a:pt x="65" y="293"/>
                    </a:lnTo>
                    <a:lnTo>
                      <a:pt x="83" y="297"/>
                    </a:lnTo>
                    <a:lnTo>
                      <a:pt x="106" y="298"/>
                    </a:lnTo>
                    <a:lnTo>
                      <a:pt x="129" y="297"/>
                    </a:lnTo>
                    <a:lnTo>
                      <a:pt x="148" y="292"/>
                    </a:lnTo>
                    <a:lnTo>
                      <a:pt x="162" y="283"/>
                    </a:lnTo>
                    <a:lnTo>
                      <a:pt x="170" y="274"/>
                    </a:lnTo>
                    <a:lnTo>
                      <a:pt x="175" y="263"/>
                    </a:lnTo>
                    <a:lnTo>
                      <a:pt x="178" y="249"/>
                    </a:lnTo>
                    <a:lnTo>
                      <a:pt x="179" y="236"/>
                    </a:lnTo>
                    <a:lnTo>
                      <a:pt x="179" y="197"/>
                    </a:lnTo>
                    <a:lnTo>
                      <a:pt x="171" y="210"/>
                    </a:lnTo>
                    <a:lnTo>
                      <a:pt x="160" y="221"/>
                    </a:lnTo>
                    <a:lnTo>
                      <a:pt x="144" y="229"/>
                    </a:lnTo>
                    <a:lnTo>
                      <a:pt x="124" y="235"/>
                    </a:lnTo>
                    <a:lnTo>
                      <a:pt x="98" y="236"/>
                    </a:lnTo>
                    <a:lnTo>
                      <a:pt x="71" y="235"/>
                    </a:lnTo>
                    <a:lnTo>
                      <a:pt x="50" y="228"/>
                    </a:lnTo>
                    <a:lnTo>
                      <a:pt x="33" y="220"/>
                    </a:lnTo>
                    <a:lnTo>
                      <a:pt x="20" y="206"/>
                    </a:lnTo>
                    <a:lnTo>
                      <a:pt x="12" y="191"/>
                    </a:lnTo>
                    <a:lnTo>
                      <a:pt x="7" y="172"/>
                    </a:lnTo>
                    <a:lnTo>
                      <a:pt x="4" y="150"/>
                    </a:lnTo>
                    <a:lnTo>
                      <a:pt x="3" y="126"/>
                    </a:lnTo>
                    <a:lnTo>
                      <a:pt x="3"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50" name="Freeform 86"/>
              <p:cNvSpPr>
                <a:spLocks noEditPoints="1"/>
              </p:cNvSpPr>
              <p:nvPr/>
            </p:nvSpPr>
            <p:spPr bwMode="auto">
              <a:xfrm>
                <a:off x="190684" y="6285260"/>
                <a:ext cx="988527" cy="296962"/>
              </a:xfrm>
              <a:custGeom>
                <a:avLst/>
                <a:gdLst/>
                <a:ahLst/>
                <a:cxnLst>
                  <a:cxn ang="0">
                    <a:pos x="2007" y="18"/>
                  </a:cxn>
                  <a:cxn ang="0">
                    <a:pos x="3057" y="18"/>
                  </a:cxn>
                  <a:cxn ang="0">
                    <a:pos x="1756" y="1277"/>
                  </a:cxn>
                  <a:cxn ang="0">
                    <a:pos x="630" y="6"/>
                  </a:cxn>
                  <a:cxn ang="0">
                    <a:pos x="857" y="54"/>
                  </a:cxn>
                  <a:cxn ang="0">
                    <a:pos x="1004" y="163"/>
                  </a:cxn>
                  <a:cxn ang="0">
                    <a:pos x="1081" y="319"/>
                  </a:cxn>
                  <a:cxn ang="0">
                    <a:pos x="915" y="374"/>
                  </a:cxn>
                  <a:cxn ang="0">
                    <a:pos x="847" y="245"/>
                  </a:cxn>
                  <a:cxn ang="0">
                    <a:pos x="710" y="167"/>
                  </a:cxn>
                  <a:cxn ang="0">
                    <a:pos x="496" y="151"/>
                  </a:cxn>
                  <a:cxn ang="0">
                    <a:pos x="323" y="188"/>
                  </a:cxn>
                  <a:cxn ang="0">
                    <a:pos x="232" y="262"/>
                  </a:cxn>
                  <a:cxn ang="0">
                    <a:pos x="208" y="361"/>
                  </a:cxn>
                  <a:cxn ang="0">
                    <a:pos x="254" y="454"/>
                  </a:cxn>
                  <a:cxn ang="0">
                    <a:pos x="372" y="512"/>
                  </a:cxn>
                  <a:cxn ang="0">
                    <a:pos x="534" y="554"/>
                  </a:cxn>
                  <a:cxn ang="0">
                    <a:pos x="762" y="605"/>
                  </a:cxn>
                  <a:cxn ang="0">
                    <a:pos x="930" y="662"/>
                  </a:cxn>
                  <a:cxn ang="0">
                    <a:pos x="1061" y="753"/>
                  </a:cxn>
                  <a:cxn ang="0">
                    <a:pos x="1126" y="890"/>
                  </a:cxn>
                  <a:cxn ang="0">
                    <a:pos x="1112" y="1033"/>
                  </a:cxn>
                  <a:cxn ang="0">
                    <a:pos x="1035" y="1153"/>
                  </a:cxn>
                  <a:cxn ang="0">
                    <a:pos x="888" y="1244"/>
                  </a:cxn>
                  <a:cxn ang="0">
                    <a:pos x="663" y="1289"/>
                  </a:cxn>
                  <a:cxn ang="0">
                    <a:pos x="371" y="1272"/>
                  </a:cxn>
                  <a:cxn ang="0">
                    <a:pos x="156" y="1183"/>
                  </a:cxn>
                  <a:cxn ang="0">
                    <a:pos x="34" y="1024"/>
                  </a:cxn>
                  <a:cxn ang="0">
                    <a:pos x="182" y="861"/>
                  </a:cxn>
                  <a:cxn ang="0">
                    <a:pos x="236" y="1015"/>
                  </a:cxn>
                  <a:cxn ang="0">
                    <a:pos x="369" y="1110"/>
                  </a:cxn>
                  <a:cxn ang="0">
                    <a:pos x="589" y="1143"/>
                  </a:cxn>
                  <a:cxn ang="0">
                    <a:pos x="788" y="1117"/>
                  </a:cxn>
                  <a:cxn ang="0">
                    <a:pos x="902" y="1050"/>
                  </a:cxn>
                  <a:cxn ang="0">
                    <a:pos x="945" y="965"/>
                  </a:cxn>
                  <a:cxn ang="0">
                    <a:pos x="925" y="860"/>
                  </a:cxn>
                  <a:cxn ang="0">
                    <a:pos x="826" y="785"/>
                  </a:cxn>
                  <a:cxn ang="0">
                    <a:pos x="674" y="739"/>
                  </a:cxn>
                  <a:cxn ang="0">
                    <a:pos x="354" y="670"/>
                  </a:cxn>
                  <a:cxn ang="0">
                    <a:pos x="190" y="611"/>
                  </a:cxn>
                  <a:cxn ang="0">
                    <a:pos x="71" y="516"/>
                  </a:cxn>
                  <a:cxn ang="0">
                    <a:pos x="23" y="371"/>
                  </a:cxn>
                  <a:cxn ang="0">
                    <a:pos x="56" y="213"/>
                  </a:cxn>
                  <a:cxn ang="0">
                    <a:pos x="164" y="94"/>
                  </a:cxn>
                  <a:cxn ang="0">
                    <a:pos x="356" y="21"/>
                  </a:cxn>
                  <a:cxn ang="0">
                    <a:pos x="3798" y="0"/>
                  </a:cxn>
                  <a:cxn ang="0">
                    <a:pos x="4033" y="34"/>
                  </a:cxn>
                  <a:cxn ang="0">
                    <a:pos x="4185" y="132"/>
                  </a:cxn>
                  <a:cxn ang="0">
                    <a:pos x="4270" y="284"/>
                  </a:cxn>
                  <a:cxn ang="0">
                    <a:pos x="4302" y="485"/>
                  </a:cxn>
                  <a:cxn ang="0">
                    <a:pos x="4121" y="1277"/>
                  </a:cxn>
                  <a:cxn ang="0">
                    <a:pos x="4108" y="404"/>
                  </a:cxn>
                  <a:cxn ang="0">
                    <a:pos x="4055" y="269"/>
                  </a:cxn>
                  <a:cxn ang="0">
                    <a:pos x="3942" y="185"/>
                  </a:cxn>
                  <a:cxn ang="0">
                    <a:pos x="3748" y="156"/>
                  </a:cxn>
                  <a:cxn ang="0">
                    <a:pos x="3542" y="189"/>
                  </a:cxn>
                  <a:cxn ang="0">
                    <a:pos x="3421" y="284"/>
                  </a:cxn>
                  <a:cxn ang="0">
                    <a:pos x="3366" y="435"/>
                  </a:cxn>
                  <a:cxn ang="0">
                    <a:pos x="3357" y="1277"/>
                  </a:cxn>
                  <a:cxn ang="0">
                    <a:pos x="3313" y="242"/>
                  </a:cxn>
                  <a:cxn ang="0">
                    <a:pos x="3385" y="131"/>
                  </a:cxn>
                  <a:cxn ang="0">
                    <a:pos x="3520" y="45"/>
                  </a:cxn>
                  <a:cxn ang="0">
                    <a:pos x="3732" y="2"/>
                  </a:cxn>
                </a:cxnLst>
                <a:rect l="0" t="0" r="r" b="b"/>
                <a:pathLst>
                  <a:path w="4306" h="1292">
                    <a:moveTo>
                      <a:pt x="1162" y="18"/>
                    </a:moveTo>
                    <a:lnTo>
                      <a:pt x="1365" y="18"/>
                    </a:lnTo>
                    <a:lnTo>
                      <a:pt x="1664" y="1072"/>
                    </a:lnTo>
                    <a:lnTo>
                      <a:pt x="2007" y="18"/>
                    </a:lnTo>
                    <a:lnTo>
                      <a:pt x="2188" y="18"/>
                    </a:lnTo>
                    <a:lnTo>
                      <a:pt x="2539" y="1077"/>
                    </a:lnTo>
                    <a:lnTo>
                      <a:pt x="2859" y="18"/>
                    </a:lnTo>
                    <a:lnTo>
                      <a:pt x="3057" y="18"/>
                    </a:lnTo>
                    <a:lnTo>
                      <a:pt x="2654" y="1277"/>
                    </a:lnTo>
                    <a:lnTo>
                      <a:pt x="2442" y="1277"/>
                    </a:lnTo>
                    <a:lnTo>
                      <a:pt x="2095" y="232"/>
                    </a:lnTo>
                    <a:lnTo>
                      <a:pt x="1756" y="1277"/>
                    </a:lnTo>
                    <a:lnTo>
                      <a:pt x="1558" y="1277"/>
                    </a:lnTo>
                    <a:lnTo>
                      <a:pt x="1162" y="18"/>
                    </a:lnTo>
                    <a:close/>
                    <a:moveTo>
                      <a:pt x="559" y="3"/>
                    </a:moveTo>
                    <a:lnTo>
                      <a:pt x="630" y="6"/>
                    </a:lnTo>
                    <a:lnTo>
                      <a:pt x="694" y="11"/>
                    </a:lnTo>
                    <a:lnTo>
                      <a:pt x="754" y="22"/>
                    </a:lnTo>
                    <a:lnTo>
                      <a:pt x="808" y="37"/>
                    </a:lnTo>
                    <a:lnTo>
                      <a:pt x="857" y="54"/>
                    </a:lnTo>
                    <a:lnTo>
                      <a:pt x="900" y="76"/>
                    </a:lnTo>
                    <a:lnTo>
                      <a:pt x="940" y="102"/>
                    </a:lnTo>
                    <a:lnTo>
                      <a:pt x="974" y="131"/>
                    </a:lnTo>
                    <a:lnTo>
                      <a:pt x="1004" y="163"/>
                    </a:lnTo>
                    <a:lnTo>
                      <a:pt x="1029" y="198"/>
                    </a:lnTo>
                    <a:lnTo>
                      <a:pt x="1050" y="237"/>
                    </a:lnTo>
                    <a:lnTo>
                      <a:pt x="1067" y="276"/>
                    </a:lnTo>
                    <a:lnTo>
                      <a:pt x="1081" y="319"/>
                    </a:lnTo>
                    <a:lnTo>
                      <a:pt x="1090" y="366"/>
                    </a:lnTo>
                    <a:lnTo>
                      <a:pt x="1096" y="413"/>
                    </a:lnTo>
                    <a:lnTo>
                      <a:pt x="922" y="413"/>
                    </a:lnTo>
                    <a:lnTo>
                      <a:pt x="915" y="374"/>
                    </a:lnTo>
                    <a:lnTo>
                      <a:pt x="903" y="337"/>
                    </a:lnTo>
                    <a:lnTo>
                      <a:pt x="889" y="303"/>
                    </a:lnTo>
                    <a:lnTo>
                      <a:pt x="870" y="272"/>
                    </a:lnTo>
                    <a:lnTo>
                      <a:pt x="847" y="245"/>
                    </a:lnTo>
                    <a:lnTo>
                      <a:pt x="820" y="220"/>
                    </a:lnTo>
                    <a:lnTo>
                      <a:pt x="789" y="200"/>
                    </a:lnTo>
                    <a:lnTo>
                      <a:pt x="752" y="182"/>
                    </a:lnTo>
                    <a:lnTo>
                      <a:pt x="710" y="167"/>
                    </a:lnTo>
                    <a:lnTo>
                      <a:pt x="663" y="158"/>
                    </a:lnTo>
                    <a:lnTo>
                      <a:pt x="611" y="152"/>
                    </a:lnTo>
                    <a:lnTo>
                      <a:pt x="553" y="150"/>
                    </a:lnTo>
                    <a:lnTo>
                      <a:pt x="496" y="151"/>
                    </a:lnTo>
                    <a:lnTo>
                      <a:pt x="444" y="156"/>
                    </a:lnTo>
                    <a:lnTo>
                      <a:pt x="398" y="165"/>
                    </a:lnTo>
                    <a:lnTo>
                      <a:pt x="357" y="174"/>
                    </a:lnTo>
                    <a:lnTo>
                      <a:pt x="323" y="188"/>
                    </a:lnTo>
                    <a:lnTo>
                      <a:pt x="293" y="203"/>
                    </a:lnTo>
                    <a:lnTo>
                      <a:pt x="268" y="220"/>
                    </a:lnTo>
                    <a:lnTo>
                      <a:pt x="249" y="241"/>
                    </a:lnTo>
                    <a:lnTo>
                      <a:pt x="232" y="262"/>
                    </a:lnTo>
                    <a:lnTo>
                      <a:pt x="220" y="285"/>
                    </a:lnTo>
                    <a:lnTo>
                      <a:pt x="213" y="310"/>
                    </a:lnTo>
                    <a:lnTo>
                      <a:pt x="209" y="334"/>
                    </a:lnTo>
                    <a:lnTo>
                      <a:pt x="208" y="361"/>
                    </a:lnTo>
                    <a:lnTo>
                      <a:pt x="212" y="389"/>
                    </a:lnTo>
                    <a:lnTo>
                      <a:pt x="220" y="413"/>
                    </a:lnTo>
                    <a:lnTo>
                      <a:pt x="235" y="435"/>
                    </a:lnTo>
                    <a:lnTo>
                      <a:pt x="254" y="454"/>
                    </a:lnTo>
                    <a:lnTo>
                      <a:pt x="278" y="470"/>
                    </a:lnTo>
                    <a:lnTo>
                      <a:pt x="306" y="486"/>
                    </a:lnTo>
                    <a:lnTo>
                      <a:pt x="337" y="500"/>
                    </a:lnTo>
                    <a:lnTo>
                      <a:pt x="372" y="512"/>
                    </a:lnTo>
                    <a:lnTo>
                      <a:pt x="409" y="524"/>
                    </a:lnTo>
                    <a:lnTo>
                      <a:pt x="449" y="534"/>
                    </a:lnTo>
                    <a:lnTo>
                      <a:pt x="490" y="545"/>
                    </a:lnTo>
                    <a:lnTo>
                      <a:pt x="534" y="554"/>
                    </a:lnTo>
                    <a:lnTo>
                      <a:pt x="579" y="564"/>
                    </a:lnTo>
                    <a:lnTo>
                      <a:pt x="625" y="573"/>
                    </a:lnTo>
                    <a:lnTo>
                      <a:pt x="669" y="583"/>
                    </a:lnTo>
                    <a:lnTo>
                      <a:pt x="762" y="605"/>
                    </a:lnTo>
                    <a:lnTo>
                      <a:pt x="805" y="617"/>
                    </a:lnTo>
                    <a:lnTo>
                      <a:pt x="849" y="630"/>
                    </a:lnTo>
                    <a:lnTo>
                      <a:pt x="891" y="645"/>
                    </a:lnTo>
                    <a:lnTo>
                      <a:pt x="930" y="662"/>
                    </a:lnTo>
                    <a:lnTo>
                      <a:pt x="968" y="681"/>
                    </a:lnTo>
                    <a:lnTo>
                      <a:pt x="1002" y="702"/>
                    </a:lnTo>
                    <a:lnTo>
                      <a:pt x="1033" y="726"/>
                    </a:lnTo>
                    <a:lnTo>
                      <a:pt x="1061" y="753"/>
                    </a:lnTo>
                    <a:lnTo>
                      <a:pt x="1084" y="781"/>
                    </a:lnTo>
                    <a:lnTo>
                      <a:pt x="1103" y="814"/>
                    </a:lnTo>
                    <a:lnTo>
                      <a:pt x="1116" y="850"/>
                    </a:lnTo>
                    <a:lnTo>
                      <a:pt x="1126" y="890"/>
                    </a:lnTo>
                    <a:lnTo>
                      <a:pt x="1128" y="933"/>
                    </a:lnTo>
                    <a:lnTo>
                      <a:pt x="1127" y="966"/>
                    </a:lnTo>
                    <a:lnTo>
                      <a:pt x="1122" y="1000"/>
                    </a:lnTo>
                    <a:lnTo>
                      <a:pt x="1112" y="1033"/>
                    </a:lnTo>
                    <a:lnTo>
                      <a:pt x="1099" y="1065"/>
                    </a:lnTo>
                    <a:lnTo>
                      <a:pt x="1082" y="1095"/>
                    </a:lnTo>
                    <a:lnTo>
                      <a:pt x="1061" y="1125"/>
                    </a:lnTo>
                    <a:lnTo>
                      <a:pt x="1035" y="1153"/>
                    </a:lnTo>
                    <a:lnTo>
                      <a:pt x="1005" y="1179"/>
                    </a:lnTo>
                    <a:lnTo>
                      <a:pt x="971" y="1204"/>
                    </a:lnTo>
                    <a:lnTo>
                      <a:pt x="932" y="1225"/>
                    </a:lnTo>
                    <a:lnTo>
                      <a:pt x="888" y="1244"/>
                    </a:lnTo>
                    <a:lnTo>
                      <a:pt x="839" y="1261"/>
                    </a:lnTo>
                    <a:lnTo>
                      <a:pt x="786" y="1274"/>
                    </a:lnTo>
                    <a:lnTo>
                      <a:pt x="727" y="1284"/>
                    </a:lnTo>
                    <a:lnTo>
                      <a:pt x="663" y="1289"/>
                    </a:lnTo>
                    <a:lnTo>
                      <a:pt x="593" y="1292"/>
                    </a:lnTo>
                    <a:lnTo>
                      <a:pt x="513" y="1289"/>
                    </a:lnTo>
                    <a:lnTo>
                      <a:pt x="439" y="1282"/>
                    </a:lnTo>
                    <a:lnTo>
                      <a:pt x="371" y="1272"/>
                    </a:lnTo>
                    <a:lnTo>
                      <a:pt x="308" y="1257"/>
                    </a:lnTo>
                    <a:lnTo>
                      <a:pt x="251" y="1236"/>
                    </a:lnTo>
                    <a:lnTo>
                      <a:pt x="201" y="1212"/>
                    </a:lnTo>
                    <a:lnTo>
                      <a:pt x="156" y="1183"/>
                    </a:lnTo>
                    <a:lnTo>
                      <a:pt x="117" y="1151"/>
                    </a:lnTo>
                    <a:lnTo>
                      <a:pt x="84" y="1113"/>
                    </a:lnTo>
                    <a:lnTo>
                      <a:pt x="56" y="1071"/>
                    </a:lnTo>
                    <a:lnTo>
                      <a:pt x="34" y="1024"/>
                    </a:lnTo>
                    <a:lnTo>
                      <a:pt x="18" y="974"/>
                    </a:lnTo>
                    <a:lnTo>
                      <a:pt x="5" y="920"/>
                    </a:lnTo>
                    <a:lnTo>
                      <a:pt x="0" y="861"/>
                    </a:lnTo>
                    <a:lnTo>
                      <a:pt x="182" y="861"/>
                    </a:lnTo>
                    <a:lnTo>
                      <a:pt x="189" y="905"/>
                    </a:lnTo>
                    <a:lnTo>
                      <a:pt x="200" y="946"/>
                    </a:lnTo>
                    <a:lnTo>
                      <a:pt x="216" y="981"/>
                    </a:lnTo>
                    <a:lnTo>
                      <a:pt x="236" y="1015"/>
                    </a:lnTo>
                    <a:lnTo>
                      <a:pt x="262" y="1043"/>
                    </a:lnTo>
                    <a:lnTo>
                      <a:pt x="293" y="1069"/>
                    </a:lnTo>
                    <a:lnTo>
                      <a:pt x="329" y="1092"/>
                    </a:lnTo>
                    <a:lnTo>
                      <a:pt x="369" y="1110"/>
                    </a:lnTo>
                    <a:lnTo>
                      <a:pt x="417" y="1124"/>
                    </a:lnTo>
                    <a:lnTo>
                      <a:pt x="469" y="1134"/>
                    </a:lnTo>
                    <a:lnTo>
                      <a:pt x="526" y="1140"/>
                    </a:lnTo>
                    <a:lnTo>
                      <a:pt x="589" y="1143"/>
                    </a:lnTo>
                    <a:lnTo>
                      <a:pt x="648" y="1141"/>
                    </a:lnTo>
                    <a:lnTo>
                      <a:pt x="699" y="1136"/>
                    </a:lnTo>
                    <a:lnTo>
                      <a:pt x="747" y="1128"/>
                    </a:lnTo>
                    <a:lnTo>
                      <a:pt x="788" y="1117"/>
                    </a:lnTo>
                    <a:lnTo>
                      <a:pt x="823" y="1103"/>
                    </a:lnTo>
                    <a:lnTo>
                      <a:pt x="854" y="1087"/>
                    </a:lnTo>
                    <a:lnTo>
                      <a:pt x="880" y="1069"/>
                    </a:lnTo>
                    <a:lnTo>
                      <a:pt x="902" y="1050"/>
                    </a:lnTo>
                    <a:lnTo>
                      <a:pt x="918" y="1030"/>
                    </a:lnTo>
                    <a:lnTo>
                      <a:pt x="932" y="1009"/>
                    </a:lnTo>
                    <a:lnTo>
                      <a:pt x="940" y="986"/>
                    </a:lnTo>
                    <a:lnTo>
                      <a:pt x="945" y="965"/>
                    </a:lnTo>
                    <a:lnTo>
                      <a:pt x="948" y="943"/>
                    </a:lnTo>
                    <a:lnTo>
                      <a:pt x="947" y="912"/>
                    </a:lnTo>
                    <a:lnTo>
                      <a:pt x="938" y="884"/>
                    </a:lnTo>
                    <a:lnTo>
                      <a:pt x="925" y="860"/>
                    </a:lnTo>
                    <a:lnTo>
                      <a:pt x="907" y="838"/>
                    </a:lnTo>
                    <a:lnTo>
                      <a:pt x="884" y="818"/>
                    </a:lnTo>
                    <a:lnTo>
                      <a:pt x="857" y="802"/>
                    </a:lnTo>
                    <a:lnTo>
                      <a:pt x="826" y="785"/>
                    </a:lnTo>
                    <a:lnTo>
                      <a:pt x="792" y="772"/>
                    </a:lnTo>
                    <a:lnTo>
                      <a:pt x="755" y="759"/>
                    </a:lnTo>
                    <a:lnTo>
                      <a:pt x="716" y="749"/>
                    </a:lnTo>
                    <a:lnTo>
                      <a:pt x="674" y="739"/>
                    </a:lnTo>
                    <a:lnTo>
                      <a:pt x="630" y="728"/>
                    </a:lnTo>
                    <a:lnTo>
                      <a:pt x="585" y="720"/>
                    </a:lnTo>
                    <a:lnTo>
                      <a:pt x="447" y="692"/>
                    </a:lnTo>
                    <a:lnTo>
                      <a:pt x="354" y="670"/>
                    </a:lnTo>
                    <a:lnTo>
                      <a:pt x="311" y="658"/>
                    </a:lnTo>
                    <a:lnTo>
                      <a:pt x="269" y="644"/>
                    </a:lnTo>
                    <a:lnTo>
                      <a:pt x="228" y="629"/>
                    </a:lnTo>
                    <a:lnTo>
                      <a:pt x="190" y="611"/>
                    </a:lnTo>
                    <a:lnTo>
                      <a:pt x="155" y="591"/>
                    </a:lnTo>
                    <a:lnTo>
                      <a:pt x="124" y="569"/>
                    </a:lnTo>
                    <a:lnTo>
                      <a:pt x="95" y="545"/>
                    </a:lnTo>
                    <a:lnTo>
                      <a:pt x="71" y="516"/>
                    </a:lnTo>
                    <a:lnTo>
                      <a:pt x="52" y="486"/>
                    </a:lnTo>
                    <a:lnTo>
                      <a:pt x="37" y="451"/>
                    </a:lnTo>
                    <a:lnTo>
                      <a:pt x="27" y="413"/>
                    </a:lnTo>
                    <a:lnTo>
                      <a:pt x="23" y="371"/>
                    </a:lnTo>
                    <a:lnTo>
                      <a:pt x="24" y="329"/>
                    </a:lnTo>
                    <a:lnTo>
                      <a:pt x="31" y="288"/>
                    </a:lnTo>
                    <a:lnTo>
                      <a:pt x="41" y="250"/>
                    </a:lnTo>
                    <a:lnTo>
                      <a:pt x="56" y="213"/>
                    </a:lnTo>
                    <a:lnTo>
                      <a:pt x="76" y="181"/>
                    </a:lnTo>
                    <a:lnTo>
                      <a:pt x="100" y="148"/>
                    </a:lnTo>
                    <a:lnTo>
                      <a:pt x="130" y="120"/>
                    </a:lnTo>
                    <a:lnTo>
                      <a:pt x="164" y="94"/>
                    </a:lnTo>
                    <a:lnTo>
                      <a:pt x="205" y="71"/>
                    </a:lnTo>
                    <a:lnTo>
                      <a:pt x="250" y="50"/>
                    </a:lnTo>
                    <a:lnTo>
                      <a:pt x="300" y="34"/>
                    </a:lnTo>
                    <a:lnTo>
                      <a:pt x="356" y="21"/>
                    </a:lnTo>
                    <a:lnTo>
                      <a:pt x="418" y="11"/>
                    </a:lnTo>
                    <a:lnTo>
                      <a:pt x="486" y="4"/>
                    </a:lnTo>
                    <a:lnTo>
                      <a:pt x="559" y="3"/>
                    </a:lnTo>
                    <a:close/>
                    <a:moveTo>
                      <a:pt x="3798" y="0"/>
                    </a:moveTo>
                    <a:lnTo>
                      <a:pt x="3866" y="3"/>
                    </a:lnTo>
                    <a:lnTo>
                      <a:pt x="3927" y="8"/>
                    </a:lnTo>
                    <a:lnTo>
                      <a:pt x="3983" y="19"/>
                    </a:lnTo>
                    <a:lnTo>
                      <a:pt x="4033" y="34"/>
                    </a:lnTo>
                    <a:lnTo>
                      <a:pt x="4079" y="53"/>
                    </a:lnTo>
                    <a:lnTo>
                      <a:pt x="4119" y="75"/>
                    </a:lnTo>
                    <a:lnTo>
                      <a:pt x="4154" y="102"/>
                    </a:lnTo>
                    <a:lnTo>
                      <a:pt x="4185" y="132"/>
                    </a:lnTo>
                    <a:lnTo>
                      <a:pt x="4211" y="165"/>
                    </a:lnTo>
                    <a:lnTo>
                      <a:pt x="4234" y="201"/>
                    </a:lnTo>
                    <a:lnTo>
                      <a:pt x="4253" y="242"/>
                    </a:lnTo>
                    <a:lnTo>
                      <a:pt x="4270" y="284"/>
                    </a:lnTo>
                    <a:lnTo>
                      <a:pt x="4282" y="330"/>
                    </a:lnTo>
                    <a:lnTo>
                      <a:pt x="4291" y="379"/>
                    </a:lnTo>
                    <a:lnTo>
                      <a:pt x="4298" y="431"/>
                    </a:lnTo>
                    <a:lnTo>
                      <a:pt x="4302" y="485"/>
                    </a:lnTo>
                    <a:lnTo>
                      <a:pt x="4305" y="542"/>
                    </a:lnTo>
                    <a:lnTo>
                      <a:pt x="4306" y="601"/>
                    </a:lnTo>
                    <a:lnTo>
                      <a:pt x="4306" y="1277"/>
                    </a:lnTo>
                    <a:lnTo>
                      <a:pt x="4121" y="1277"/>
                    </a:lnTo>
                    <a:lnTo>
                      <a:pt x="4121" y="535"/>
                    </a:lnTo>
                    <a:lnTo>
                      <a:pt x="4119" y="489"/>
                    </a:lnTo>
                    <a:lnTo>
                      <a:pt x="4115" y="444"/>
                    </a:lnTo>
                    <a:lnTo>
                      <a:pt x="4108" y="404"/>
                    </a:lnTo>
                    <a:lnTo>
                      <a:pt x="4100" y="366"/>
                    </a:lnTo>
                    <a:lnTo>
                      <a:pt x="4088" y="330"/>
                    </a:lnTo>
                    <a:lnTo>
                      <a:pt x="4074" y="299"/>
                    </a:lnTo>
                    <a:lnTo>
                      <a:pt x="4055" y="269"/>
                    </a:lnTo>
                    <a:lnTo>
                      <a:pt x="4033" y="243"/>
                    </a:lnTo>
                    <a:lnTo>
                      <a:pt x="4007" y="220"/>
                    </a:lnTo>
                    <a:lnTo>
                      <a:pt x="3978" y="201"/>
                    </a:lnTo>
                    <a:lnTo>
                      <a:pt x="3942" y="185"/>
                    </a:lnTo>
                    <a:lnTo>
                      <a:pt x="3901" y="173"/>
                    </a:lnTo>
                    <a:lnTo>
                      <a:pt x="3857" y="163"/>
                    </a:lnTo>
                    <a:lnTo>
                      <a:pt x="3805" y="158"/>
                    </a:lnTo>
                    <a:lnTo>
                      <a:pt x="3748" y="156"/>
                    </a:lnTo>
                    <a:lnTo>
                      <a:pt x="3687" y="159"/>
                    </a:lnTo>
                    <a:lnTo>
                      <a:pt x="3633" y="165"/>
                    </a:lnTo>
                    <a:lnTo>
                      <a:pt x="3584" y="175"/>
                    </a:lnTo>
                    <a:lnTo>
                      <a:pt x="3542" y="189"/>
                    </a:lnTo>
                    <a:lnTo>
                      <a:pt x="3504" y="207"/>
                    </a:lnTo>
                    <a:lnTo>
                      <a:pt x="3472" y="228"/>
                    </a:lnTo>
                    <a:lnTo>
                      <a:pt x="3444" y="254"/>
                    </a:lnTo>
                    <a:lnTo>
                      <a:pt x="3421" y="284"/>
                    </a:lnTo>
                    <a:lnTo>
                      <a:pt x="3402" y="317"/>
                    </a:lnTo>
                    <a:lnTo>
                      <a:pt x="3387" y="352"/>
                    </a:lnTo>
                    <a:lnTo>
                      <a:pt x="3376" y="393"/>
                    </a:lnTo>
                    <a:lnTo>
                      <a:pt x="3366" y="435"/>
                    </a:lnTo>
                    <a:lnTo>
                      <a:pt x="3361" y="482"/>
                    </a:lnTo>
                    <a:lnTo>
                      <a:pt x="3358" y="531"/>
                    </a:lnTo>
                    <a:lnTo>
                      <a:pt x="3357" y="584"/>
                    </a:lnTo>
                    <a:lnTo>
                      <a:pt x="3357" y="1277"/>
                    </a:lnTo>
                    <a:lnTo>
                      <a:pt x="3174" y="1277"/>
                    </a:lnTo>
                    <a:lnTo>
                      <a:pt x="3174" y="18"/>
                    </a:lnTo>
                    <a:lnTo>
                      <a:pt x="3259" y="18"/>
                    </a:lnTo>
                    <a:lnTo>
                      <a:pt x="3313" y="242"/>
                    </a:lnTo>
                    <a:lnTo>
                      <a:pt x="3326" y="212"/>
                    </a:lnTo>
                    <a:lnTo>
                      <a:pt x="3342" y="184"/>
                    </a:lnTo>
                    <a:lnTo>
                      <a:pt x="3362" y="156"/>
                    </a:lnTo>
                    <a:lnTo>
                      <a:pt x="3385" y="131"/>
                    </a:lnTo>
                    <a:lnTo>
                      <a:pt x="3413" y="106"/>
                    </a:lnTo>
                    <a:lnTo>
                      <a:pt x="3444" y="83"/>
                    </a:lnTo>
                    <a:lnTo>
                      <a:pt x="3481" y="63"/>
                    </a:lnTo>
                    <a:lnTo>
                      <a:pt x="3520" y="45"/>
                    </a:lnTo>
                    <a:lnTo>
                      <a:pt x="3566" y="30"/>
                    </a:lnTo>
                    <a:lnTo>
                      <a:pt x="3616" y="16"/>
                    </a:lnTo>
                    <a:lnTo>
                      <a:pt x="3671" y="8"/>
                    </a:lnTo>
                    <a:lnTo>
                      <a:pt x="3732" y="2"/>
                    </a:lnTo>
                    <a:lnTo>
                      <a:pt x="3798" y="0"/>
                    </a:lnTo>
                    <a:close/>
                  </a:path>
                </a:pathLst>
              </a:custGeom>
              <a:solidFill>
                <a:schemeClr val="bg1"/>
              </a:solidFill>
              <a:ln w="0">
                <a:noFill/>
                <a:prstDash val="solid"/>
                <a:round/>
                <a:headEnd/>
                <a:tailEnd/>
              </a:ln>
            </p:spPr>
            <p:txBody>
              <a:bodyPr/>
              <a:lstStyle/>
              <a:p>
                <a:pPr>
                  <a:defRPr/>
                </a:pPr>
                <a:endParaRPr lang="en-US">
                  <a:latin typeface="Arial" charset="0"/>
                </a:endParaRPr>
              </a:p>
            </p:txBody>
          </p:sp>
          <p:sp>
            <p:nvSpPr>
              <p:cNvPr id="151" name="Freeform 87"/>
              <p:cNvSpPr>
                <a:spLocks noEditPoints="1"/>
              </p:cNvSpPr>
              <p:nvPr/>
            </p:nvSpPr>
            <p:spPr bwMode="auto">
              <a:xfrm>
                <a:off x="1186560" y="6637931"/>
                <a:ext cx="30777" cy="30847"/>
              </a:xfrm>
              <a:custGeom>
                <a:avLst/>
                <a:gdLst/>
                <a:ahLst/>
                <a:cxnLst>
                  <a:cxn ang="0">
                    <a:pos x="53" y="63"/>
                  </a:cxn>
                  <a:cxn ang="0">
                    <a:pos x="82" y="60"/>
                  </a:cxn>
                  <a:cxn ang="0">
                    <a:pos x="86" y="53"/>
                  </a:cxn>
                  <a:cxn ang="0">
                    <a:pos x="84" y="42"/>
                  </a:cxn>
                  <a:cxn ang="0">
                    <a:pos x="53" y="38"/>
                  </a:cxn>
                  <a:cxn ang="0">
                    <a:pos x="71" y="29"/>
                  </a:cxn>
                  <a:cxn ang="0">
                    <a:pos x="91" y="34"/>
                  </a:cxn>
                  <a:cxn ang="0">
                    <a:pos x="98" y="51"/>
                  </a:cxn>
                  <a:cxn ang="0">
                    <a:pos x="96" y="60"/>
                  </a:cxn>
                  <a:cxn ang="0">
                    <a:pos x="91" y="67"/>
                  </a:cxn>
                  <a:cxn ang="0">
                    <a:pos x="101" y="105"/>
                  </a:cxn>
                  <a:cxn ang="0">
                    <a:pos x="67" y="72"/>
                  </a:cxn>
                  <a:cxn ang="0">
                    <a:pos x="53" y="105"/>
                  </a:cxn>
                  <a:cxn ang="0">
                    <a:pos x="42" y="29"/>
                  </a:cxn>
                  <a:cxn ang="0">
                    <a:pos x="50" y="14"/>
                  </a:cxn>
                  <a:cxn ang="0">
                    <a:pos x="23" y="34"/>
                  </a:cxn>
                  <a:cxn ang="0">
                    <a:pos x="14" y="67"/>
                  </a:cxn>
                  <a:cxn ang="0">
                    <a:pos x="23" y="101"/>
                  </a:cxn>
                  <a:cxn ang="0">
                    <a:pos x="50" y="120"/>
                  </a:cxn>
                  <a:cxn ang="0">
                    <a:pos x="86" y="120"/>
                  </a:cxn>
                  <a:cxn ang="0">
                    <a:pos x="111" y="101"/>
                  </a:cxn>
                  <a:cxn ang="0">
                    <a:pos x="121" y="67"/>
                  </a:cxn>
                  <a:cxn ang="0">
                    <a:pos x="111" y="34"/>
                  </a:cxn>
                  <a:cxn ang="0">
                    <a:pos x="86" y="14"/>
                  </a:cxn>
                  <a:cxn ang="0">
                    <a:pos x="68" y="0"/>
                  </a:cxn>
                  <a:cxn ang="0">
                    <a:pos x="106" y="13"/>
                  </a:cxn>
                  <a:cxn ang="0">
                    <a:pos x="130" y="45"/>
                  </a:cxn>
                  <a:cxn ang="0">
                    <a:pos x="130" y="89"/>
                  </a:cxn>
                  <a:cxn ang="0">
                    <a:pos x="106" y="121"/>
                  </a:cxn>
                  <a:cxn ang="0">
                    <a:pos x="68" y="133"/>
                  </a:cxn>
                  <a:cxn ang="0">
                    <a:pos x="29" y="121"/>
                  </a:cxn>
                  <a:cxn ang="0">
                    <a:pos x="4" y="89"/>
                  </a:cxn>
                  <a:cxn ang="0">
                    <a:pos x="4" y="45"/>
                  </a:cxn>
                  <a:cxn ang="0">
                    <a:pos x="29" y="13"/>
                  </a:cxn>
                  <a:cxn ang="0">
                    <a:pos x="68" y="0"/>
                  </a:cxn>
                </a:cxnLst>
                <a:rect l="0" t="0" r="r" b="b"/>
                <a:pathLst>
                  <a:path w="134" h="133">
                    <a:moveTo>
                      <a:pt x="53" y="38"/>
                    </a:moveTo>
                    <a:lnTo>
                      <a:pt x="53" y="63"/>
                    </a:lnTo>
                    <a:lnTo>
                      <a:pt x="76" y="63"/>
                    </a:lnTo>
                    <a:lnTo>
                      <a:pt x="82" y="60"/>
                    </a:lnTo>
                    <a:lnTo>
                      <a:pt x="84" y="57"/>
                    </a:lnTo>
                    <a:lnTo>
                      <a:pt x="86" y="53"/>
                    </a:lnTo>
                    <a:lnTo>
                      <a:pt x="86" y="45"/>
                    </a:lnTo>
                    <a:lnTo>
                      <a:pt x="84" y="42"/>
                    </a:lnTo>
                    <a:lnTo>
                      <a:pt x="76" y="38"/>
                    </a:lnTo>
                    <a:lnTo>
                      <a:pt x="53" y="38"/>
                    </a:lnTo>
                    <a:close/>
                    <a:moveTo>
                      <a:pt x="42" y="29"/>
                    </a:moveTo>
                    <a:lnTo>
                      <a:pt x="71" y="29"/>
                    </a:lnTo>
                    <a:lnTo>
                      <a:pt x="83" y="30"/>
                    </a:lnTo>
                    <a:lnTo>
                      <a:pt x="91" y="34"/>
                    </a:lnTo>
                    <a:lnTo>
                      <a:pt x="96" y="41"/>
                    </a:lnTo>
                    <a:lnTo>
                      <a:pt x="98" y="51"/>
                    </a:lnTo>
                    <a:lnTo>
                      <a:pt x="98" y="56"/>
                    </a:lnTo>
                    <a:lnTo>
                      <a:pt x="96" y="60"/>
                    </a:lnTo>
                    <a:lnTo>
                      <a:pt x="94" y="64"/>
                    </a:lnTo>
                    <a:lnTo>
                      <a:pt x="91" y="67"/>
                    </a:lnTo>
                    <a:lnTo>
                      <a:pt x="79" y="71"/>
                    </a:lnTo>
                    <a:lnTo>
                      <a:pt x="101" y="105"/>
                    </a:lnTo>
                    <a:lnTo>
                      <a:pt x="87" y="105"/>
                    </a:lnTo>
                    <a:lnTo>
                      <a:pt x="67" y="72"/>
                    </a:lnTo>
                    <a:lnTo>
                      <a:pt x="53" y="72"/>
                    </a:lnTo>
                    <a:lnTo>
                      <a:pt x="53" y="105"/>
                    </a:lnTo>
                    <a:lnTo>
                      <a:pt x="42" y="105"/>
                    </a:lnTo>
                    <a:lnTo>
                      <a:pt x="42" y="29"/>
                    </a:lnTo>
                    <a:close/>
                    <a:moveTo>
                      <a:pt x="68" y="11"/>
                    </a:moveTo>
                    <a:lnTo>
                      <a:pt x="50" y="14"/>
                    </a:lnTo>
                    <a:lnTo>
                      <a:pt x="35" y="22"/>
                    </a:lnTo>
                    <a:lnTo>
                      <a:pt x="23" y="34"/>
                    </a:lnTo>
                    <a:lnTo>
                      <a:pt x="16" y="49"/>
                    </a:lnTo>
                    <a:lnTo>
                      <a:pt x="14" y="67"/>
                    </a:lnTo>
                    <a:lnTo>
                      <a:pt x="16" y="85"/>
                    </a:lnTo>
                    <a:lnTo>
                      <a:pt x="23" y="101"/>
                    </a:lnTo>
                    <a:lnTo>
                      <a:pt x="35" y="112"/>
                    </a:lnTo>
                    <a:lnTo>
                      <a:pt x="50" y="120"/>
                    </a:lnTo>
                    <a:lnTo>
                      <a:pt x="68" y="123"/>
                    </a:lnTo>
                    <a:lnTo>
                      <a:pt x="86" y="120"/>
                    </a:lnTo>
                    <a:lnTo>
                      <a:pt x="99" y="112"/>
                    </a:lnTo>
                    <a:lnTo>
                      <a:pt x="111" y="101"/>
                    </a:lnTo>
                    <a:lnTo>
                      <a:pt x="118" y="85"/>
                    </a:lnTo>
                    <a:lnTo>
                      <a:pt x="121" y="67"/>
                    </a:lnTo>
                    <a:lnTo>
                      <a:pt x="118" y="49"/>
                    </a:lnTo>
                    <a:lnTo>
                      <a:pt x="111" y="34"/>
                    </a:lnTo>
                    <a:lnTo>
                      <a:pt x="99" y="22"/>
                    </a:lnTo>
                    <a:lnTo>
                      <a:pt x="86" y="14"/>
                    </a:lnTo>
                    <a:lnTo>
                      <a:pt x="68" y="11"/>
                    </a:lnTo>
                    <a:close/>
                    <a:moveTo>
                      <a:pt x="68" y="0"/>
                    </a:moveTo>
                    <a:lnTo>
                      <a:pt x="88" y="3"/>
                    </a:lnTo>
                    <a:lnTo>
                      <a:pt x="106" y="13"/>
                    </a:lnTo>
                    <a:lnTo>
                      <a:pt x="121" y="28"/>
                    </a:lnTo>
                    <a:lnTo>
                      <a:pt x="130" y="45"/>
                    </a:lnTo>
                    <a:lnTo>
                      <a:pt x="134" y="67"/>
                    </a:lnTo>
                    <a:lnTo>
                      <a:pt x="130" y="89"/>
                    </a:lnTo>
                    <a:lnTo>
                      <a:pt x="121" y="106"/>
                    </a:lnTo>
                    <a:lnTo>
                      <a:pt x="106" y="121"/>
                    </a:lnTo>
                    <a:lnTo>
                      <a:pt x="88" y="131"/>
                    </a:lnTo>
                    <a:lnTo>
                      <a:pt x="68" y="133"/>
                    </a:lnTo>
                    <a:lnTo>
                      <a:pt x="46" y="131"/>
                    </a:lnTo>
                    <a:lnTo>
                      <a:pt x="29" y="121"/>
                    </a:lnTo>
                    <a:lnTo>
                      <a:pt x="14" y="106"/>
                    </a:lnTo>
                    <a:lnTo>
                      <a:pt x="4" y="89"/>
                    </a:lnTo>
                    <a:lnTo>
                      <a:pt x="0" y="67"/>
                    </a:lnTo>
                    <a:lnTo>
                      <a:pt x="4" y="45"/>
                    </a:lnTo>
                    <a:lnTo>
                      <a:pt x="14" y="28"/>
                    </a:lnTo>
                    <a:lnTo>
                      <a:pt x="29" y="13"/>
                    </a:lnTo>
                    <a:lnTo>
                      <a:pt x="46" y="3"/>
                    </a:lnTo>
                    <a:lnTo>
                      <a:pt x="68" y="0"/>
                    </a:lnTo>
                    <a:close/>
                  </a:path>
                </a:pathLst>
              </a:custGeom>
              <a:solidFill>
                <a:schemeClr val="bg1"/>
              </a:solidFill>
              <a:ln w="0">
                <a:noFill/>
                <a:prstDash val="solid"/>
                <a:round/>
                <a:headEnd/>
                <a:tailEnd/>
              </a:ln>
            </p:spPr>
            <p:txBody>
              <a:bodyPr/>
              <a:lstStyle/>
              <a:p>
                <a:pPr>
                  <a:defRPr/>
                </a:pPr>
                <a:endParaRPr lang="en-US">
                  <a:latin typeface="Arial" charset="0"/>
                </a:endParaRPr>
              </a:p>
            </p:txBody>
          </p:sp>
        </p:grpSp>
        <p:grpSp>
          <p:nvGrpSpPr>
            <p:cNvPr id="9" name="Group 122"/>
            <p:cNvGrpSpPr/>
            <p:nvPr/>
          </p:nvGrpSpPr>
          <p:grpSpPr>
            <a:xfrm>
              <a:off x="1819275" y="28574"/>
              <a:ext cx="1685925" cy="6829426"/>
              <a:chOff x="1819275" y="28574"/>
              <a:chExt cx="1685925" cy="6829426"/>
            </a:xfrm>
          </p:grpSpPr>
          <p:pic>
            <p:nvPicPr>
              <p:cNvPr id="106" name="Picture 2" descr="K:\Shared Data\Corporate Communications\Ongoing\Hydraulic Fracing Issues Presentation\Oct 2011\Albany\wellbore_xsection_good.png"/>
              <p:cNvPicPr>
                <a:picLocks noChangeAspect="1" noChangeArrowheads="1"/>
              </p:cNvPicPr>
              <p:nvPr/>
            </p:nvPicPr>
            <p:blipFill>
              <a:blip r:embed="rId6" cstate="print"/>
              <a:srcRect l="12398" t="2083" r="72031" b="2137"/>
              <a:stretch>
                <a:fillRect/>
              </a:stretch>
            </p:blipFill>
            <p:spPr bwMode="auto">
              <a:xfrm>
                <a:off x="1819275" y="28574"/>
                <a:ext cx="1685925" cy="6829426"/>
              </a:xfrm>
              <a:prstGeom prst="rect">
                <a:avLst/>
              </a:prstGeom>
              <a:noFill/>
            </p:spPr>
          </p:pic>
          <p:pic>
            <p:nvPicPr>
              <p:cNvPr id="107" name="Picture 2" descr="K:\Shared Data\Corporate Communications\Ongoing\Hydraulic Fracing Issues Presentation\Oct 2011\Albany\wellbore_xsection_good.png"/>
              <p:cNvPicPr>
                <a:picLocks noChangeAspect="1" noChangeArrowheads="1"/>
              </p:cNvPicPr>
              <p:nvPr/>
            </p:nvPicPr>
            <p:blipFill>
              <a:blip r:embed="rId7" cstate="print"/>
              <a:srcRect/>
              <a:stretch>
                <a:fillRect/>
              </a:stretch>
            </p:blipFill>
            <p:spPr bwMode="auto">
              <a:xfrm>
                <a:off x="2078831" y="3629025"/>
                <a:ext cx="676275" cy="447675"/>
              </a:xfrm>
              <a:prstGeom prst="rect">
                <a:avLst/>
              </a:prstGeom>
              <a:noFill/>
            </p:spPr>
          </p:pic>
        </p:grpSp>
      </p:grpSp>
      <p:sp>
        <p:nvSpPr>
          <p:cNvPr id="18" name="TextBox 17"/>
          <p:cNvSpPr txBox="1"/>
          <p:nvPr/>
        </p:nvSpPr>
        <p:spPr>
          <a:xfrm>
            <a:off x="3078366" y="344968"/>
            <a:ext cx="5705408" cy="461665"/>
          </a:xfrm>
          <a:prstGeom prst="rect">
            <a:avLst/>
          </a:prstGeom>
          <a:noFill/>
        </p:spPr>
        <p:txBody>
          <a:bodyPr wrap="none" rtlCol="0">
            <a:spAutoFit/>
          </a:bodyPr>
          <a:lstStyle/>
          <a:p>
            <a:pPr algn="r"/>
            <a:r>
              <a:rPr lang="en-US" sz="2400" b="1" dirty="0" smtClean="0">
                <a:cs typeface="Arial" pitchFamily="34" charset="0"/>
              </a:rPr>
              <a:t>INSUFFICIENT  CEMENT  COVERAGE</a:t>
            </a:r>
            <a:endParaRPr lang="en-US" sz="2400" b="1" dirty="0">
              <a:cs typeface="Arial" pitchFamily="34" charset="0"/>
            </a:endParaRPr>
          </a:p>
        </p:txBody>
      </p:sp>
      <p:sp>
        <p:nvSpPr>
          <p:cNvPr id="125" name="Oval 124"/>
          <p:cNvSpPr/>
          <p:nvPr/>
        </p:nvSpPr>
        <p:spPr bwMode="auto">
          <a:xfrm>
            <a:off x="2149412" y="3861896"/>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126" name="Oval 125"/>
          <p:cNvSpPr/>
          <p:nvPr/>
        </p:nvSpPr>
        <p:spPr bwMode="auto">
          <a:xfrm>
            <a:off x="2149403" y="3861896"/>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127" name="Oval 126"/>
          <p:cNvSpPr/>
          <p:nvPr/>
        </p:nvSpPr>
        <p:spPr bwMode="auto">
          <a:xfrm>
            <a:off x="2151783" y="3861896"/>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128" name="Oval 127"/>
          <p:cNvSpPr/>
          <p:nvPr/>
        </p:nvSpPr>
        <p:spPr bwMode="auto">
          <a:xfrm>
            <a:off x="2149402" y="3861896"/>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129" name="Oval 128"/>
          <p:cNvSpPr/>
          <p:nvPr/>
        </p:nvSpPr>
        <p:spPr bwMode="auto">
          <a:xfrm>
            <a:off x="2151784" y="3861896"/>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131" name="Oval 130"/>
          <p:cNvSpPr/>
          <p:nvPr/>
        </p:nvSpPr>
        <p:spPr bwMode="auto">
          <a:xfrm>
            <a:off x="2149394" y="3861896"/>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152" name="Oval 151"/>
          <p:cNvSpPr/>
          <p:nvPr/>
        </p:nvSpPr>
        <p:spPr>
          <a:xfrm>
            <a:off x="1836274" y="4005573"/>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2041423" y="4126158"/>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2031557" y="3905410"/>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1901642" y="4241463"/>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2741146" y="4017473"/>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2929626" y="4199981"/>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2884036" y="3836344"/>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2858899" y="3955720"/>
            <a:ext cx="61705" cy="61705"/>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bwMode="auto">
          <a:xfrm>
            <a:off x="2750821" y="2486977"/>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61" name="Oval 160"/>
          <p:cNvSpPr/>
          <p:nvPr/>
        </p:nvSpPr>
        <p:spPr bwMode="auto">
          <a:xfrm>
            <a:off x="2750821" y="2484597"/>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62" name="Oval 161"/>
          <p:cNvSpPr/>
          <p:nvPr/>
        </p:nvSpPr>
        <p:spPr bwMode="auto">
          <a:xfrm>
            <a:off x="2750822" y="2486977"/>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63" name="Oval 162"/>
          <p:cNvSpPr/>
          <p:nvPr/>
        </p:nvSpPr>
        <p:spPr bwMode="auto">
          <a:xfrm>
            <a:off x="2750821" y="2486977"/>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64" name="Oval 163"/>
          <p:cNvSpPr/>
          <p:nvPr/>
        </p:nvSpPr>
        <p:spPr bwMode="auto">
          <a:xfrm>
            <a:off x="2750821" y="2484597"/>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65" name="Oval 164"/>
          <p:cNvSpPr/>
          <p:nvPr/>
        </p:nvSpPr>
        <p:spPr bwMode="auto">
          <a:xfrm>
            <a:off x="2750822" y="2486968"/>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66" name="Oval 165"/>
          <p:cNvSpPr/>
          <p:nvPr/>
        </p:nvSpPr>
        <p:spPr bwMode="auto">
          <a:xfrm>
            <a:off x="2634913" y="3864261"/>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167" name="Oval 166"/>
          <p:cNvSpPr/>
          <p:nvPr/>
        </p:nvSpPr>
        <p:spPr bwMode="auto">
          <a:xfrm>
            <a:off x="2634904" y="3864261"/>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168" name="Oval 167"/>
          <p:cNvSpPr/>
          <p:nvPr/>
        </p:nvSpPr>
        <p:spPr bwMode="auto">
          <a:xfrm>
            <a:off x="2637284" y="3864261"/>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169" name="Oval 168"/>
          <p:cNvSpPr/>
          <p:nvPr/>
        </p:nvSpPr>
        <p:spPr bwMode="auto">
          <a:xfrm>
            <a:off x="2634903" y="3864261"/>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170" name="Oval 169"/>
          <p:cNvSpPr/>
          <p:nvPr/>
        </p:nvSpPr>
        <p:spPr bwMode="auto">
          <a:xfrm>
            <a:off x="2637285" y="3864261"/>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sp>
        <p:nvSpPr>
          <p:cNvPr id="171" name="Oval 170"/>
          <p:cNvSpPr/>
          <p:nvPr/>
        </p:nvSpPr>
        <p:spPr bwMode="auto">
          <a:xfrm>
            <a:off x="2634895" y="3864261"/>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indent="0" algn="ctr" fontAlgn="base">
              <a:lnSpc>
                <a:spcPct val="100000"/>
              </a:lnSpc>
              <a:spcBef>
                <a:spcPct val="0"/>
              </a:spcBef>
              <a:spcAft>
                <a:spcPct val="0"/>
              </a:spcAft>
              <a:buClrTx/>
              <a:buSzTx/>
              <a:buFontTx/>
              <a:buNone/>
              <a:tabLst/>
            </a:pPr>
            <a:endParaRPr lang="en-US" smtClean="0">
              <a:solidFill>
                <a:schemeClr val="lt1"/>
              </a:solidFill>
            </a:endParaRPr>
          </a:p>
        </p:txBody>
      </p:sp>
      <p:pic>
        <p:nvPicPr>
          <p:cNvPr id="172" name="Picture 171" descr="Rig and Wellbore.png"/>
          <p:cNvPicPr>
            <a:picLocks noChangeAspect="1"/>
          </p:cNvPicPr>
          <p:nvPr/>
        </p:nvPicPr>
        <p:blipFill>
          <a:blip r:embed="rId8" cstate="screen"/>
          <a:srcRect/>
          <a:stretch>
            <a:fillRect/>
          </a:stretch>
        </p:blipFill>
        <p:spPr>
          <a:xfrm>
            <a:off x="1912735" y="1243013"/>
            <a:ext cx="1049539" cy="1241176"/>
          </a:xfrm>
          <a:prstGeom prst="rect">
            <a:avLst/>
          </a:prstGeom>
        </p:spPr>
      </p:pic>
      <p:sp>
        <p:nvSpPr>
          <p:cNvPr id="173" name="Down Arrow 172"/>
          <p:cNvSpPr/>
          <p:nvPr/>
        </p:nvSpPr>
        <p:spPr>
          <a:xfrm>
            <a:off x="2576512" y="1252537"/>
            <a:ext cx="169070" cy="276701"/>
          </a:xfrm>
          <a:prstGeom prst="downArrow">
            <a:avLst>
              <a:gd name="adj1" fmla="val 47242"/>
              <a:gd name="adj2" fmla="val 58272"/>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p>
        </p:txBody>
      </p:sp>
      <p:sp>
        <p:nvSpPr>
          <p:cNvPr id="174" name="Rectangle 173"/>
          <p:cNvSpPr/>
          <p:nvPr/>
        </p:nvSpPr>
        <p:spPr>
          <a:xfrm>
            <a:off x="2619375" y="1247774"/>
            <a:ext cx="80962" cy="228601"/>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p>
        </p:txBody>
      </p:sp>
      <p:sp>
        <p:nvSpPr>
          <p:cNvPr id="175" name="Down Arrow 174"/>
          <p:cNvSpPr/>
          <p:nvPr/>
        </p:nvSpPr>
        <p:spPr>
          <a:xfrm>
            <a:off x="2096592" y="1249289"/>
            <a:ext cx="169070" cy="276701"/>
          </a:xfrm>
          <a:prstGeom prst="downArrow">
            <a:avLst>
              <a:gd name="adj1" fmla="val 47242"/>
              <a:gd name="adj2" fmla="val 58272"/>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p>
        </p:txBody>
      </p:sp>
      <p:sp>
        <p:nvSpPr>
          <p:cNvPr id="176" name="Rectangle 175"/>
          <p:cNvSpPr/>
          <p:nvPr/>
        </p:nvSpPr>
        <p:spPr>
          <a:xfrm>
            <a:off x="2139455" y="1244526"/>
            <a:ext cx="80962" cy="228601"/>
          </a:xfrm>
          <a:prstGeom prst="rect">
            <a:avLst/>
          </a:prstGeom>
          <a:solidFill>
            <a:srgbClr val="FF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p>
        </p:txBody>
      </p:sp>
      <p:sp>
        <p:nvSpPr>
          <p:cNvPr id="177" name="Oval 176"/>
          <p:cNvSpPr/>
          <p:nvPr/>
        </p:nvSpPr>
        <p:spPr bwMode="auto">
          <a:xfrm>
            <a:off x="2153134" y="2486979"/>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78" name="Oval 177"/>
          <p:cNvSpPr/>
          <p:nvPr/>
        </p:nvSpPr>
        <p:spPr bwMode="auto">
          <a:xfrm>
            <a:off x="2153134" y="2484599"/>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79" name="Oval 178"/>
          <p:cNvSpPr/>
          <p:nvPr/>
        </p:nvSpPr>
        <p:spPr bwMode="auto">
          <a:xfrm>
            <a:off x="2153135" y="2486979"/>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80" name="Oval 179"/>
          <p:cNvSpPr/>
          <p:nvPr/>
        </p:nvSpPr>
        <p:spPr bwMode="auto">
          <a:xfrm>
            <a:off x="2153134" y="2486979"/>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81" name="Oval 180"/>
          <p:cNvSpPr/>
          <p:nvPr/>
        </p:nvSpPr>
        <p:spPr bwMode="auto">
          <a:xfrm>
            <a:off x="2153134" y="2484599"/>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82" name="Oval 181"/>
          <p:cNvSpPr/>
          <p:nvPr/>
        </p:nvSpPr>
        <p:spPr bwMode="auto">
          <a:xfrm>
            <a:off x="2153135" y="2486970"/>
            <a:ext cx="61913" cy="61913"/>
          </a:xfrm>
          <a:prstGeom prst="ellipse">
            <a:avLst/>
          </a:prstGeom>
          <a:solidFill>
            <a:srgbClr val="FF00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mtClean="0">
              <a:solidFill>
                <a:schemeClr val="lt1"/>
              </a:solidFill>
            </a:endParaRPr>
          </a:p>
        </p:txBody>
      </p:sp>
      <p:sp>
        <p:nvSpPr>
          <p:cNvPr id="183" name="TextBox 182"/>
          <p:cNvSpPr txBox="1"/>
          <p:nvPr/>
        </p:nvSpPr>
        <p:spPr>
          <a:xfrm>
            <a:off x="2862343" y="1236019"/>
            <a:ext cx="1225015" cy="523220"/>
          </a:xfrm>
          <a:prstGeom prst="rect">
            <a:avLst/>
          </a:prstGeom>
          <a:noFill/>
          <a:effectLst>
            <a:outerShdw blurRad="50800" dist="25400" dir="2700000" algn="tl" rotWithShape="0">
              <a:prstClr val="black">
                <a:alpha val="67000"/>
              </a:prstClr>
            </a:outerShdw>
          </a:effectLst>
        </p:spPr>
        <p:txBody>
          <a:bodyPr wrap="none" rtlCol="0">
            <a:spAutoFit/>
          </a:bodyPr>
          <a:lstStyle/>
          <a:p>
            <a:pPr algn="ctr"/>
            <a:r>
              <a:rPr lang="en-US" sz="1400" b="1" dirty="0" smtClean="0">
                <a:solidFill>
                  <a:srgbClr val="FF0000"/>
                </a:solidFill>
                <a:cs typeface="Arial" pitchFamily="34" charset="0"/>
              </a:rPr>
              <a:t>PRESSURE </a:t>
            </a:r>
          </a:p>
          <a:p>
            <a:pPr algn="ctr"/>
            <a:r>
              <a:rPr lang="en-US" sz="1400" b="1" dirty="0" smtClean="0">
                <a:solidFill>
                  <a:srgbClr val="FF0000"/>
                </a:solidFill>
                <a:cs typeface="Arial" pitchFamily="34" charset="0"/>
              </a:rPr>
              <a:t>BUILDS  UP</a:t>
            </a:r>
            <a:endParaRPr lang="en-US" sz="1400" b="1" dirty="0">
              <a:solidFill>
                <a:srgbClr val="FF0000"/>
              </a:solidFill>
              <a:cs typeface="Arial" pitchFamily="34" charset="0"/>
            </a:endParaRPr>
          </a:p>
        </p:txBody>
      </p:sp>
      <p:cxnSp>
        <p:nvCxnSpPr>
          <p:cNvPr id="184" name="Straight Arrow Connector 183"/>
          <p:cNvCxnSpPr/>
          <p:nvPr/>
        </p:nvCxnSpPr>
        <p:spPr>
          <a:xfrm>
            <a:off x="1754493" y="1318361"/>
            <a:ext cx="300526" cy="852"/>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0" name="Group 121"/>
          <p:cNvGrpSpPr/>
          <p:nvPr/>
        </p:nvGrpSpPr>
        <p:grpSpPr>
          <a:xfrm>
            <a:off x="32031" y="1189386"/>
            <a:ext cx="2175388" cy="1828751"/>
            <a:chOff x="32031" y="1189386"/>
            <a:chExt cx="2175388" cy="1828751"/>
          </a:xfrm>
        </p:grpSpPr>
        <p:sp>
          <p:nvSpPr>
            <p:cNvPr id="113" name="TextBox 112"/>
            <p:cNvSpPr txBox="1"/>
            <p:nvPr/>
          </p:nvSpPr>
          <p:spPr>
            <a:xfrm>
              <a:off x="136293" y="1189386"/>
              <a:ext cx="1618200"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b="1" dirty="0" smtClean="0">
                  <a:solidFill>
                    <a:schemeClr val="bg1"/>
                  </a:solidFill>
                  <a:cs typeface="Arial" pitchFamily="34" charset="0"/>
                </a:rPr>
                <a:t>CONDUCTOR  PIPE</a:t>
              </a:r>
              <a:endParaRPr lang="en-US" sz="1200" b="1" dirty="0">
                <a:solidFill>
                  <a:schemeClr val="bg1"/>
                </a:solidFill>
                <a:cs typeface="Arial" pitchFamily="34" charset="0"/>
              </a:endParaRPr>
            </a:p>
          </p:txBody>
        </p:sp>
        <p:sp>
          <p:nvSpPr>
            <p:cNvPr id="115" name="TextBox 114"/>
            <p:cNvSpPr txBox="1"/>
            <p:nvPr/>
          </p:nvSpPr>
          <p:spPr>
            <a:xfrm>
              <a:off x="174732" y="1850754"/>
              <a:ext cx="1602876"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b="1" dirty="0" smtClean="0">
                  <a:solidFill>
                    <a:schemeClr val="bg1"/>
                  </a:solidFill>
                  <a:cs typeface="Arial" pitchFamily="34" charset="0"/>
                </a:rPr>
                <a:t>SURFACE  CASING</a:t>
              </a:r>
              <a:endParaRPr lang="en-US" sz="1200" b="1" dirty="0">
                <a:solidFill>
                  <a:schemeClr val="bg1"/>
                </a:solidFill>
                <a:cs typeface="Arial" pitchFamily="34" charset="0"/>
              </a:endParaRPr>
            </a:p>
          </p:txBody>
        </p:sp>
        <p:sp>
          <p:nvSpPr>
            <p:cNvPr id="117" name="TextBox 116"/>
            <p:cNvSpPr txBox="1"/>
            <p:nvPr/>
          </p:nvSpPr>
          <p:spPr>
            <a:xfrm>
              <a:off x="32031" y="2741138"/>
              <a:ext cx="1903085" cy="276999"/>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200" b="1" dirty="0" smtClean="0">
                  <a:solidFill>
                    <a:schemeClr val="bg1"/>
                  </a:solidFill>
                  <a:cs typeface="Arial" pitchFamily="34" charset="0"/>
                </a:rPr>
                <a:t>PRODUCTION  CASING</a:t>
              </a:r>
              <a:endParaRPr lang="en-US" sz="1200" b="1" dirty="0">
                <a:solidFill>
                  <a:schemeClr val="bg1"/>
                </a:solidFill>
                <a:cs typeface="Arial" pitchFamily="34" charset="0"/>
              </a:endParaRPr>
            </a:p>
          </p:txBody>
        </p:sp>
        <p:cxnSp>
          <p:nvCxnSpPr>
            <p:cNvPr id="118" name="Straight Arrow Connector 117"/>
            <p:cNvCxnSpPr>
              <a:stCxn id="117" idx="3"/>
            </p:cNvCxnSpPr>
            <p:nvPr/>
          </p:nvCxnSpPr>
          <p:spPr>
            <a:xfrm flipV="1">
              <a:off x="1935116" y="2878931"/>
              <a:ext cx="272303" cy="707"/>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a:stCxn id="115" idx="3"/>
            </p:cNvCxnSpPr>
            <p:nvPr/>
          </p:nvCxnSpPr>
          <p:spPr>
            <a:xfrm>
              <a:off x="1777608" y="1989254"/>
              <a:ext cx="353611" cy="1471"/>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3" idx="3"/>
            </p:cNvCxnSpPr>
            <p:nvPr/>
          </p:nvCxnSpPr>
          <p:spPr>
            <a:xfrm>
              <a:off x="1754493" y="1327886"/>
              <a:ext cx="300526" cy="852"/>
            </a:xfrm>
            <a:prstGeom prst="straightConnector1">
              <a:avLst/>
            </a:prstGeom>
            <a:ln w="28575">
              <a:solidFill>
                <a:schemeClr val="bg1"/>
              </a:solidFill>
              <a:headEnd type="none" w="med" len="med"/>
              <a:tailEnd type="triangl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9087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125"/>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126"/>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127"/>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128"/>
                                        </p:tgtEl>
                                        <p:attrNameLst>
                                          <p:attrName>style.visibility</p:attrName>
                                        </p:attrNameLst>
                                      </p:cBhvr>
                                      <p:to>
                                        <p:strVal val="hidden"/>
                                      </p:to>
                                    </p:set>
                                  </p:childTnLst>
                                </p:cTn>
                              </p:par>
                              <p:par>
                                <p:cTn id="13" presetID="1" presetClass="exit" presetSubtype="0" fill="hold" grpId="2" nodeType="withEffect">
                                  <p:stCondLst>
                                    <p:cond delay="0"/>
                                  </p:stCondLst>
                                  <p:childTnLst>
                                    <p:set>
                                      <p:cBhvr>
                                        <p:cTn id="14" dur="1" fill="hold">
                                          <p:stCondLst>
                                            <p:cond delay="0"/>
                                          </p:stCondLst>
                                        </p:cTn>
                                        <p:tgtEl>
                                          <p:spTgt spid="129"/>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131"/>
                                        </p:tgtEl>
                                        <p:attrNameLst>
                                          <p:attrName>style.visibility</p:attrName>
                                        </p:attrNameLst>
                                      </p:cBhvr>
                                      <p:to>
                                        <p:strVal val="hidden"/>
                                      </p:to>
                                    </p:set>
                                  </p:childTnLst>
                                </p:cTn>
                              </p:par>
                              <p:par>
                                <p:cTn id="17" presetID="1" presetClass="exit" presetSubtype="0" fill="hold" grpId="2" nodeType="withEffect">
                                  <p:stCondLst>
                                    <p:cond delay="0"/>
                                  </p:stCondLst>
                                  <p:childTnLst>
                                    <p:set>
                                      <p:cBhvr>
                                        <p:cTn id="18" dur="1" fill="hold">
                                          <p:stCondLst>
                                            <p:cond delay="0"/>
                                          </p:stCondLst>
                                        </p:cTn>
                                        <p:tgtEl>
                                          <p:spTgt spid="166"/>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167"/>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168"/>
                                        </p:tgtEl>
                                        <p:attrNameLst>
                                          <p:attrName>style.visibility</p:attrName>
                                        </p:attrNameLst>
                                      </p:cBhvr>
                                      <p:to>
                                        <p:strVal val="hidden"/>
                                      </p:to>
                                    </p:set>
                                  </p:childTnLst>
                                </p:cTn>
                              </p:par>
                              <p:par>
                                <p:cTn id="23" presetID="1" presetClass="exit" presetSubtype="0" fill="hold" grpId="2" nodeType="withEffect">
                                  <p:stCondLst>
                                    <p:cond delay="0"/>
                                  </p:stCondLst>
                                  <p:childTnLst>
                                    <p:set>
                                      <p:cBhvr>
                                        <p:cTn id="24" dur="1" fill="hold">
                                          <p:stCondLst>
                                            <p:cond delay="0"/>
                                          </p:stCondLst>
                                        </p:cTn>
                                        <p:tgtEl>
                                          <p:spTgt spid="169"/>
                                        </p:tgtEl>
                                        <p:attrNameLst>
                                          <p:attrName>style.visibility</p:attrName>
                                        </p:attrNameLst>
                                      </p:cBhvr>
                                      <p:to>
                                        <p:strVal val="hidden"/>
                                      </p:to>
                                    </p:set>
                                  </p:childTnLst>
                                </p:cTn>
                              </p:par>
                              <p:par>
                                <p:cTn id="25" presetID="1" presetClass="exit" presetSubtype="0" fill="hold" grpId="2" nodeType="withEffect">
                                  <p:stCondLst>
                                    <p:cond delay="0"/>
                                  </p:stCondLst>
                                  <p:childTnLst>
                                    <p:set>
                                      <p:cBhvr>
                                        <p:cTn id="26" dur="1" fill="hold">
                                          <p:stCondLst>
                                            <p:cond delay="0"/>
                                          </p:stCondLst>
                                        </p:cTn>
                                        <p:tgtEl>
                                          <p:spTgt spid="170"/>
                                        </p:tgtEl>
                                        <p:attrNameLst>
                                          <p:attrName>style.visibility</p:attrName>
                                        </p:attrNameLst>
                                      </p:cBhvr>
                                      <p:to>
                                        <p:strVal val="hidden"/>
                                      </p:to>
                                    </p:set>
                                  </p:childTnLst>
                                </p:cTn>
                              </p:par>
                              <p:par>
                                <p:cTn id="27" presetID="1" presetClass="exit" presetSubtype="0" fill="hold" grpId="2" nodeType="withEffect">
                                  <p:stCondLst>
                                    <p:cond delay="0"/>
                                  </p:stCondLst>
                                  <p:childTnLst>
                                    <p:set>
                                      <p:cBhvr>
                                        <p:cTn id="28" dur="1" fill="hold">
                                          <p:stCondLst>
                                            <p:cond delay="0"/>
                                          </p:stCondLst>
                                        </p:cTn>
                                        <p:tgtEl>
                                          <p:spTgt spid="171"/>
                                        </p:tgtEl>
                                        <p:attrNameLst>
                                          <p:attrName>style.visibility</p:attrName>
                                        </p:attrNameLst>
                                      </p:cBhvr>
                                      <p:to>
                                        <p:strVal val="hidden"/>
                                      </p:to>
                                    </p:set>
                                  </p:childTnLst>
                                </p:cTn>
                              </p:par>
                              <p:par>
                                <p:cTn id="29" presetID="3" presetClass="path" presetSubtype="0" repeatCount="indefinite" fill="hold" grpId="0" nodeType="withEffect">
                                  <p:stCondLst>
                                    <p:cond delay="2600"/>
                                  </p:stCondLst>
                                  <p:childTnLst>
                                    <p:animMotion origin="layout" path="M -3.05556E-6 4.81481E-6 L 0.01042 -0.01505 L 0.02118 4.81481E-6 L 0.01042 0.01504 L -3.05556E-6 4.81481E-6 Z " pathEditMode="relative" rAng="0" ptsTypes="FFFFF">
                                      <p:cBhvr>
                                        <p:cTn id="30" dur="3000" fill="hold"/>
                                        <p:tgtEl>
                                          <p:spTgt spid="152"/>
                                        </p:tgtEl>
                                        <p:attrNameLst>
                                          <p:attrName>ppt_x</p:attrName>
                                          <p:attrName>ppt_y</p:attrName>
                                        </p:attrNameLst>
                                      </p:cBhvr>
                                      <p:rCtr x="11" y="0"/>
                                    </p:animMotion>
                                  </p:childTnLst>
                                </p:cTn>
                              </p:par>
                              <p:par>
                                <p:cTn id="31" presetID="3" presetClass="path" presetSubtype="0" repeatCount="indefinite" fill="hold" grpId="0" nodeType="withEffect">
                                  <p:stCondLst>
                                    <p:cond delay="0"/>
                                  </p:stCondLst>
                                  <p:childTnLst>
                                    <p:animMotion origin="layout" path="M 2.22222E-6 -1.11111E-6 L -0.0099 -0.01505 L -0.01962 -1.11111E-6 L -0.0099 0.01505 L 2.22222E-6 -1.11111E-6 Z " pathEditMode="relative" rAng="0" ptsTypes="FFFFF">
                                      <p:cBhvr>
                                        <p:cTn id="32" dur="3000" fill="hold"/>
                                        <p:tgtEl>
                                          <p:spTgt spid="153"/>
                                        </p:tgtEl>
                                        <p:attrNameLst>
                                          <p:attrName>ppt_x</p:attrName>
                                          <p:attrName>ppt_y</p:attrName>
                                        </p:attrNameLst>
                                      </p:cBhvr>
                                      <p:rCtr x="-10" y="0"/>
                                    </p:animMotion>
                                  </p:childTnLst>
                                </p:cTn>
                              </p:par>
                              <p:par>
                                <p:cTn id="33" presetID="3" presetClass="path" presetSubtype="0" repeatCount="indefinite" fill="hold" grpId="0" nodeType="withEffect">
                                  <p:stCondLst>
                                    <p:cond delay="0"/>
                                  </p:stCondLst>
                                  <p:childTnLst>
                                    <p:animMotion origin="layout" path="M -1.66667E-6 -0.00023 L -0.00833 0.00787 L -0.01649 -0.00023 L -0.00833 -0.00787 L -1.66667E-6 -0.00023 Z " pathEditMode="relative" rAng="0" ptsTypes="FFFFF">
                                      <p:cBhvr>
                                        <p:cTn id="34" dur="3000" fill="hold"/>
                                        <p:tgtEl>
                                          <p:spTgt spid="154"/>
                                        </p:tgtEl>
                                        <p:attrNameLst>
                                          <p:attrName>ppt_x</p:attrName>
                                          <p:attrName>ppt_y</p:attrName>
                                        </p:attrNameLst>
                                      </p:cBhvr>
                                      <p:rCtr x="-8" y="0"/>
                                    </p:animMotion>
                                  </p:childTnLst>
                                </p:cTn>
                              </p:par>
                              <p:par>
                                <p:cTn id="35" presetID="3" presetClass="path" presetSubtype="0" repeatCount="indefinite" fill="hold" grpId="0" nodeType="withEffect">
                                  <p:stCondLst>
                                    <p:cond delay="0"/>
                                  </p:stCondLst>
                                  <p:childTnLst>
                                    <p:animMotion origin="layout" path="M 1.11111E-6 2.96296E-6 L 0.00851 -0.00602 L 0.01736 2.96296E-6 L 0.00851 0.00602 L 1.11111E-6 2.96296E-6 Z " pathEditMode="relative" rAng="0" ptsTypes="FFFFF">
                                      <p:cBhvr>
                                        <p:cTn id="36" dur="3000" fill="hold"/>
                                        <p:tgtEl>
                                          <p:spTgt spid="155"/>
                                        </p:tgtEl>
                                        <p:attrNameLst>
                                          <p:attrName>ppt_x</p:attrName>
                                          <p:attrName>ppt_y</p:attrName>
                                        </p:attrNameLst>
                                      </p:cBhvr>
                                      <p:rCtr x="9" y="0"/>
                                    </p:animMotion>
                                  </p:childTnLst>
                                </p:cTn>
                              </p:par>
                              <p:par>
                                <p:cTn id="37" presetID="3" presetClass="path" presetSubtype="0" repeatCount="indefinite" fill="hold" grpId="0" nodeType="withEffect">
                                  <p:stCondLst>
                                    <p:cond delay="0"/>
                                  </p:stCondLst>
                                  <p:childTnLst>
                                    <p:animMotion origin="layout" path="M -3.05556E-6 4.81481E-6 L 0.01042 -0.01505 L 0.02118 4.81481E-6 L 0.01042 0.01504 L -3.05556E-6 4.81481E-6 Z " pathEditMode="relative" rAng="0" ptsTypes="FFFFF">
                                      <p:cBhvr>
                                        <p:cTn id="38" dur="3000" fill="hold"/>
                                        <p:tgtEl>
                                          <p:spTgt spid="156"/>
                                        </p:tgtEl>
                                        <p:attrNameLst>
                                          <p:attrName>ppt_x</p:attrName>
                                          <p:attrName>ppt_y</p:attrName>
                                        </p:attrNameLst>
                                      </p:cBhvr>
                                      <p:rCtr x="11" y="0"/>
                                    </p:animMotion>
                                  </p:childTnLst>
                                </p:cTn>
                              </p:par>
                              <p:par>
                                <p:cTn id="39" presetID="3" presetClass="path" presetSubtype="0" repeatCount="indefinite" fill="hold" grpId="0" nodeType="withEffect">
                                  <p:stCondLst>
                                    <p:cond delay="0"/>
                                  </p:stCondLst>
                                  <p:childTnLst>
                                    <p:animMotion origin="layout" path="M -4.44444E-6 -0.00232 L -0.00989 -0.01505 L -0.01961 -0.00232 L -0.00989 0.01042 L -4.44444E-6 -0.00232 Z " pathEditMode="relative" rAng="0" ptsTypes="FFFFF">
                                      <p:cBhvr>
                                        <p:cTn id="40" dur="3000" fill="hold"/>
                                        <p:tgtEl>
                                          <p:spTgt spid="157"/>
                                        </p:tgtEl>
                                        <p:attrNameLst>
                                          <p:attrName>ppt_x</p:attrName>
                                          <p:attrName>ppt_y</p:attrName>
                                        </p:attrNameLst>
                                      </p:cBhvr>
                                      <p:rCtr x="-10" y="0"/>
                                    </p:animMotion>
                                  </p:childTnLst>
                                </p:cTn>
                              </p:par>
                              <p:par>
                                <p:cTn id="41" presetID="3" presetClass="path" presetSubtype="0" repeatCount="indefinite" fill="hold" grpId="0" nodeType="withEffect">
                                  <p:stCondLst>
                                    <p:cond delay="0"/>
                                  </p:stCondLst>
                                  <p:childTnLst>
                                    <p:animMotion origin="layout" path="M 2.22222E-6 -0.00023 L -0.00695 0.00625 L -0.01389 -0.00023 L -0.00695 -0.00625 L 2.22222E-6 -0.00023 Z " pathEditMode="relative" rAng="0" ptsTypes="FFFFF">
                                      <p:cBhvr>
                                        <p:cTn id="42" dur="3000" fill="hold"/>
                                        <p:tgtEl>
                                          <p:spTgt spid="158"/>
                                        </p:tgtEl>
                                        <p:attrNameLst>
                                          <p:attrName>ppt_x</p:attrName>
                                          <p:attrName>ppt_y</p:attrName>
                                        </p:attrNameLst>
                                      </p:cBhvr>
                                      <p:rCtr x="-7" y="0"/>
                                    </p:animMotion>
                                  </p:childTnLst>
                                </p:cTn>
                              </p:par>
                              <p:par>
                                <p:cTn id="43" presetID="3" presetClass="path" presetSubtype="0" repeatCount="indefinite" fill="hold" grpId="0" nodeType="withEffect">
                                  <p:stCondLst>
                                    <p:cond delay="0"/>
                                  </p:stCondLst>
                                  <p:childTnLst>
                                    <p:animMotion origin="layout" path="M -2.22222E-6 4.81481E-6 L 0.00695 -0.01505 L 0.01406 4.81481E-6 L 0.00695 0.01504 L -2.22222E-6 4.81481E-6 Z " pathEditMode="relative" rAng="0" ptsTypes="FFFFF">
                                      <p:cBhvr>
                                        <p:cTn id="44" dur="3000" fill="hold"/>
                                        <p:tgtEl>
                                          <p:spTgt spid="159"/>
                                        </p:tgtEl>
                                        <p:attrNameLst>
                                          <p:attrName>ppt_x</p:attrName>
                                          <p:attrName>ppt_y</p:attrName>
                                        </p:attrNameLst>
                                      </p:cBhvr>
                                      <p:rCtr x="7" y="0"/>
                                    </p:animMotion>
                                  </p:childTnLst>
                                </p:cTn>
                              </p:par>
                              <p:par>
                                <p:cTn id="45" presetID="0" presetClass="path" presetSubtype="0" repeatCount="indefinite" fill="hold" grpId="0" nodeType="withEffect">
                                  <p:stCondLst>
                                    <p:cond delay="0"/>
                                  </p:stCondLst>
                                  <p:childTnLst>
                                    <p:animMotion origin="layout" path="M -0.00017 -0.00023 L -0.00121 -0.38171 " pathEditMode="relative" rAng="0" ptsTypes="AA">
                                      <p:cBhvr>
                                        <p:cTn id="46" dur="2000" fill="hold"/>
                                        <p:tgtEl>
                                          <p:spTgt spid="166"/>
                                        </p:tgtEl>
                                        <p:attrNameLst>
                                          <p:attrName>ppt_x</p:attrName>
                                          <p:attrName>ppt_y</p:attrName>
                                        </p:attrNameLst>
                                      </p:cBhvr>
                                      <p:rCtr x="-1" y="-191"/>
                                    </p:animMotion>
                                  </p:childTnLst>
                                </p:cTn>
                              </p:par>
                              <p:par>
                                <p:cTn id="47" presetID="10" presetClass="entr" presetSubtype="0" fill="hold" grpId="1" nodeType="withEffect">
                                  <p:stCondLst>
                                    <p:cond delay="0"/>
                                  </p:stCondLst>
                                  <p:childTnLst>
                                    <p:set>
                                      <p:cBhvr>
                                        <p:cTn id="48" dur="1" fill="hold">
                                          <p:stCondLst>
                                            <p:cond delay="0"/>
                                          </p:stCondLst>
                                        </p:cTn>
                                        <p:tgtEl>
                                          <p:spTgt spid="166"/>
                                        </p:tgtEl>
                                        <p:attrNameLst>
                                          <p:attrName>style.visibility</p:attrName>
                                        </p:attrNameLst>
                                      </p:cBhvr>
                                      <p:to>
                                        <p:strVal val="visible"/>
                                      </p:to>
                                    </p:set>
                                    <p:animEffect transition="in" filter="fade">
                                      <p:cBhvr>
                                        <p:cTn id="49" dur="100"/>
                                        <p:tgtEl>
                                          <p:spTgt spid="166"/>
                                        </p:tgtEl>
                                      </p:cBhvr>
                                    </p:animEffect>
                                  </p:childTnLst>
                                </p:cTn>
                              </p:par>
                              <p:par>
                                <p:cTn id="50" presetID="0" presetClass="path" presetSubtype="0" repeatCount="indefinite" fill="hold" grpId="0" nodeType="withEffect">
                                  <p:stCondLst>
                                    <p:cond delay="0"/>
                                  </p:stCondLst>
                                  <p:childTnLst>
                                    <p:animMotion origin="layout" path="M -0.00017 -0.00023 L -0.00121 -0.38102 " pathEditMode="relative" rAng="0" ptsTypes="AA">
                                      <p:cBhvr>
                                        <p:cTn id="51" dur="2000" fill="hold"/>
                                        <p:tgtEl>
                                          <p:spTgt spid="167"/>
                                        </p:tgtEl>
                                        <p:attrNameLst>
                                          <p:attrName>ppt_x</p:attrName>
                                          <p:attrName>ppt_y</p:attrName>
                                        </p:attrNameLst>
                                      </p:cBhvr>
                                      <p:rCtr x="-1" y="-191"/>
                                    </p:animMotion>
                                  </p:childTnLst>
                                </p:cTn>
                              </p:par>
                              <p:par>
                                <p:cTn id="52" presetID="10" presetClass="entr" presetSubtype="0" fill="hold" grpId="1" nodeType="withEffect">
                                  <p:stCondLst>
                                    <p:cond delay="0"/>
                                  </p:stCondLst>
                                  <p:childTnLst>
                                    <p:set>
                                      <p:cBhvr>
                                        <p:cTn id="53" dur="1" fill="hold">
                                          <p:stCondLst>
                                            <p:cond delay="0"/>
                                          </p:stCondLst>
                                        </p:cTn>
                                        <p:tgtEl>
                                          <p:spTgt spid="167"/>
                                        </p:tgtEl>
                                        <p:attrNameLst>
                                          <p:attrName>style.visibility</p:attrName>
                                        </p:attrNameLst>
                                      </p:cBhvr>
                                      <p:to>
                                        <p:strVal val="visible"/>
                                      </p:to>
                                    </p:set>
                                    <p:animEffect transition="in" filter="fade">
                                      <p:cBhvr>
                                        <p:cTn id="54" dur="100"/>
                                        <p:tgtEl>
                                          <p:spTgt spid="167"/>
                                        </p:tgtEl>
                                      </p:cBhvr>
                                    </p:animEffect>
                                  </p:childTnLst>
                                </p:cTn>
                              </p:par>
                              <p:par>
                                <p:cTn id="55" presetID="0" presetClass="path" presetSubtype="0" repeatCount="indefinite" fill="hold" grpId="0" nodeType="withEffect">
                                  <p:stCondLst>
                                    <p:cond delay="1000"/>
                                  </p:stCondLst>
                                  <p:childTnLst>
                                    <p:animMotion origin="layout" path="M -0.00018 -0.00023 L -0.0007 -0.38102 " pathEditMode="relative" rAng="0" ptsTypes="AA">
                                      <p:cBhvr>
                                        <p:cTn id="56" dur="2000" fill="hold"/>
                                        <p:tgtEl>
                                          <p:spTgt spid="168"/>
                                        </p:tgtEl>
                                        <p:attrNameLst>
                                          <p:attrName>ppt_x</p:attrName>
                                          <p:attrName>ppt_y</p:attrName>
                                        </p:attrNameLst>
                                      </p:cBhvr>
                                      <p:rCtr x="0" y="-191"/>
                                    </p:animMotion>
                                  </p:childTnLst>
                                </p:cTn>
                              </p:par>
                              <p:par>
                                <p:cTn id="57" presetID="10" presetClass="entr" presetSubtype="0" fill="hold" grpId="1" nodeType="withEffect">
                                  <p:stCondLst>
                                    <p:cond delay="1000"/>
                                  </p:stCondLst>
                                  <p:childTnLst>
                                    <p:set>
                                      <p:cBhvr>
                                        <p:cTn id="58" dur="1" fill="hold">
                                          <p:stCondLst>
                                            <p:cond delay="0"/>
                                          </p:stCondLst>
                                        </p:cTn>
                                        <p:tgtEl>
                                          <p:spTgt spid="168"/>
                                        </p:tgtEl>
                                        <p:attrNameLst>
                                          <p:attrName>style.visibility</p:attrName>
                                        </p:attrNameLst>
                                      </p:cBhvr>
                                      <p:to>
                                        <p:strVal val="visible"/>
                                      </p:to>
                                    </p:set>
                                    <p:animEffect transition="in" filter="fade">
                                      <p:cBhvr>
                                        <p:cTn id="59" dur="100"/>
                                        <p:tgtEl>
                                          <p:spTgt spid="168"/>
                                        </p:tgtEl>
                                      </p:cBhvr>
                                    </p:animEffect>
                                  </p:childTnLst>
                                </p:cTn>
                              </p:par>
                              <p:par>
                                <p:cTn id="60" presetID="0" presetClass="path" presetSubtype="0" repeatCount="indefinite" fill="hold" grpId="0" nodeType="withEffect">
                                  <p:stCondLst>
                                    <p:cond delay="100"/>
                                  </p:stCondLst>
                                  <p:childTnLst>
                                    <p:animMotion origin="layout" path="M -0.00017 -0.00023 L -0.00104 -0.38102 " pathEditMode="relative" rAng="0" ptsTypes="AA">
                                      <p:cBhvr>
                                        <p:cTn id="61" dur="2000" fill="hold"/>
                                        <p:tgtEl>
                                          <p:spTgt spid="169"/>
                                        </p:tgtEl>
                                        <p:attrNameLst>
                                          <p:attrName>ppt_x</p:attrName>
                                          <p:attrName>ppt_y</p:attrName>
                                        </p:attrNameLst>
                                      </p:cBhvr>
                                      <p:rCtr x="-1" y="-191"/>
                                    </p:animMotion>
                                  </p:childTnLst>
                                </p:cTn>
                              </p:par>
                              <p:par>
                                <p:cTn id="62" presetID="10" presetClass="entr" presetSubtype="0" fill="hold" grpId="1" nodeType="withEffect">
                                  <p:stCondLst>
                                    <p:cond delay="100"/>
                                  </p:stCondLst>
                                  <p:childTnLst>
                                    <p:set>
                                      <p:cBhvr>
                                        <p:cTn id="63" dur="1" fill="hold">
                                          <p:stCondLst>
                                            <p:cond delay="0"/>
                                          </p:stCondLst>
                                        </p:cTn>
                                        <p:tgtEl>
                                          <p:spTgt spid="169"/>
                                        </p:tgtEl>
                                        <p:attrNameLst>
                                          <p:attrName>style.visibility</p:attrName>
                                        </p:attrNameLst>
                                      </p:cBhvr>
                                      <p:to>
                                        <p:strVal val="visible"/>
                                      </p:to>
                                    </p:set>
                                    <p:animEffect transition="in" filter="fade">
                                      <p:cBhvr>
                                        <p:cTn id="64" dur="100"/>
                                        <p:tgtEl>
                                          <p:spTgt spid="169"/>
                                        </p:tgtEl>
                                      </p:cBhvr>
                                    </p:animEffect>
                                  </p:childTnLst>
                                </p:cTn>
                              </p:par>
                              <p:par>
                                <p:cTn id="65" presetID="0" presetClass="path" presetSubtype="0" repeatCount="indefinite" fill="hold" grpId="0" nodeType="withEffect">
                                  <p:stCondLst>
                                    <p:cond delay="0"/>
                                  </p:stCondLst>
                                  <p:childTnLst>
                                    <p:animMotion origin="layout" path="M -0.00018 -0.00023 L -0.00087 -0.38102 " pathEditMode="relative" rAng="0" ptsTypes="AA">
                                      <p:cBhvr>
                                        <p:cTn id="66" dur="2000" fill="hold"/>
                                        <p:tgtEl>
                                          <p:spTgt spid="170"/>
                                        </p:tgtEl>
                                        <p:attrNameLst>
                                          <p:attrName>ppt_x</p:attrName>
                                          <p:attrName>ppt_y</p:attrName>
                                        </p:attrNameLst>
                                      </p:cBhvr>
                                      <p:rCtr x="0" y="-191"/>
                                    </p:animMotion>
                                  </p:childTnLst>
                                </p:cTn>
                              </p:par>
                              <p:par>
                                <p:cTn id="67" presetID="10" presetClass="entr" presetSubtype="0" fill="hold" grpId="1" nodeType="withEffect">
                                  <p:stCondLst>
                                    <p:cond delay="0"/>
                                  </p:stCondLst>
                                  <p:childTnLst>
                                    <p:set>
                                      <p:cBhvr>
                                        <p:cTn id="68" dur="1" fill="hold">
                                          <p:stCondLst>
                                            <p:cond delay="0"/>
                                          </p:stCondLst>
                                        </p:cTn>
                                        <p:tgtEl>
                                          <p:spTgt spid="170"/>
                                        </p:tgtEl>
                                        <p:attrNameLst>
                                          <p:attrName>style.visibility</p:attrName>
                                        </p:attrNameLst>
                                      </p:cBhvr>
                                      <p:to>
                                        <p:strVal val="visible"/>
                                      </p:to>
                                    </p:set>
                                    <p:animEffect transition="in" filter="fade">
                                      <p:cBhvr>
                                        <p:cTn id="69" dur="100"/>
                                        <p:tgtEl>
                                          <p:spTgt spid="170"/>
                                        </p:tgtEl>
                                      </p:cBhvr>
                                    </p:animEffect>
                                  </p:childTnLst>
                                </p:cTn>
                              </p:par>
                              <p:par>
                                <p:cTn id="70" presetID="0" presetClass="path" presetSubtype="0" repeatCount="indefinite" fill="hold" grpId="0" nodeType="withEffect">
                                  <p:stCondLst>
                                    <p:cond delay="700"/>
                                  </p:stCondLst>
                                  <p:childTnLst>
                                    <p:animMotion origin="layout" path="M -3.05556E-6 -0.00046 L -0.00052 -0.38333 " pathEditMode="relative" rAng="0" ptsTypes="AA">
                                      <p:cBhvr>
                                        <p:cTn id="71" dur="2000" fill="hold"/>
                                        <p:tgtEl>
                                          <p:spTgt spid="171"/>
                                        </p:tgtEl>
                                        <p:attrNameLst>
                                          <p:attrName>ppt_x</p:attrName>
                                          <p:attrName>ppt_y</p:attrName>
                                        </p:attrNameLst>
                                      </p:cBhvr>
                                      <p:rCtr x="0" y="-191"/>
                                    </p:animMotion>
                                  </p:childTnLst>
                                </p:cTn>
                              </p:par>
                              <p:par>
                                <p:cTn id="72" presetID="10" presetClass="entr" presetSubtype="0" fill="hold" grpId="1" nodeType="withEffect">
                                  <p:stCondLst>
                                    <p:cond delay="700"/>
                                  </p:stCondLst>
                                  <p:childTnLst>
                                    <p:set>
                                      <p:cBhvr>
                                        <p:cTn id="73" dur="1" fill="hold">
                                          <p:stCondLst>
                                            <p:cond delay="0"/>
                                          </p:stCondLst>
                                        </p:cTn>
                                        <p:tgtEl>
                                          <p:spTgt spid="171"/>
                                        </p:tgtEl>
                                        <p:attrNameLst>
                                          <p:attrName>style.visibility</p:attrName>
                                        </p:attrNameLst>
                                      </p:cBhvr>
                                      <p:to>
                                        <p:strVal val="visible"/>
                                      </p:to>
                                    </p:set>
                                    <p:animEffect transition="in" filter="fade">
                                      <p:cBhvr>
                                        <p:cTn id="74" dur="100"/>
                                        <p:tgtEl>
                                          <p:spTgt spid="171"/>
                                        </p:tgtEl>
                                      </p:cBhvr>
                                    </p:animEffect>
                                  </p:childTnLst>
                                </p:cTn>
                              </p:par>
                              <p:par>
                                <p:cTn id="75" presetID="1" presetClass="entr" presetSubtype="0" fill="hold" grpId="1" nodeType="withEffect">
                                  <p:stCondLst>
                                    <p:cond delay="3000"/>
                                  </p:stCondLst>
                                  <p:childTnLst>
                                    <p:set>
                                      <p:cBhvr>
                                        <p:cTn id="76" dur="1" fill="hold">
                                          <p:stCondLst>
                                            <p:cond delay="0"/>
                                          </p:stCondLst>
                                        </p:cTn>
                                        <p:tgtEl>
                                          <p:spTgt spid="173"/>
                                        </p:tgtEl>
                                        <p:attrNameLst>
                                          <p:attrName>style.visibility</p:attrName>
                                        </p:attrNameLst>
                                      </p:cBhvr>
                                      <p:to>
                                        <p:strVal val="visible"/>
                                      </p:to>
                                    </p:set>
                                  </p:childTnLst>
                                </p:cTn>
                              </p:par>
                              <p:par>
                                <p:cTn id="77" presetID="1" presetClass="entr" presetSubtype="0" fill="hold" grpId="0" nodeType="withEffect">
                                  <p:stCondLst>
                                    <p:cond delay="3000"/>
                                  </p:stCondLst>
                                  <p:childTnLst>
                                    <p:set>
                                      <p:cBhvr>
                                        <p:cTn id="78" dur="1" fill="hold">
                                          <p:stCondLst>
                                            <p:cond delay="0"/>
                                          </p:stCondLst>
                                        </p:cTn>
                                        <p:tgtEl>
                                          <p:spTgt spid="174"/>
                                        </p:tgtEl>
                                        <p:attrNameLst>
                                          <p:attrName>style.visibility</p:attrName>
                                        </p:attrNameLst>
                                      </p:cBhvr>
                                      <p:to>
                                        <p:strVal val="visible"/>
                                      </p:to>
                                    </p:set>
                                  </p:childTnLst>
                                </p:cTn>
                              </p:par>
                              <p:par>
                                <p:cTn id="79" presetID="1" presetClass="entr" presetSubtype="0" fill="hold" grpId="1" nodeType="withEffect">
                                  <p:stCondLst>
                                    <p:cond delay="3000"/>
                                  </p:stCondLst>
                                  <p:childTnLst>
                                    <p:set>
                                      <p:cBhvr>
                                        <p:cTn id="80" dur="1" fill="hold">
                                          <p:stCondLst>
                                            <p:cond delay="0"/>
                                          </p:stCondLst>
                                        </p:cTn>
                                        <p:tgtEl>
                                          <p:spTgt spid="175"/>
                                        </p:tgtEl>
                                        <p:attrNameLst>
                                          <p:attrName>style.visibility</p:attrName>
                                        </p:attrNameLst>
                                      </p:cBhvr>
                                      <p:to>
                                        <p:strVal val="visible"/>
                                      </p:to>
                                    </p:set>
                                  </p:childTnLst>
                                </p:cTn>
                              </p:par>
                              <p:par>
                                <p:cTn id="81" presetID="1" presetClass="entr" presetSubtype="0" fill="hold" grpId="0" nodeType="withEffect">
                                  <p:stCondLst>
                                    <p:cond delay="3000"/>
                                  </p:stCondLst>
                                  <p:childTnLst>
                                    <p:set>
                                      <p:cBhvr>
                                        <p:cTn id="82" dur="1" fill="hold">
                                          <p:stCondLst>
                                            <p:cond delay="0"/>
                                          </p:stCondLst>
                                        </p:cTn>
                                        <p:tgtEl>
                                          <p:spTgt spid="176"/>
                                        </p:tgtEl>
                                        <p:attrNameLst>
                                          <p:attrName>style.visibility</p:attrName>
                                        </p:attrNameLst>
                                      </p:cBhvr>
                                      <p:to>
                                        <p:strVal val="visible"/>
                                      </p:to>
                                    </p:set>
                                  </p:childTnLst>
                                </p:cTn>
                              </p:par>
                              <p:par>
                                <p:cTn id="83" presetID="0" presetClass="path" presetSubtype="0" repeatCount="indefinite" decel="50000" fill="hold" grpId="0" nodeType="withEffect">
                                  <p:stCondLst>
                                    <p:cond delay="0"/>
                                  </p:stCondLst>
                                  <p:childTnLst>
                                    <p:animMotion origin="layout" path="M 5E-6 -0.00093 L 5E-6 0.02708 " pathEditMode="relative" rAng="0" ptsTypes="AA">
                                      <p:cBhvr>
                                        <p:cTn id="84" dur="1000" fill="hold"/>
                                        <p:tgtEl>
                                          <p:spTgt spid="173"/>
                                        </p:tgtEl>
                                        <p:attrNameLst>
                                          <p:attrName>ppt_x</p:attrName>
                                          <p:attrName>ppt_y</p:attrName>
                                        </p:attrNameLst>
                                      </p:cBhvr>
                                      <p:rCtr x="0" y="14"/>
                                    </p:animMotion>
                                  </p:childTnLst>
                                </p:cTn>
                              </p:par>
                              <p:par>
                                <p:cTn id="85" presetID="0" presetClass="path" presetSubtype="0" repeatCount="indefinite" decel="50000" fill="hold" grpId="0" nodeType="withEffect">
                                  <p:stCondLst>
                                    <p:cond delay="0"/>
                                  </p:stCondLst>
                                  <p:childTnLst>
                                    <p:animMotion origin="layout" path="M 5E-6 -0.00093 L 5E-6 0.02708 " pathEditMode="relative" rAng="0" ptsTypes="AA">
                                      <p:cBhvr>
                                        <p:cTn id="86" dur="1000" fill="hold"/>
                                        <p:tgtEl>
                                          <p:spTgt spid="175"/>
                                        </p:tgtEl>
                                        <p:attrNameLst>
                                          <p:attrName>ppt_x</p:attrName>
                                          <p:attrName>ppt_y</p:attrName>
                                        </p:attrNameLst>
                                      </p:cBhvr>
                                      <p:rCtr x="0" y="14"/>
                                    </p:animMotion>
                                  </p:childTnLst>
                                </p:cTn>
                              </p:par>
                              <p:par>
                                <p:cTn id="87" presetID="1" presetClass="entr" presetSubtype="0" fill="hold" nodeType="withEffect">
                                  <p:stCondLst>
                                    <p:cond delay="6500"/>
                                  </p:stCondLst>
                                  <p:childTnLst>
                                    <p:set>
                                      <p:cBhvr>
                                        <p:cTn id="88" dur="1" fill="hold">
                                          <p:stCondLst>
                                            <p:cond delay="0"/>
                                          </p:stCondLst>
                                        </p:cTn>
                                        <p:tgtEl>
                                          <p:spTgt spid="172"/>
                                        </p:tgtEl>
                                        <p:attrNameLst>
                                          <p:attrName>style.visibility</p:attrName>
                                        </p:attrNameLst>
                                      </p:cBhvr>
                                      <p:to>
                                        <p:strVal val="visible"/>
                                      </p:to>
                                    </p:set>
                                  </p:childTnLst>
                                </p:cTn>
                              </p:par>
                              <p:par>
                                <p:cTn id="89" presetID="10" presetClass="entr" presetSubtype="0" fill="hold" grpId="1" nodeType="withEffect">
                                  <p:stCondLst>
                                    <p:cond delay="6500"/>
                                  </p:stCondLst>
                                  <p:childTnLst>
                                    <p:set>
                                      <p:cBhvr>
                                        <p:cTn id="90" dur="1" fill="hold">
                                          <p:stCondLst>
                                            <p:cond delay="0"/>
                                          </p:stCondLst>
                                        </p:cTn>
                                        <p:tgtEl>
                                          <p:spTgt spid="160"/>
                                        </p:tgtEl>
                                        <p:attrNameLst>
                                          <p:attrName>style.visibility</p:attrName>
                                        </p:attrNameLst>
                                      </p:cBhvr>
                                      <p:to>
                                        <p:strVal val="visible"/>
                                      </p:to>
                                    </p:set>
                                    <p:animEffect transition="in" filter="fade">
                                      <p:cBhvr>
                                        <p:cTn id="91" dur="1000"/>
                                        <p:tgtEl>
                                          <p:spTgt spid="160"/>
                                        </p:tgtEl>
                                      </p:cBhvr>
                                    </p:animEffect>
                                  </p:childTnLst>
                                </p:cTn>
                              </p:par>
                              <p:par>
                                <p:cTn id="92" presetID="10" presetClass="entr" presetSubtype="0" fill="hold" grpId="0" nodeType="withEffect">
                                  <p:stCondLst>
                                    <p:cond delay="6500"/>
                                  </p:stCondLst>
                                  <p:childTnLst>
                                    <p:set>
                                      <p:cBhvr>
                                        <p:cTn id="93" dur="1" fill="hold">
                                          <p:stCondLst>
                                            <p:cond delay="0"/>
                                          </p:stCondLst>
                                        </p:cTn>
                                        <p:tgtEl>
                                          <p:spTgt spid="161"/>
                                        </p:tgtEl>
                                        <p:attrNameLst>
                                          <p:attrName>style.visibility</p:attrName>
                                        </p:attrNameLst>
                                      </p:cBhvr>
                                      <p:to>
                                        <p:strVal val="visible"/>
                                      </p:to>
                                    </p:set>
                                    <p:animEffect transition="in" filter="fade">
                                      <p:cBhvr>
                                        <p:cTn id="94" dur="1000"/>
                                        <p:tgtEl>
                                          <p:spTgt spid="161"/>
                                        </p:tgtEl>
                                      </p:cBhvr>
                                    </p:animEffect>
                                  </p:childTnLst>
                                </p:cTn>
                              </p:par>
                              <p:par>
                                <p:cTn id="95" presetID="10" presetClass="entr" presetSubtype="0" fill="hold" grpId="0" nodeType="withEffect">
                                  <p:stCondLst>
                                    <p:cond delay="6500"/>
                                  </p:stCondLst>
                                  <p:childTnLst>
                                    <p:set>
                                      <p:cBhvr>
                                        <p:cTn id="96" dur="1" fill="hold">
                                          <p:stCondLst>
                                            <p:cond delay="0"/>
                                          </p:stCondLst>
                                        </p:cTn>
                                        <p:tgtEl>
                                          <p:spTgt spid="162"/>
                                        </p:tgtEl>
                                        <p:attrNameLst>
                                          <p:attrName>style.visibility</p:attrName>
                                        </p:attrNameLst>
                                      </p:cBhvr>
                                      <p:to>
                                        <p:strVal val="visible"/>
                                      </p:to>
                                    </p:set>
                                    <p:animEffect transition="in" filter="fade">
                                      <p:cBhvr>
                                        <p:cTn id="97" dur="1000"/>
                                        <p:tgtEl>
                                          <p:spTgt spid="162"/>
                                        </p:tgtEl>
                                      </p:cBhvr>
                                    </p:animEffect>
                                  </p:childTnLst>
                                </p:cTn>
                              </p:par>
                              <p:par>
                                <p:cTn id="98" presetID="10" presetClass="entr" presetSubtype="0" fill="hold" grpId="0" nodeType="withEffect">
                                  <p:stCondLst>
                                    <p:cond delay="6500"/>
                                  </p:stCondLst>
                                  <p:childTnLst>
                                    <p:set>
                                      <p:cBhvr>
                                        <p:cTn id="99" dur="1" fill="hold">
                                          <p:stCondLst>
                                            <p:cond delay="0"/>
                                          </p:stCondLst>
                                        </p:cTn>
                                        <p:tgtEl>
                                          <p:spTgt spid="163"/>
                                        </p:tgtEl>
                                        <p:attrNameLst>
                                          <p:attrName>style.visibility</p:attrName>
                                        </p:attrNameLst>
                                      </p:cBhvr>
                                      <p:to>
                                        <p:strVal val="visible"/>
                                      </p:to>
                                    </p:set>
                                    <p:animEffect transition="in" filter="fade">
                                      <p:cBhvr>
                                        <p:cTn id="100" dur="1000"/>
                                        <p:tgtEl>
                                          <p:spTgt spid="163"/>
                                        </p:tgtEl>
                                      </p:cBhvr>
                                    </p:animEffect>
                                  </p:childTnLst>
                                </p:cTn>
                              </p:par>
                              <p:par>
                                <p:cTn id="101" presetID="10" presetClass="entr" presetSubtype="0" fill="hold" grpId="1" nodeType="withEffect">
                                  <p:stCondLst>
                                    <p:cond delay="6500"/>
                                  </p:stCondLst>
                                  <p:childTnLst>
                                    <p:set>
                                      <p:cBhvr>
                                        <p:cTn id="102" dur="1" fill="hold">
                                          <p:stCondLst>
                                            <p:cond delay="0"/>
                                          </p:stCondLst>
                                        </p:cTn>
                                        <p:tgtEl>
                                          <p:spTgt spid="164"/>
                                        </p:tgtEl>
                                        <p:attrNameLst>
                                          <p:attrName>style.visibility</p:attrName>
                                        </p:attrNameLst>
                                      </p:cBhvr>
                                      <p:to>
                                        <p:strVal val="visible"/>
                                      </p:to>
                                    </p:set>
                                    <p:animEffect transition="in" filter="fade">
                                      <p:cBhvr>
                                        <p:cTn id="103" dur="1000"/>
                                        <p:tgtEl>
                                          <p:spTgt spid="164"/>
                                        </p:tgtEl>
                                      </p:cBhvr>
                                    </p:animEffect>
                                  </p:childTnLst>
                                </p:cTn>
                              </p:par>
                              <p:par>
                                <p:cTn id="104" presetID="10" presetClass="entr" presetSubtype="0" fill="hold" grpId="1" nodeType="withEffect">
                                  <p:stCondLst>
                                    <p:cond delay="6500"/>
                                  </p:stCondLst>
                                  <p:childTnLst>
                                    <p:set>
                                      <p:cBhvr>
                                        <p:cTn id="105" dur="1" fill="hold">
                                          <p:stCondLst>
                                            <p:cond delay="0"/>
                                          </p:stCondLst>
                                        </p:cTn>
                                        <p:tgtEl>
                                          <p:spTgt spid="165"/>
                                        </p:tgtEl>
                                        <p:attrNameLst>
                                          <p:attrName>style.visibility</p:attrName>
                                        </p:attrNameLst>
                                      </p:cBhvr>
                                      <p:to>
                                        <p:strVal val="visible"/>
                                      </p:to>
                                    </p:set>
                                    <p:animEffect transition="in" filter="fade">
                                      <p:cBhvr>
                                        <p:cTn id="106" dur="1000"/>
                                        <p:tgtEl>
                                          <p:spTgt spid="165"/>
                                        </p:tgtEl>
                                      </p:cBhvr>
                                    </p:animEffect>
                                  </p:childTnLst>
                                </p:cTn>
                              </p:par>
                              <p:par>
                                <p:cTn id="107" presetID="0" presetClass="path" presetSubtype="0" repeatCount="indefinite" decel="50000" fill="hold" grpId="0" nodeType="withEffect">
                                  <p:stCondLst>
                                    <p:cond delay="200"/>
                                  </p:stCondLst>
                                  <p:childTnLst>
                                    <p:animMotion origin="layout" path="M -1.94444E-6 4.07407E-6 C 0.02084 -0.00093 0.04219 -0.00162 0.05903 -0.00625 C 0.07587 -0.01088 0.09427 -0.02431 0.10139 -0.02732 " pathEditMode="relative" rAng="0" ptsTypes="aaA">
                                      <p:cBhvr>
                                        <p:cTn id="108" dur="2000" fill="hold"/>
                                        <p:tgtEl>
                                          <p:spTgt spid="160"/>
                                        </p:tgtEl>
                                        <p:attrNameLst>
                                          <p:attrName>ppt_x</p:attrName>
                                          <p:attrName>ppt_y</p:attrName>
                                        </p:attrNameLst>
                                      </p:cBhvr>
                                      <p:rCtr x="51" y="-14"/>
                                    </p:animMotion>
                                  </p:childTnLst>
                                </p:cTn>
                              </p:par>
                              <p:par>
                                <p:cTn id="109" presetID="0" presetClass="path" presetSubtype="0" repeatCount="indefinite" decel="50000" fill="hold" nodeType="withEffect">
                                  <p:stCondLst>
                                    <p:cond delay="500"/>
                                  </p:stCondLst>
                                  <p:childTnLst>
                                    <p:animMotion origin="layout" path="M -2.5E-6 1.11111E-6 C 0.01615 -0.00255 0.03368 -0.0044 0.05122 -0.01505 C 0.0691 -0.0257 0.09497 -0.05533 0.10538 -0.0625 " pathEditMode="relative" rAng="-1835234" ptsTypes="aaA">
                                      <p:cBhvr>
                                        <p:cTn id="110" dur="2000" fill="hold"/>
                                        <p:tgtEl>
                                          <p:spTgt spid="161"/>
                                        </p:tgtEl>
                                        <p:attrNameLst>
                                          <p:attrName>ppt_x</p:attrName>
                                          <p:attrName>ppt_y</p:attrName>
                                        </p:attrNameLst>
                                      </p:cBhvr>
                                      <p:rCtr x="54" y="-28"/>
                                    </p:animMotion>
                                  </p:childTnLst>
                                </p:cTn>
                              </p:par>
                              <p:par>
                                <p:cTn id="111" presetID="0" presetClass="path" presetSubtype="0" repeatCount="indefinite" decel="50000" fill="hold" nodeType="withEffect">
                                  <p:stCondLst>
                                    <p:cond delay="700"/>
                                  </p:stCondLst>
                                  <p:childTnLst>
                                    <p:animMotion origin="layout" path="M -1.94444E-6 4.07407E-6 C 0.02761 -0.00602 0.05538 -0.01227 0.07292 -0.02408 C 0.09063 -0.03588 0.09844 -0.06227 0.10486 -0.07084 " pathEditMode="relative" rAng="0" ptsTypes="aaA">
                                      <p:cBhvr>
                                        <p:cTn id="112" dur="2000" fill="hold"/>
                                        <p:tgtEl>
                                          <p:spTgt spid="162"/>
                                        </p:tgtEl>
                                        <p:attrNameLst>
                                          <p:attrName>ppt_x</p:attrName>
                                          <p:attrName>ppt_y</p:attrName>
                                        </p:attrNameLst>
                                      </p:cBhvr>
                                      <p:rCtr x="52" y="-35"/>
                                    </p:animMotion>
                                  </p:childTnLst>
                                </p:cTn>
                              </p:par>
                              <p:par>
                                <p:cTn id="113" presetID="0" presetClass="path" presetSubtype="0" repeatCount="indefinite" decel="50000" fill="hold" nodeType="withEffect">
                                  <p:stCondLst>
                                    <p:cond delay="1000"/>
                                  </p:stCondLst>
                                  <p:childTnLst>
                                    <p:animMotion origin="layout" path="M -1.94444E-6 4.07407E-6 C 0.02101 -0.00255 0.04254 -0.00417 0.05955 -0.01713 C 0.07622 -0.0301 0.09479 -0.06783 0.10191 -0.07662 " pathEditMode="relative" rAng="0" ptsTypes="aaA">
                                      <p:cBhvr>
                                        <p:cTn id="114" dur="2000" fill="hold"/>
                                        <p:tgtEl>
                                          <p:spTgt spid="163"/>
                                        </p:tgtEl>
                                        <p:attrNameLst>
                                          <p:attrName>ppt_x</p:attrName>
                                          <p:attrName>ppt_y</p:attrName>
                                        </p:attrNameLst>
                                      </p:cBhvr>
                                      <p:rCtr x="51" y="-38"/>
                                    </p:animMotion>
                                  </p:childTnLst>
                                </p:cTn>
                              </p:par>
                              <p:par>
                                <p:cTn id="115" presetID="0" presetClass="path" presetSubtype="0" repeatCount="indefinite" decel="50000" fill="hold" grpId="0" nodeType="withEffect">
                                  <p:stCondLst>
                                    <p:cond delay="1200"/>
                                  </p:stCondLst>
                                  <p:childTnLst>
                                    <p:animMotion origin="layout" path="M 0.00034 0.00046 C 0.01389 0.00046 0.02777 0.00115 0.04375 -0.00348 C 0.06111 -0.00787 0.08836 -0.02408 0.09774 -0.02732 " pathEditMode="relative" rAng="-987703" ptsTypes="aaA">
                                      <p:cBhvr>
                                        <p:cTn id="116" dur="2000" fill="hold"/>
                                        <p:tgtEl>
                                          <p:spTgt spid="164"/>
                                        </p:tgtEl>
                                        <p:attrNameLst>
                                          <p:attrName>ppt_x</p:attrName>
                                          <p:attrName>ppt_y</p:attrName>
                                        </p:attrNameLst>
                                      </p:cBhvr>
                                      <p:rCtr x="49" y="-12"/>
                                    </p:animMotion>
                                  </p:childTnLst>
                                </p:cTn>
                              </p:par>
                              <p:par>
                                <p:cTn id="117" presetID="0" presetClass="path" presetSubtype="0" repeatCount="indefinite" decel="50000" fill="hold" grpId="0" nodeType="withEffect">
                                  <p:stCondLst>
                                    <p:cond delay="1500"/>
                                  </p:stCondLst>
                                  <p:childTnLst>
                                    <p:animMotion origin="layout" path="M -1.94444E-6 4.07407E-6 C 0.02743 -0.00417 0.05486 -0.00857 0.07222 -0.01667 C 0.08959 -0.025 0.0974 -0.04352 0.10382 -0.04931 " pathEditMode="relative" rAng="0" ptsTypes="aaA">
                                      <p:cBhvr>
                                        <p:cTn id="118" dur="2000" fill="hold"/>
                                        <p:tgtEl>
                                          <p:spTgt spid="165"/>
                                        </p:tgtEl>
                                        <p:attrNameLst>
                                          <p:attrName>ppt_x</p:attrName>
                                          <p:attrName>ppt_y</p:attrName>
                                        </p:attrNameLst>
                                      </p:cBhvr>
                                      <p:rCtr x="52" y="-25"/>
                                    </p:animMotion>
                                  </p:childTnLst>
                                </p:cTn>
                              </p:par>
                              <p:par>
                                <p:cTn id="119" presetID="0" presetClass="path" presetSubtype="0" repeatCount="indefinite" fill="hold" grpId="0" nodeType="withEffect">
                                  <p:stCondLst>
                                    <p:cond delay="0"/>
                                  </p:stCondLst>
                                  <p:childTnLst>
                                    <p:animMotion origin="layout" path="M -0.00017 -0.00023 L -0.00121 -0.38171 " pathEditMode="relative" rAng="0" ptsTypes="AA">
                                      <p:cBhvr>
                                        <p:cTn id="120" dur="2000" fill="hold"/>
                                        <p:tgtEl>
                                          <p:spTgt spid="125"/>
                                        </p:tgtEl>
                                        <p:attrNameLst>
                                          <p:attrName>ppt_x</p:attrName>
                                          <p:attrName>ppt_y</p:attrName>
                                        </p:attrNameLst>
                                      </p:cBhvr>
                                      <p:rCtr x="-1" y="-191"/>
                                    </p:animMotion>
                                  </p:childTnLst>
                                </p:cTn>
                              </p:par>
                              <p:par>
                                <p:cTn id="121" presetID="10" presetClass="entr" presetSubtype="0" fill="hold" grpId="1" nodeType="withEffect">
                                  <p:stCondLst>
                                    <p:cond delay="0"/>
                                  </p:stCondLst>
                                  <p:childTnLst>
                                    <p:set>
                                      <p:cBhvr>
                                        <p:cTn id="122" dur="1" fill="hold">
                                          <p:stCondLst>
                                            <p:cond delay="0"/>
                                          </p:stCondLst>
                                        </p:cTn>
                                        <p:tgtEl>
                                          <p:spTgt spid="125"/>
                                        </p:tgtEl>
                                        <p:attrNameLst>
                                          <p:attrName>style.visibility</p:attrName>
                                        </p:attrNameLst>
                                      </p:cBhvr>
                                      <p:to>
                                        <p:strVal val="visible"/>
                                      </p:to>
                                    </p:set>
                                    <p:animEffect transition="in" filter="fade">
                                      <p:cBhvr>
                                        <p:cTn id="123" dur="100"/>
                                        <p:tgtEl>
                                          <p:spTgt spid="125"/>
                                        </p:tgtEl>
                                      </p:cBhvr>
                                    </p:animEffect>
                                  </p:childTnLst>
                                </p:cTn>
                              </p:par>
                              <p:par>
                                <p:cTn id="124" presetID="0" presetClass="path" presetSubtype="0" repeatCount="indefinite" fill="hold" grpId="0" nodeType="withEffect">
                                  <p:stCondLst>
                                    <p:cond delay="0"/>
                                  </p:stCondLst>
                                  <p:childTnLst>
                                    <p:animMotion origin="layout" path="M -0.00017 -0.00023 L -0.00121 -0.38102 " pathEditMode="relative" rAng="0" ptsTypes="AA">
                                      <p:cBhvr>
                                        <p:cTn id="125" dur="2000" fill="hold"/>
                                        <p:tgtEl>
                                          <p:spTgt spid="126"/>
                                        </p:tgtEl>
                                        <p:attrNameLst>
                                          <p:attrName>ppt_x</p:attrName>
                                          <p:attrName>ppt_y</p:attrName>
                                        </p:attrNameLst>
                                      </p:cBhvr>
                                      <p:rCtr x="-1" y="-191"/>
                                    </p:animMotion>
                                  </p:childTnLst>
                                </p:cTn>
                              </p:par>
                              <p:par>
                                <p:cTn id="126" presetID="10" presetClass="entr" presetSubtype="0" fill="hold" grpId="1" nodeType="withEffect">
                                  <p:stCondLst>
                                    <p:cond delay="0"/>
                                  </p:stCondLst>
                                  <p:childTnLst>
                                    <p:set>
                                      <p:cBhvr>
                                        <p:cTn id="127" dur="1" fill="hold">
                                          <p:stCondLst>
                                            <p:cond delay="0"/>
                                          </p:stCondLst>
                                        </p:cTn>
                                        <p:tgtEl>
                                          <p:spTgt spid="126"/>
                                        </p:tgtEl>
                                        <p:attrNameLst>
                                          <p:attrName>style.visibility</p:attrName>
                                        </p:attrNameLst>
                                      </p:cBhvr>
                                      <p:to>
                                        <p:strVal val="visible"/>
                                      </p:to>
                                    </p:set>
                                    <p:animEffect transition="in" filter="fade">
                                      <p:cBhvr>
                                        <p:cTn id="128" dur="100"/>
                                        <p:tgtEl>
                                          <p:spTgt spid="126"/>
                                        </p:tgtEl>
                                      </p:cBhvr>
                                    </p:animEffect>
                                  </p:childTnLst>
                                </p:cTn>
                              </p:par>
                              <p:par>
                                <p:cTn id="129" presetID="0" presetClass="path" presetSubtype="0" repeatCount="indefinite" fill="hold" grpId="0" nodeType="withEffect">
                                  <p:stCondLst>
                                    <p:cond delay="1000"/>
                                  </p:stCondLst>
                                  <p:childTnLst>
                                    <p:animMotion origin="layout" path="M -0.00018 -0.00023 L -0.0007 -0.38102 " pathEditMode="relative" rAng="0" ptsTypes="AA">
                                      <p:cBhvr>
                                        <p:cTn id="130" dur="2000" fill="hold"/>
                                        <p:tgtEl>
                                          <p:spTgt spid="127"/>
                                        </p:tgtEl>
                                        <p:attrNameLst>
                                          <p:attrName>ppt_x</p:attrName>
                                          <p:attrName>ppt_y</p:attrName>
                                        </p:attrNameLst>
                                      </p:cBhvr>
                                      <p:rCtr x="0" y="-191"/>
                                    </p:animMotion>
                                  </p:childTnLst>
                                </p:cTn>
                              </p:par>
                              <p:par>
                                <p:cTn id="131" presetID="10" presetClass="entr" presetSubtype="0" fill="hold" grpId="1" nodeType="withEffect">
                                  <p:stCondLst>
                                    <p:cond delay="1000"/>
                                  </p:stCondLst>
                                  <p:childTnLst>
                                    <p:set>
                                      <p:cBhvr>
                                        <p:cTn id="132" dur="1" fill="hold">
                                          <p:stCondLst>
                                            <p:cond delay="0"/>
                                          </p:stCondLst>
                                        </p:cTn>
                                        <p:tgtEl>
                                          <p:spTgt spid="127"/>
                                        </p:tgtEl>
                                        <p:attrNameLst>
                                          <p:attrName>style.visibility</p:attrName>
                                        </p:attrNameLst>
                                      </p:cBhvr>
                                      <p:to>
                                        <p:strVal val="visible"/>
                                      </p:to>
                                    </p:set>
                                    <p:animEffect transition="in" filter="fade">
                                      <p:cBhvr>
                                        <p:cTn id="133" dur="100"/>
                                        <p:tgtEl>
                                          <p:spTgt spid="127"/>
                                        </p:tgtEl>
                                      </p:cBhvr>
                                    </p:animEffect>
                                  </p:childTnLst>
                                </p:cTn>
                              </p:par>
                              <p:par>
                                <p:cTn id="134" presetID="0" presetClass="path" presetSubtype="0" repeatCount="indefinite" fill="hold" grpId="0" nodeType="withEffect">
                                  <p:stCondLst>
                                    <p:cond delay="100"/>
                                  </p:stCondLst>
                                  <p:childTnLst>
                                    <p:animMotion origin="layout" path="M -0.00017 -0.00023 L -0.00104 -0.38102 " pathEditMode="relative" rAng="0" ptsTypes="AA">
                                      <p:cBhvr>
                                        <p:cTn id="135" dur="2000" fill="hold"/>
                                        <p:tgtEl>
                                          <p:spTgt spid="128"/>
                                        </p:tgtEl>
                                        <p:attrNameLst>
                                          <p:attrName>ppt_x</p:attrName>
                                          <p:attrName>ppt_y</p:attrName>
                                        </p:attrNameLst>
                                      </p:cBhvr>
                                      <p:rCtr x="-1" y="-191"/>
                                    </p:animMotion>
                                  </p:childTnLst>
                                </p:cTn>
                              </p:par>
                              <p:par>
                                <p:cTn id="136" presetID="10" presetClass="entr" presetSubtype="0" fill="hold" grpId="1" nodeType="withEffect">
                                  <p:stCondLst>
                                    <p:cond delay="100"/>
                                  </p:stCondLst>
                                  <p:childTnLst>
                                    <p:set>
                                      <p:cBhvr>
                                        <p:cTn id="137" dur="1" fill="hold">
                                          <p:stCondLst>
                                            <p:cond delay="0"/>
                                          </p:stCondLst>
                                        </p:cTn>
                                        <p:tgtEl>
                                          <p:spTgt spid="128"/>
                                        </p:tgtEl>
                                        <p:attrNameLst>
                                          <p:attrName>style.visibility</p:attrName>
                                        </p:attrNameLst>
                                      </p:cBhvr>
                                      <p:to>
                                        <p:strVal val="visible"/>
                                      </p:to>
                                    </p:set>
                                    <p:animEffect transition="in" filter="fade">
                                      <p:cBhvr>
                                        <p:cTn id="138" dur="100"/>
                                        <p:tgtEl>
                                          <p:spTgt spid="128"/>
                                        </p:tgtEl>
                                      </p:cBhvr>
                                    </p:animEffect>
                                  </p:childTnLst>
                                </p:cTn>
                              </p:par>
                              <p:par>
                                <p:cTn id="139" presetID="0" presetClass="path" presetSubtype="0" repeatCount="indefinite" fill="hold" grpId="0" nodeType="withEffect">
                                  <p:stCondLst>
                                    <p:cond delay="0"/>
                                  </p:stCondLst>
                                  <p:childTnLst>
                                    <p:animMotion origin="layout" path="M -0.00018 -0.00023 L -0.00087 -0.38102 " pathEditMode="relative" rAng="0" ptsTypes="AA">
                                      <p:cBhvr>
                                        <p:cTn id="140" dur="2000" fill="hold"/>
                                        <p:tgtEl>
                                          <p:spTgt spid="129"/>
                                        </p:tgtEl>
                                        <p:attrNameLst>
                                          <p:attrName>ppt_x</p:attrName>
                                          <p:attrName>ppt_y</p:attrName>
                                        </p:attrNameLst>
                                      </p:cBhvr>
                                      <p:rCtr x="0" y="-191"/>
                                    </p:animMotion>
                                  </p:childTnLst>
                                </p:cTn>
                              </p:par>
                              <p:par>
                                <p:cTn id="141" presetID="10" presetClass="entr" presetSubtype="0" fill="hold" grpId="1" nodeType="withEffect">
                                  <p:stCondLst>
                                    <p:cond delay="0"/>
                                  </p:stCondLst>
                                  <p:childTnLst>
                                    <p:set>
                                      <p:cBhvr>
                                        <p:cTn id="142" dur="1" fill="hold">
                                          <p:stCondLst>
                                            <p:cond delay="0"/>
                                          </p:stCondLst>
                                        </p:cTn>
                                        <p:tgtEl>
                                          <p:spTgt spid="129"/>
                                        </p:tgtEl>
                                        <p:attrNameLst>
                                          <p:attrName>style.visibility</p:attrName>
                                        </p:attrNameLst>
                                      </p:cBhvr>
                                      <p:to>
                                        <p:strVal val="visible"/>
                                      </p:to>
                                    </p:set>
                                    <p:animEffect transition="in" filter="fade">
                                      <p:cBhvr>
                                        <p:cTn id="143" dur="100"/>
                                        <p:tgtEl>
                                          <p:spTgt spid="129"/>
                                        </p:tgtEl>
                                      </p:cBhvr>
                                    </p:animEffect>
                                  </p:childTnLst>
                                </p:cTn>
                              </p:par>
                              <p:par>
                                <p:cTn id="144" presetID="0" presetClass="path" presetSubtype="0" repeatCount="indefinite" fill="hold" grpId="0" nodeType="withEffect">
                                  <p:stCondLst>
                                    <p:cond delay="700"/>
                                  </p:stCondLst>
                                  <p:childTnLst>
                                    <p:animMotion origin="layout" path="M -3.05556E-6 -0.00046 L -0.00052 -0.38333 " pathEditMode="relative" rAng="0" ptsTypes="AA">
                                      <p:cBhvr>
                                        <p:cTn id="145" dur="2000" fill="hold"/>
                                        <p:tgtEl>
                                          <p:spTgt spid="131"/>
                                        </p:tgtEl>
                                        <p:attrNameLst>
                                          <p:attrName>ppt_x</p:attrName>
                                          <p:attrName>ppt_y</p:attrName>
                                        </p:attrNameLst>
                                      </p:cBhvr>
                                      <p:rCtr x="0" y="-191"/>
                                    </p:animMotion>
                                  </p:childTnLst>
                                </p:cTn>
                              </p:par>
                              <p:par>
                                <p:cTn id="146" presetID="10" presetClass="entr" presetSubtype="0" fill="hold" grpId="1" nodeType="withEffect">
                                  <p:stCondLst>
                                    <p:cond delay="700"/>
                                  </p:stCondLst>
                                  <p:childTnLst>
                                    <p:set>
                                      <p:cBhvr>
                                        <p:cTn id="147" dur="1" fill="hold">
                                          <p:stCondLst>
                                            <p:cond delay="0"/>
                                          </p:stCondLst>
                                        </p:cTn>
                                        <p:tgtEl>
                                          <p:spTgt spid="131"/>
                                        </p:tgtEl>
                                        <p:attrNameLst>
                                          <p:attrName>style.visibility</p:attrName>
                                        </p:attrNameLst>
                                      </p:cBhvr>
                                      <p:to>
                                        <p:strVal val="visible"/>
                                      </p:to>
                                    </p:set>
                                    <p:animEffect transition="in" filter="fade">
                                      <p:cBhvr>
                                        <p:cTn id="148" dur="100"/>
                                        <p:tgtEl>
                                          <p:spTgt spid="131"/>
                                        </p:tgtEl>
                                      </p:cBhvr>
                                    </p:animEffect>
                                  </p:childTnLst>
                                </p:cTn>
                              </p:par>
                              <p:par>
                                <p:cTn id="149" presetID="10" presetClass="entr" presetSubtype="0" fill="hold" grpId="1" nodeType="withEffect">
                                  <p:stCondLst>
                                    <p:cond delay="6500"/>
                                  </p:stCondLst>
                                  <p:childTnLst>
                                    <p:set>
                                      <p:cBhvr>
                                        <p:cTn id="150" dur="1" fill="hold">
                                          <p:stCondLst>
                                            <p:cond delay="0"/>
                                          </p:stCondLst>
                                        </p:cTn>
                                        <p:tgtEl>
                                          <p:spTgt spid="177"/>
                                        </p:tgtEl>
                                        <p:attrNameLst>
                                          <p:attrName>style.visibility</p:attrName>
                                        </p:attrNameLst>
                                      </p:cBhvr>
                                      <p:to>
                                        <p:strVal val="visible"/>
                                      </p:to>
                                    </p:set>
                                    <p:animEffect transition="in" filter="fade">
                                      <p:cBhvr>
                                        <p:cTn id="151" dur="1000"/>
                                        <p:tgtEl>
                                          <p:spTgt spid="177"/>
                                        </p:tgtEl>
                                      </p:cBhvr>
                                    </p:animEffect>
                                  </p:childTnLst>
                                </p:cTn>
                              </p:par>
                              <p:par>
                                <p:cTn id="152" presetID="10" presetClass="entr" presetSubtype="0" fill="hold" grpId="0" nodeType="withEffect">
                                  <p:stCondLst>
                                    <p:cond delay="6500"/>
                                  </p:stCondLst>
                                  <p:childTnLst>
                                    <p:set>
                                      <p:cBhvr>
                                        <p:cTn id="153" dur="1" fill="hold">
                                          <p:stCondLst>
                                            <p:cond delay="0"/>
                                          </p:stCondLst>
                                        </p:cTn>
                                        <p:tgtEl>
                                          <p:spTgt spid="178"/>
                                        </p:tgtEl>
                                        <p:attrNameLst>
                                          <p:attrName>style.visibility</p:attrName>
                                        </p:attrNameLst>
                                      </p:cBhvr>
                                      <p:to>
                                        <p:strVal val="visible"/>
                                      </p:to>
                                    </p:set>
                                    <p:animEffect transition="in" filter="fade">
                                      <p:cBhvr>
                                        <p:cTn id="154" dur="1000"/>
                                        <p:tgtEl>
                                          <p:spTgt spid="178"/>
                                        </p:tgtEl>
                                      </p:cBhvr>
                                    </p:animEffect>
                                  </p:childTnLst>
                                </p:cTn>
                              </p:par>
                              <p:par>
                                <p:cTn id="155" presetID="10" presetClass="entr" presetSubtype="0" fill="hold" grpId="0" nodeType="withEffect">
                                  <p:stCondLst>
                                    <p:cond delay="6500"/>
                                  </p:stCondLst>
                                  <p:childTnLst>
                                    <p:set>
                                      <p:cBhvr>
                                        <p:cTn id="156" dur="1" fill="hold">
                                          <p:stCondLst>
                                            <p:cond delay="0"/>
                                          </p:stCondLst>
                                        </p:cTn>
                                        <p:tgtEl>
                                          <p:spTgt spid="179"/>
                                        </p:tgtEl>
                                        <p:attrNameLst>
                                          <p:attrName>style.visibility</p:attrName>
                                        </p:attrNameLst>
                                      </p:cBhvr>
                                      <p:to>
                                        <p:strVal val="visible"/>
                                      </p:to>
                                    </p:set>
                                    <p:animEffect transition="in" filter="fade">
                                      <p:cBhvr>
                                        <p:cTn id="157" dur="1000"/>
                                        <p:tgtEl>
                                          <p:spTgt spid="179"/>
                                        </p:tgtEl>
                                      </p:cBhvr>
                                    </p:animEffect>
                                  </p:childTnLst>
                                </p:cTn>
                              </p:par>
                              <p:par>
                                <p:cTn id="158" presetID="10" presetClass="entr" presetSubtype="0" fill="hold" grpId="0" nodeType="withEffect">
                                  <p:stCondLst>
                                    <p:cond delay="6500"/>
                                  </p:stCondLst>
                                  <p:childTnLst>
                                    <p:set>
                                      <p:cBhvr>
                                        <p:cTn id="159" dur="1" fill="hold">
                                          <p:stCondLst>
                                            <p:cond delay="0"/>
                                          </p:stCondLst>
                                        </p:cTn>
                                        <p:tgtEl>
                                          <p:spTgt spid="180"/>
                                        </p:tgtEl>
                                        <p:attrNameLst>
                                          <p:attrName>style.visibility</p:attrName>
                                        </p:attrNameLst>
                                      </p:cBhvr>
                                      <p:to>
                                        <p:strVal val="visible"/>
                                      </p:to>
                                    </p:set>
                                    <p:animEffect transition="in" filter="fade">
                                      <p:cBhvr>
                                        <p:cTn id="160" dur="1000"/>
                                        <p:tgtEl>
                                          <p:spTgt spid="180"/>
                                        </p:tgtEl>
                                      </p:cBhvr>
                                    </p:animEffect>
                                  </p:childTnLst>
                                </p:cTn>
                              </p:par>
                              <p:par>
                                <p:cTn id="161" presetID="10" presetClass="entr" presetSubtype="0" fill="hold" grpId="1" nodeType="withEffect">
                                  <p:stCondLst>
                                    <p:cond delay="6500"/>
                                  </p:stCondLst>
                                  <p:childTnLst>
                                    <p:set>
                                      <p:cBhvr>
                                        <p:cTn id="162" dur="1" fill="hold">
                                          <p:stCondLst>
                                            <p:cond delay="0"/>
                                          </p:stCondLst>
                                        </p:cTn>
                                        <p:tgtEl>
                                          <p:spTgt spid="181"/>
                                        </p:tgtEl>
                                        <p:attrNameLst>
                                          <p:attrName>style.visibility</p:attrName>
                                        </p:attrNameLst>
                                      </p:cBhvr>
                                      <p:to>
                                        <p:strVal val="visible"/>
                                      </p:to>
                                    </p:set>
                                    <p:animEffect transition="in" filter="fade">
                                      <p:cBhvr>
                                        <p:cTn id="163" dur="1000"/>
                                        <p:tgtEl>
                                          <p:spTgt spid="181"/>
                                        </p:tgtEl>
                                      </p:cBhvr>
                                    </p:animEffect>
                                  </p:childTnLst>
                                </p:cTn>
                              </p:par>
                              <p:par>
                                <p:cTn id="164" presetID="10" presetClass="entr" presetSubtype="0" fill="hold" grpId="1" nodeType="withEffect">
                                  <p:stCondLst>
                                    <p:cond delay="6500"/>
                                  </p:stCondLst>
                                  <p:childTnLst>
                                    <p:set>
                                      <p:cBhvr>
                                        <p:cTn id="165" dur="1" fill="hold">
                                          <p:stCondLst>
                                            <p:cond delay="0"/>
                                          </p:stCondLst>
                                        </p:cTn>
                                        <p:tgtEl>
                                          <p:spTgt spid="182"/>
                                        </p:tgtEl>
                                        <p:attrNameLst>
                                          <p:attrName>style.visibility</p:attrName>
                                        </p:attrNameLst>
                                      </p:cBhvr>
                                      <p:to>
                                        <p:strVal val="visible"/>
                                      </p:to>
                                    </p:set>
                                    <p:animEffect transition="in" filter="fade">
                                      <p:cBhvr>
                                        <p:cTn id="166" dur="1000"/>
                                        <p:tgtEl>
                                          <p:spTgt spid="182"/>
                                        </p:tgtEl>
                                      </p:cBhvr>
                                    </p:animEffect>
                                  </p:childTnLst>
                                </p:cTn>
                              </p:par>
                              <p:par>
                                <p:cTn id="167" presetID="0" presetClass="path" presetSubtype="0" repeatCount="indefinite" decel="50000" fill="hold" grpId="0" nodeType="withEffect">
                                  <p:stCondLst>
                                    <p:cond delay="200"/>
                                  </p:stCondLst>
                                  <p:childTnLst>
                                    <p:animMotion origin="layout" path="M 4.72222E-6 1.48148E-6 C -0.01997 -0.00139 -0.04028 -0.00208 -0.05625 -0.0081 C -0.0724 -0.01389 -0.08976 -0.03102 -0.09653 -0.03472 " pathEditMode="relative" rAng="0" ptsTypes="aaA">
                                      <p:cBhvr>
                                        <p:cTn id="168" dur="2000" fill="hold"/>
                                        <p:tgtEl>
                                          <p:spTgt spid="177"/>
                                        </p:tgtEl>
                                        <p:attrNameLst>
                                          <p:attrName>ppt_x</p:attrName>
                                          <p:attrName>ppt_y</p:attrName>
                                        </p:attrNameLst>
                                      </p:cBhvr>
                                      <p:rCtr x="-48" y="-17"/>
                                    </p:animMotion>
                                  </p:childTnLst>
                                </p:cTn>
                              </p:par>
                              <p:par>
                                <p:cTn id="169" presetID="0" presetClass="path" presetSubtype="0" repeatCount="indefinite" decel="50000" fill="hold" nodeType="withEffect">
                                  <p:stCondLst>
                                    <p:cond delay="500"/>
                                  </p:stCondLst>
                                  <p:childTnLst>
                                    <p:animMotion origin="layout" path="M 2.77778E-6 2.96296E-6 C -0.02327 -0.00139 -0.05018 -0.00255 -0.06181 -0.01736 C -0.07518 -0.03195 -0.07153 -0.07454 -0.079 -0.08542 " pathEditMode="relative" rAng="-7031516" ptsTypes="aaA">
                                      <p:cBhvr>
                                        <p:cTn id="170" dur="2000" fill="hold"/>
                                        <p:tgtEl>
                                          <p:spTgt spid="178"/>
                                        </p:tgtEl>
                                        <p:attrNameLst>
                                          <p:attrName>ppt_x</p:attrName>
                                          <p:attrName>ppt_y</p:attrName>
                                        </p:attrNameLst>
                                      </p:cBhvr>
                                      <p:rCtr x="-46" y="-38"/>
                                    </p:animMotion>
                                  </p:childTnLst>
                                </p:cTn>
                              </p:par>
                              <p:par>
                                <p:cTn id="171" presetID="0" presetClass="path" presetSubtype="0" repeatCount="indefinite" decel="50000" fill="hold" nodeType="withEffect">
                                  <p:stCondLst>
                                    <p:cond delay="700"/>
                                  </p:stCondLst>
                                  <p:childTnLst>
                                    <p:animMotion origin="layout" path="M 4.72222E-6 1.48148E-6 C -0.02223 -0.00625 -0.04462 -0.0125 -0.05869 -0.02454 C -0.07292 -0.03634 -0.07917 -0.06296 -0.08421 -0.07153 " pathEditMode="relative" rAng="0" ptsTypes="aaA">
                                      <p:cBhvr>
                                        <p:cTn id="172" dur="2000" fill="hold"/>
                                        <p:tgtEl>
                                          <p:spTgt spid="179"/>
                                        </p:tgtEl>
                                        <p:attrNameLst>
                                          <p:attrName>ppt_x</p:attrName>
                                          <p:attrName>ppt_y</p:attrName>
                                        </p:attrNameLst>
                                      </p:cBhvr>
                                      <p:rCtr x="-42" y="-36"/>
                                    </p:animMotion>
                                  </p:childTnLst>
                                </p:cTn>
                              </p:par>
                              <p:par>
                                <p:cTn id="173" presetID="0" presetClass="path" presetSubtype="0" repeatCount="indefinite" decel="50000" fill="hold" nodeType="withEffect">
                                  <p:stCondLst>
                                    <p:cond delay="1000"/>
                                  </p:stCondLst>
                                  <p:childTnLst>
                                    <p:animMotion origin="layout" path="M 4.72222E-6 1.48148E-6 C -0.01511 -0.00255 -0.03039 -0.00417 -0.04254 -0.01713 C -0.05452 -0.03009 -0.06771 -0.06783 -0.07275 -0.07662 " pathEditMode="relative" rAng="0" ptsTypes="aaA">
                                      <p:cBhvr>
                                        <p:cTn id="174" dur="2000" fill="hold"/>
                                        <p:tgtEl>
                                          <p:spTgt spid="180"/>
                                        </p:tgtEl>
                                        <p:attrNameLst>
                                          <p:attrName>ppt_x</p:attrName>
                                          <p:attrName>ppt_y</p:attrName>
                                        </p:attrNameLst>
                                      </p:cBhvr>
                                      <p:rCtr x="-36" y="-38"/>
                                    </p:animMotion>
                                  </p:childTnLst>
                                </p:cTn>
                              </p:par>
                              <p:par>
                                <p:cTn id="175" presetID="0" presetClass="path" presetSubtype="0" repeatCount="indefinite" decel="50000" fill="hold" grpId="0" nodeType="withEffect">
                                  <p:stCondLst>
                                    <p:cond delay="1200"/>
                                  </p:stCondLst>
                                  <p:childTnLst>
                                    <p:animMotion origin="layout" path="M 4.72222E-6 4.44444E-6 C -0.01528 -0.00047 -0.03073 0.00046 -0.04445 -0.0088 C -0.05973 -0.01737 -0.07657 -0.04862 -0.08421 -0.05487 " pathEditMode="relative" rAng="2214663" ptsTypes="aaA">
                                      <p:cBhvr>
                                        <p:cTn id="176" dur="2000" fill="hold"/>
                                        <p:tgtEl>
                                          <p:spTgt spid="181"/>
                                        </p:tgtEl>
                                        <p:attrNameLst>
                                          <p:attrName>ppt_x</p:attrName>
                                          <p:attrName>ppt_y</p:attrName>
                                        </p:attrNameLst>
                                      </p:cBhvr>
                                      <p:rCtr x="-44" y="-23"/>
                                    </p:animMotion>
                                  </p:childTnLst>
                                </p:cTn>
                              </p:par>
                              <p:par>
                                <p:cTn id="177" presetID="0" presetClass="path" presetSubtype="0" repeatCount="indefinite" decel="50000" fill="hold" grpId="0" nodeType="withEffect">
                                  <p:stCondLst>
                                    <p:cond delay="1500"/>
                                  </p:stCondLst>
                                  <p:childTnLst>
                                    <p:animMotion origin="layout" path="M 4.72222E-6 1.48148E-6 C -0.02483 -0.00463 -0.04948 -0.00926 -0.06511 -0.01806 C -0.08091 -0.02708 -0.08785 -0.04699 -0.09358 -0.05301 " pathEditMode="relative" rAng="0" ptsTypes="aaA">
                                      <p:cBhvr>
                                        <p:cTn id="178" dur="2000" fill="hold"/>
                                        <p:tgtEl>
                                          <p:spTgt spid="182"/>
                                        </p:tgtEl>
                                        <p:attrNameLst>
                                          <p:attrName>ppt_x</p:attrName>
                                          <p:attrName>ppt_y</p:attrName>
                                        </p:attrNameLst>
                                      </p:cBhvr>
                                      <p:rCtr x="-47" y="-27"/>
                                    </p:animMotion>
                                  </p:childTnLst>
                                </p:cTn>
                              </p:par>
                              <p:par>
                                <p:cTn id="179" presetID="10" presetClass="entr" presetSubtype="0" fill="hold" grpId="0" nodeType="withEffect">
                                  <p:stCondLst>
                                    <p:cond delay="3500"/>
                                  </p:stCondLst>
                                  <p:childTnLst>
                                    <p:set>
                                      <p:cBhvr>
                                        <p:cTn id="180" dur="1" fill="hold">
                                          <p:stCondLst>
                                            <p:cond delay="0"/>
                                          </p:stCondLst>
                                        </p:cTn>
                                        <p:tgtEl>
                                          <p:spTgt spid="183"/>
                                        </p:tgtEl>
                                        <p:attrNameLst>
                                          <p:attrName>style.visibility</p:attrName>
                                        </p:attrNameLst>
                                      </p:cBhvr>
                                      <p:to>
                                        <p:strVal val="visible"/>
                                      </p:to>
                                    </p:set>
                                    <p:animEffect transition="in" filter="fade">
                                      <p:cBhvr>
                                        <p:cTn id="181"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5" grpId="1" animBg="1"/>
      <p:bldP spid="125" grpId="2" animBg="1"/>
      <p:bldP spid="126" grpId="0" animBg="1"/>
      <p:bldP spid="126" grpId="1" animBg="1"/>
      <p:bldP spid="126" grpId="2" animBg="1"/>
      <p:bldP spid="127" grpId="0" animBg="1"/>
      <p:bldP spid="127" grpId="1" animBg="1"/>
      <p:bldP spid="127" grpId="2" animBg="1"/>
      <p:bldP spid="128" grpId="0" animBg="1"/>
      <p:bldP spid="128" grpId="1" animBg="1"/>
      <p:bldP spid="128" grpId="2" animBg="1"/>
      <p:bldP spid="129" grpId="0" animBg="1"/>
      <p:bldP spid="129" grpId="1" animBg="1"/>
      <p:bldP spid="129" grpId="2" animBg="1"/>
      <p:bldP spid="131" grpId="0" animBg="1"/>
      <p:bldP spid="131" grpId="1" animBg="1"/>
      <p:bldP spid="131" grpId="2"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0" grpId="1" animBg="1"/>
      <p:bldP spid="161" grpId="0" animBg="1"/>
      <p:bldP spid="162" grpId="0" animBg="1"/>
      <p:bldP spid="163" grpId="0" animBg="1"/>
      <p:bldP spid="164" grpId="0" animBg="1"/>
      <p:bldP spid="164" grpId="1" animBg="1"/>
      <p:bldP spid="165" grpId="0" animBg="1"/>
      <p:bldP spid="165" grpId="1" animBg="1"/>
      <p:bldP spid="166" grpId="0" animBg="1"/>
      <p:bldP spid="166" grpId="1" animBg="1"/>
      <p:bldP spid="166" grpId="2" animBg="1"/>
      <p:bldP spid="167" grpId="0" animBg="1"/>
      <p:bldP spid="167" grpId="1" animBg="1"/>
      <p:bldP spid="167" grpId="2" animBg="1"/>
      <p:bldP spid="168" grpId="0" animBg="1"/>
      <p:bldP spid="168" grpId="1" animBg="1"/>
      <p:bldP spid="168" grpId="2" animBg="1"/>
      <p:bldP spid="169" grpId="0" animBg="1"/>
      <p:bldP spid="169" grpId="1" animBg="1"/>
      <p:bldP spid="169" grpId="2" animBg="1"/>
      <p:bldP spid="170" grpId="0" animBg="1"/>
      <p:bldP spid="170" grpId="1" animBg="1"/>
      <p:bldP spid="170" grpId="2" animBg="1"/>
      <p:bldP spid="171" grpId="0" animBg="1"/>
      <p:bldP spid="171" grpId="1" animBg="1"/>
      <p:bldP spid="171" grpId="2" animBg="1"/>
      <p:bldP spid="173" grpId="0" animBg="1"/>
      <p:bldP spid="173" grpId="1" animBg="1"/>
      <p:bldP spid="174" grpId="0" animBg="1"/>
      <p:bldP spid="175" grpId="0" animBg="1"/>
      <p:bldP spid="175" grpId="1" animBg="1"/>
      <p:bldP spid="176" grpId="0" animBg="1"/>
      <p:bldP spid="177" grpId="0" animBg="1"/>
      <p:bldP spid="177" grpId="1" animBg="1"/>
      <p:bldP spid="178" grpId="0" animBg="1"/>
      <p:bldP spid="179" grpId="0" animBg="1"/>
      <p:bldP spid="180" grpId="0" animBg="1"/>
      <p:bldP spid="181" grpId="0" animBg="1"/>
      <p:bldP spid="181" grpId="1" animBg="1"/>
      <p:bldP spid="182" grpId="0" animBg="1"/>
      <p:bldP spid="182" grpId="1" animBg="1"/>
      <p:bldP spid="18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3" y="0"/>
            <a:ext cx="980714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420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Since January 1, 2013 oil and gas companies reported </a:t>
            </a:r>
            <a:r>
              <a:rPr lang="en-US" b="1" dirty="0"/>
              <a:t>495 </a:t>
            </a:r>
            <a:r>
              <a:rPr lang="en-US" b="1" dirty="0" smtClean="0"/>
              <a:t>spills</a:t>
            </a:r>
          </a:p>
          <a:p>
            <a:r>
              <a:rPr lang="en-US" b="1" dirty="0"/>
              <a:t>210 Spills</a:t>
            </a:r>
            <a:r>
              <a:rPr lang="en-US" dirty="0"/>
              <a:t> occurred within 1,000 feet of surface water</a:t>
            </a:r>
          </a:p>
          <a:p>
            <a:r>
              <a:rPr lang="en-US" b="1" dirty="0"/>
              <a:t>136 Spills</a:t>
            </a:r>
            <a:r>
              <a:rPr lang="en-US" dirty="0"/>
              <a:t> occurred within 500 feet of surface water</a:t>
            </a:r>
          </a:p>
          <a:p>
            <a:r>
              <a:rPr lang="en-US" b="1" dirty="0"/>
              <a:t>151 Spills</a:t>
            </a:r>
            <a:r>
              <a:rPr lang="en-US" dirty="0"/>
              <a:t> occurred less than 50 feet from groundwater</a:t>
            </a:r>
          </a:p>
          <a:p>
            <a:r>
              <a:rPr lang="en-US" b="1" dirty="0"/>
              <a:t>41 Spills</a:t>
            </a:r>
            <a:r>
              <a:rPr lang="en-US" dirty="0"/>
              <a:t> occurred between 50 and 100 feet from groundwater</a:t>
            </a:r>
          </a:p>
          <a:p>
            <a:endParaRPr lang="en-US" dirty="0"/>
          </a:p>
        </p:txBody>
      </p:sp>
    </p:spTree>
    <p:extLst>
      <p:ext uri="{BB962C8B-B14F-4D97-AF65-F5344CB8AC3E}">
        <p14:creationId xmlns:p14="http://schemas.microsoft.com/office/powerpoint/2010/main" val="2982556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fracking le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5000"/>
            <a:ext cx="6096000"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5486400"/>
            <a:ext cx="4876800" cy="1477328"/>
          </a:xfrm>
          <a:prstGeom prst="rect">
            <a:avLst/>
          </a:prstGeom>
          <a:noFill/>
        </p:spPr>
        <p:txBody>
          <a:bodyPr wrap="square" rtlCol="0">
            <a:spAutoFit/>
          </a:bodyPr>
          <a:lstStyle/>
          <a:p>
            <a:r>
              <a:rPr lang="en-US" b="1" dirty="0"/>
              <a:t>A worker watches oil-laden '</a:t>
            </a:r>
            <a:r>
              <a:rPr lang="en-US" b="1" dirty="0" err="1"/>
              <a:t>flowback</a:t>
            </a:r>
            <a:r>
              <a:rPr lang="en-US" b="1" dirty="0"/>
              <a:t>' water spew from the bottom of an oil rig north of Windsor on Feb. 12. / V. Richard </a:t>
            </a:r>
            <a:r>
              <a:rPr lang="en-US" b="1" dirty="0" err="1" smtClean="0"/>
              <a:t>Haro</a:t>
            </a:r>
            <a:r>
              <a:rPr lang="en-US" b="1" dirty="0" smtClean="0"/>
              <a:t>/Coloradoan (Fort Collins, Colorado)</a:t>
            </a:r>
            <a:endParaRPr lang="en-US" b="1" dirty="0"/>
          </a:p>
          <a:p>
            <a:endParaRPr lang="en-US" dirty="0"/>
          </a:p>
        </p:txBody>
      </p:sp>
    </p:spTree>
    <p:extLst>
      <p:ext uri="{BB962C8B-B14F-4D97-AF65-F5344CB8AC3E}">
        <p14:creationId xmlns:p14="http://schemas.microsoft.com/office/powerpoint/2010/main" val="881381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endParaRPr lang="en-US"/>
          </a:p>
        </p:txBody>
      </p:sp>
      <p:sp>
        <p:nvSpPr>
          <p:cNvPr id="5" name="Content Placeholder 2"/>
          <p:cNvSpPr>
            <a:spLocks noGrp="1"/>
          </p:cNvSpPr>
          <p:nvPr>
            <p:ph idx="1"/>
          </p:nvPr>
        </p:nvSpPr>
        <p:spPr>
          <a:xfrm>
            <a:off x="457200" y="1600200"/>
            <a:ext cx="8229600" cy="4525963"/>
          </a:xfrm>
        </p:spPr>
        <p:txBody>
          <a:bodyPr/>
          <a:lstStyle/>
          <a:p>
            <a:endParaRPr lang="en-US"/>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1026319"/>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8" name="Rectangle 7"/>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9" name="TextBox 8"/>
          <p:cNvSpPr txBox="1"/>
          <p:nvPr/>
        </p:nvSpPr>
        <p:spPr>
          <a:xfrm>
            <a:off x="381000" y="1642408"/>
            <a:ext cx="8382000" cy="4770537"/>
          </a:xfrm>
          <a:prstGeom prst="rect">
            <a:avLst/>
          </a:prstGeom>
          <a:noFill/>
        </p:spPr>
        <p:txBody>
          <a:bodyPr wrap="square" rtlCol="0">
            <a:spAutoFit/>
          </a:bodyPr>
          <a:lstStyle/>
          <a:p>
            <a:r>
              <a:rPr lang="en-US" sz="3200" dirty="0"/>
              <a:t>“For years, environmentalists and the gas drilling industry have been in a pitched battle over the possible health implications of hydro fracking. But to a great extent, the debate — as well as the emerging lawsuits and the various proposed regulations in numerous states — has been hampered by a shortage of science</a:t>
            </a:r>
            <a:r>
              <a:rPr lang="en-US" sz="3200" dirty="0" smtClean="0"/>
              <a:t>.”</a:t>
            </a:r>
          </a:p>
          <a:p>
            <a:pPr algn="r"/>
            <a:r>
              <a:rPr lang="en-US" sz="2400" dirty="0"/>
              <a:t>Drilling for Certainty: The Latest in Fracking Health </a:t>
            </a:r>
            <a:r>
              <a:rPr lang="en-US" sz="2400" dirty="0" smtClean="0"/>
              <a:t>Studies. </a:t>
            </a:r>
            <a:r>
              <a:rPr lang="en-US" sz="2400" dirty="0" err="1" smtClean="0"/>
              <a:t>ProPublica</a:t>
            </a:r>
            <a:r>
              <a:rPr lang="en-US" sz="2400" dirty="0" smtClean="0"/>
              <a:t>, March 5, 2014</a:t>
            </a:r>
            <a:endParaRPr lang="en-US" sz="2400" dirty="0"/>
          </a:p>
        </p:txBody>
      </p:sp>
      <p:sp>
        <p:nvSpPr>
          <p:cNvPr id="10"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Context</a:t>
            </a:r>
            <a:endParaRPr lang="en-US" dirty="0">
              <a:ln>
                <a:solidFill>
                  <a:schemeClr val="accent1">
                    <a:shade val="2500"/>
                  </a:schemeClr>
                </a:solidFill>
              </a:ln>
              <a:solidFill>
                <a:schemeClr val="bg1"/>
              </a:solidFill>
            </a:endParaRPr>
          </a:p>
        </p:txBody>
      </p:sp>
    </p:spTree>
    <p:extLst>
      <p:ext uri="{BB962C8B-B14F-4D97-AF65-F5344CB8AC3E}">
        <p14:creationId xmlns:p14="http://schemas.microsoft.com/office/powerpoint/2010/main" val="1300218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endParaRPr lang="en-US"/>
          </a:p>
        </p:txBody>
      </p:sp>
      <p:sp>
        <p:nvSpPr>
          <p:cNvPr id="5" name="Content Placeholder 2"/>
          <p:cNvSpPr>
            <a:spLocks noGrp="1"/>
          </p:cNvSpPr>
          <p:nvPr>
            <p:ph idx="1"/>
          </p:nvPr>
        </p:nvSpPr>
        <p:spPr>
          <a:xfrm>
            <a:off x="457200" y="1600200"/>
            <a:ext cx="8229600" cy="4525963"/>
          </a:xfrm>
        </p:spPr>
        <p:txBody>
          <a:bodyPr/>
          <a:lstStyle/>
          <a:p>
            <a:endParaRPr lang="en-US"/>
          </a:p>
        </p:txBody>
      </p:sp>
      <p:pic>
        <p:nvPicPr>
          <p:cNvPr id="6"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1026319"/>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8" name="Rectangle 7"/>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9" name="TextBox 8"/>
          <p:cNvSpPr txBox="1"/>
          <p:nvPr/>
        </p:nvSpPr>
        <p:spPr>
          <a:xfrm>
            <a:off x="381000" y="1642408"/>
            <a:ext cx="8382000" cy="4370427"/>
          </a:xfrm>
          <a:prstGeom prst="rect">
            <a:avLst/>
          </a:prstGeom>
          <a:noFill/>
        </p:spPr>
        <p:txBody>
          <a:bodyPr wrap="square" rtlCol="0">
            <a:spAutoFit/>
          </a:bodyPr>
          <a:lstStyle/>
          <a:p>
            <a:r>
              <a:rPr lang="en-US" sz="3200" dirty="0" smtClean="0"/>
              <a:t>“Despite </a:t>
            </a:r>
            <a:r>
              <a:rPr lang="en-US" sz="3200" dirty="0"/>
              <a:t>broad public concern, no comprehensive population-based studies of the public health effects of unconventional natural gas operations exist</a:t>
            </a:r>
            <a:r>
              <a:rPr lang="en-US" sz="3200" dirty="0" smtClean="0"/>
              <a:t>.”</a:t>
            </a:r>
          </a:p>
          <a:p>
            <a:endParaRPr lang="en-US" sz="3200" dirty="0" smtClean="0"/>
          </a:p>
          <a:p>
            <a:pPr algn="r"/>
            <a:r>
              <a:rPr lang="en-US" sz="2400" dirty="0" smtClean="0"/>
              <a:t>“Potential Public Health Hazards, Exposures and Health Effects from Unconventional Natural Gas Development”</a:t>
            </a:r>
          </a:p>
          <a:p>
            <a:pPr algn="r"/>
            <a:r>
              <a:rPr lang="en-US" sz="2400" dirty="0" smtClean="0"/>
              <a:t>Environmental Science &amp; Technology, Feb. 24, 2014 </a:t>
            </a:r>
          </a:p>
          <a:p>
            <a:pPr algn="r"/>
            <a:r>
              <a:rPr lang="en-US" sz="2200" dirty="0" smtClean="0"/>
              <a:t>John </a:t>
            </a:r>
            <a:r>
              <a:rPr lang="en-US" sz="2200" dirty="0"/>
              <a:t>L. </a:t>
            </a:r>
            <a:r>
              <a:rPr lang="en-US" sz="2200" dirty="0" err="1"/>
              <a:t>Adgate</a:t>
            </a:r>
            <a:r>
              <a:rPr lang="en-US" sz="2200" dirty="0"/>
              <a:t>, Bernard D. Goldstein, and Lisa </a:t>
            </a:r>
            <a:r>
              <a:rPr lang="en-US" sz="2200" dirty="0" smtClean="0"/>
              <a:t>M. McKenzie</a:t>
            </a:r>
            <a:endParaRPr lang="en-US" sz="2200" dirty="0"/>
          </a:p>
          <a:p>
            <a:endParaRPr lang="en-US" sz="2400" dirty="0"/>
          </a:p>
        </p:txBody>
      </p:sp>
      <p:sp>
        <p:nvSpPr>
          <p:cNvPr id="10"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Context</a:t>
            </a:r>
            <a:endParaRPr lang="en-US" dirty="0">
              <a:ln>
                <a:solidFill>
                  <a:schemeClr val="accent1">
                    <a:shade val="2500"/>
                  </a:schemeClr>
                </a:solidFill>
              </a:ln>
              <a:solidFill>
                <a:schemeClr val="bg1"/>
              </a:solidFill>
            </a:endParaRPr>
          </a:p>
        </p:txBody>
      </p:sp>
    </p:spTree>
    <p:extLst>
      <p:ext uri="{BB962C8B-B14F-4D97-AF65-F5344CB8AC3E}">
        <p14:creationId xmlns:p14="http://schemas.microsoft.com/office/powerpoint/2010/main" val="3254587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026319"/>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2050" name="Picture 2" descr="C:\Users\M-teo\AppData\Local\Temp\131014_Energy_Poll_Final1-04.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13945" y="1524000"/>
            <a:ext cx="6787055" cy="509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1"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Public Perception</a:t>
            </a:r>
            <a:endParaRPr lang="en-US" dirty="0">
              <a:ln>
                <a:solidFill>
                  <a:schemeClr val="accent1">
                    <a:shade val="2500"/>
                  </a:schemeClr>
                </a:solidFill>
              </a:ln>
              <a:solidFill>
                <a:schemeClr val="bg1"/>
              </a:solidFill>
            </a:endParaRPr>
          </a:p>
        </p:txBody>
      </p:sp>
    </p:spTree>
    <p:extLst>
      <p:ext uri="{BB962C8B-B14F-4D97-AF65-F5344CB8AC3E}">
        <p14:creationId xmlns:p14="http://schemas.microsoft.com/office/powerpoint/2010/main" val="3827083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066800"/>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pic>
        <p:nvPicPr>
          <p:cNvPr id="5122" name="Picture 2" descr="http://www.utenergypoll.com/wp-content/uploads/2012/03/Screen-shot-2013-07-02-at-10.53.06-AM.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858019"/>
            <a:ext cx="6710855" cy="44618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 name="Picture 6"/>
          <p:cNvPicPr>
            <a:picLocks noChangeAspect="1"/>
          </p:cNvPicPr>
          <p:nvPr/>
        </p:nvPicPr>
        <p:blipFill>
          <a:blip r:embed="rId4">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2"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Public Perception</a:t>
            </a:r>
            <a:endParaRPr lang="en-US" dirty="0">
              <a:ln>
                <a:solidFill>
                  <a:schemeClr val="accent1">
                    <a:shade val="2500"/>
                  </a:schemeClr>
                </a:solidFill>
              </a:ln>
              <a:solidFill>
                <a:schemeClr val="bg1"/>
              </a:solidFill>
            </a:endParaRPr>
          </a:p>
        </p:txBody>
      </p:sp>
      <p:sp>
        <p:nvSpPr>
          <p:cNvPr id="14" name="Rectangle 2"/>
          <p:cNvSpPr>
            <a:spLocks noChangeArrowheads="1"/>
          </p:cNvSpPr>
          <p:nvPr/>
        </p:nvSpPr>
        <p:spPr bwMode="auto">
          <a:xfrm>
            <a:off x="0" y="1295400"/>
            <a:ext cx="9144000"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altLang="en-US" sz="2800" b="1" dirty="0" smtClean="0">
                <a:latin typeface="Arial" pitchFamily="34" charset="0"/>
                <a:cs typeface="Arial" pitchFamily="34" charset="0"/>
              </a:rPr>
              <a:t>Support </a:t>
            </a:r>
            <a:r>
              <a:rPr lang="en-US" altLang="en-US" sz="2800" b="1" dirty="0">
                <a:latin typeface="Arial" pitchFamily="34" charset="0"/>
                <a:cs typeface="Arial" pitchFamily="34" charset="0"/>
              </a:rPr>
              <a:t>for the use of hydraulic fracturing by region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Box 14"/>
          <p:cNvSpPr txBox="1"/>
          <p:nvPr/>
        </p:nvSpPr>
        <p:spPr>
          <a:xfrm>
            <a:off x="3657600" y="6595646"/>
            <a:ext cx="5486400" cy="338554"/>
          </a:xfrm>
          <a:prstGeom prst="rect">
            <a:avLst/>
          </a:prstGeom>
          <a:noFill/>
        </p:spPr>
        <p:txBody>
          <a:bodyPr wrap="square" rtlCol="0">
            <a:spAutoFit/>
          </a:bodyPr>
          <a:lstStyle/>
          <a:p>
            <a:r>
              <a:rPr lang="en-US" sz="1600" dirty="0" smtClean="0"/>
              <a:t>Source: University of Texas at Austin Energy Poll</a:t>
            </a:r>
            <a:endParaRPr lang="en-US" sz="1600" dirty="0"/>
          </a:p>
        </p:txBody>
      </p:sp>
      <p:sp>
        <p:nvSpPr>
          <p:cNvPr id="5" name="Rectangle 4"/>
          <p:cNvSpPr/>
          <p:nvPr/>
        </p:nvSpPr>
        <p:spPr>
          <a:xfrm>
            <a:off x="7086600" y="2971799"/>
            <a:ext cx="2057400" cy="2308324"/>
          </a:xfrm>
          <a:prstGeom prst="rect">
            <a:avLst/>
          </a:prstGeom>
        </p:spPr>
        <p:txBody>
          <a:bodyPr wrap="square">
            <a:spAutoFit/>
          </a:bodyPr>
          <a:lstStyle/>
          <a:p>
            <a:r>
              <a:rPr lang="en-US" sz="1600" dirty="0" smtClean="0"/>
              <a:t>Data </a:t>
            </a:r>
            <a:r>
              <a:rPr lang="en-US" sz="1600" dirty="0"/>
              <a:t>represents survey respondents who say they are familiar with the term hydraulic fracturing (42% of total base or 889 </a:t>
            </a:r>
            <a:r>
              <a:rPr lang="en-US" sz="1600" dirty="0" smtClean="0"/>
              <a:t>out of 2117 individuals).</a:t>
            </a:r>
          </a:p>
          <a:p>
            <a:r>
              <a:rPr lang="en-US" sz="1600" dirty="0" smtClean="0"/>
              <a:t>March 2013</a:t>
            </a:r>
            <a:endParaRPr lang="en-US" sz="1600" dirty="0"/>
          </a:p>
        </p:txBody>
      </p:sp>
    </p:spTree>
    <p:extLst>
      <p:ext uri="{BB962C8B-B14F-4D97-AF65-F5344CB8AC3E}">
        <p14:creationId xmlns:p14="http://schemas.microsoft.com/office/powerpoint/2010/main" val="303768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3971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Title 1"/>
          <p:cNvSpPr>
            <a:spLocks noGrp="1"/>
          </p:cNvSpPr>
          <p:nvPr>
            <p:ph type="title"/>
          </p:nvPr>
        </p:nvSpPr>
        <p:spPr>
          <a:xfrm>
            <a:off x="457200" y="274638"/>
            <a:ext cx="8229600" cy="1143000"/>
          </a:xfrm>
        </p:spPr>
        <p:txBody>
          <a:bodyPr/>
          <a:lstStyle/>
          <a:p>
            <a:endParaRPr lang="en-US"/>
          </a:p>
        </p:txBody>
      </p:sp>
      <p:sp>
        <p:nvSpPr>
          <p:cNvPr id="8" name="Content Placeholder 2"/>
          <p:cNvSpPr>
            <a:spLocks noGrp="1"/>
          </p:cNvSpPr>
          <p:nvPr>
            <p:ph idx="1"/>
          </p:nvPr>
        </p:nvSpPr>
        <p:spPr>
          <a:xfrm>
            <a:off x="457200" y="1600200"/>
            <a:ext cx="8229600" cy="4525963"/>
          </a:xfrm>
        </p:spPr>
        <p:txBody>
          <a:bodyPr/>
          <a:lstStyle/>
          <a:p>
            <a:endParaRPr lang="en-US"/>
          </a:p>
        </p:txBody>
      </p: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0" y="1066800"/>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1" name="Rectangle 10"/>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13"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Public Perception</a:t>
            </a:r>
            <a:endParaRPr lang="en-US" dirty="0">
              <a:ln>
                <a:solidFill>
                  <a:schemeClr val="accent1">
                    <a:shade val="2500"/>
                  </a:schemeClr>
                </a:solidFill>
              </a:ln>
              <a:solidFill>
                <a:schemeClr val="bg1"/>
              </a:solidFill>
            </a:endParaRPr>
          </a:p>
        </p:txBody>
      </p:sp>
      <p:pic>
        <p:nvPicPr>
          <p:cNvPr id="3073" name="Picture 1" descr="http://www.utenergypoll.com/wp-content/uploads/2012/03/Screen-shot-2013-05-30-at-9.17.02-PM.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9625" y="2209800"/>
            <a:ext cx="7343775" cy="44351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52400" y="1157645"/>
            <a:ext cx="883920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Arial" panose="020B0604020202020204" pitchFamily="34" charset="0"/>
                <a:ea typeface="Times New Roman" pitchFamily="18" charset="0"/>
                <a:cs typeface="Arial" panose="020B0604020202020204" pitchFamily="34" charset="0"/>
              </a:rPr>
              <a:t>Who do you trust most to provide accurate, impartial information on hydraulic fracturing?</a:t>
            </a:r>
            <a:endParaRPr kumimoji="0" lang="en-US" altLang="en-US"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3657600" y="6595646"/>
            <a:ext cx="5486400" cy="338554"/>
          </a:xfrm>
          <a:prstGeom prst="rect">
            <a:avLst/>
          </a:prstGeom>
          <a:noFill/>
        </p:spPr>
        <p:txBody>
          <a:bodyPr wrap="square" rtlCol="0">
            <a:spAutoFit/>
          </a:bodyPr>
          <a:lstStyle/>
          <a:p>
            <a:r>
              <a:rPr lang="en-US" sz="1600" dirty="0" smtClean="0"/>
              <a:t>Source: University of Texas at Austin Energy Poll</a:t>
            </a:r>
            <a:endParaRPr lang="en-US" sz="1600" dirty="0"/>
          </a:p>
        </p:txBody>
      </p:sp>
    </p:spTree>
    <p:extLst>
      <p:ext uri="{BB962C8B-B14F-4D97-AF65-F5344CB8AC3E}">
        <p14:creationId xmlns:p14="http://schemas.microsoft.com/office/powerpoint/2010/main" val="856700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l="9985" t="56619" r="8980" b="20905"/>
          <a:stretch>
            <a:fillRect/>
          </a:stretch>
        </p:blipFill>
        <p:spPr bwMode="auto">
          <a:xfrm>
            <a:off x="0" y="-31750"/>
            <a:ext cx="9147175"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026319"/>
            <a:ext cx="9144000" cy="5834062"/>
          </a:xfrm>
          <a:prstGeom prst="rect">
            <a:avLst/>
          </a:prstGeom>
          <a:gradFill>
            <a:gsLst>
              <a:gs pos="0">
                <a:schemeClr val="accent1">
                  <a:lumMod val="40000"/>
                  <a:lumOff val="60000"/>
                </a:schemeClr>
              </a:gs>
              <a:gs pos="50000">
                <a:schemeClr val="bg1"/>
              </a:gs>
              <a:gs pos="100000">
                <a:schemeClr val="accent1">
                  <a:lumMod val="20000"/>
                  <a:lumOff val="8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6" name="Rectangle 5"/>
          <p:cNvSpPr/>
          <p:nvPr/>
        </p:nvSpPr>
        <p:spPr>
          <a:xfrm>
            <a:off x="0" y="923925"/>
            <a:ext cx="9163050" cy="2047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schemeClr val="tx1"/>
              </a:solidFill>
            </a:endParaRPr>
          </a:p>
        </p:txBody>
      </p:sp>
      <p:sp>
        <p:nvSpPr>
          <p:cNvPr id="8" name="TextBox 7"/>
          <p:cNvSpPr txBox="1"/>
          <p:nvPr/>
        </p:nvSpPr>
        <p:spPr>
          <a:xfrm>
            <a:off x="381000" y="1642408"/>
            <a:ext cx="8382000" cy="3046988"/>
          </a:xfrm>
          <a:prstGeom prst="rect">
            <a:avLst/>
          </a:prstGeom>
          <a:noFill/>
        </p:spPr>
        <p:txBody>
          <a:bodyPr wrap="square" rtlCol="0">
            <a:spAutoFit/>
          </a:bodyPr>
          <a:lstStyle/>
          <a:p>
            <a:pPr algn="ctr"/>
            <a:r>
              <a:rPr lang="en-US" sz="3200" dirty="0" smtClean="0"/>
              <a:t>Intermountain Oil &amp; Gas Best Management Practices project</a:t>
            </a:r>
          </a:p>
          <a:p>
            <a:pPr lvl="1" algn="ctr"/>
            <a:r>
              <a:rPr lang="en-US" sz="2400" dirty="0" smtClean="0">
                <a:hlinkClick r:id="rId3"/>
              </a:rPr>
              <a:t>http://www.oilandgasbmps.org</a:t>
            </a:r>
            <a:r>
              <a:rPr lang="en-US" sz="2400" dirty="0" smtClean="0"/>
              <a:t> </a:t>
            </a:r>
            <a:endParaRPr lang="en-US" sz="2400" dirty="0"/>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endParaRPr lang="en-US" sz="2400" dirty="0"/>
          </a:p>
          <a:p>
            <a:pPr algn="ctr"/>
            <a:r>
              <a:rPr lang="en-US" sz="3200" dirty="0" err="1" smtClean="0"/>
              <a:t>LawAtlas</a:t>
            </a:r>
            <a:r>
              <a:rPr lang="en-US" sz="3200" dirty="0" smtClean="0"/>
              <a:t> Water Quality Database</a:t>
            </a:r>
          </a:p>
          <a:p>
            <a:pPr lvl="1" algn="ctr"/>
            <a:r>
              <a:rPr lang="en-US" sz="2400" dirty="0" smtClean="0">
                <a:hlinkClick r:id="rId4"/>
              </a:rPr>
              <a:t>http://lawatlas.org/oilandgas</a:t>
            </a:r>
            <a:r>
              <a:rPr lang="en-US" sz="2400" dirty="0" smtClean="0"/>
              <a:t> </a:t>
            </a:r>
            <a:endParaRPr lang="en-US" sz="2400" dirty="0"/>
          </a:p>
        </p:txBody>
      </p:sp>
      <p:sp>
        <p:nvSpPr>
          <p:cNvPr id="9" name="Title 1"/>
          <p:cNvSpPr txBox="1">
            <a:spLocks/>
          </p:cNvSpPr>
          <p:nvPr/>
        </p:nvSpPr>
        <p:spPr>
          <a:xfrm>
            <a:off x="451945" y="152400"/>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dirty="0" smtClean="0">
                <a:ln>
                  <a:solidFill>
                    <a:schemeClr val="accent1">
                      <a:shade val="2500"/>
                    </a:schemeClr>
                  </a:solidFill>
                </a:ln>
                <a:solidFill>
                  <a:schemeClr val="bg1"/>
                </a:solidFill>
              </a:rPr>
              <a:t>Resources</a:t>
            </a:r>
            <a:endParaRPr lang="en-US" dirty="0">
              <a:ln>
                <a:solidFill>
                  <a:schemeClr val="accent1">
                    <a:shade val="2500"/>
                  </a:schemeClr>
                </a:solidFill>
              </a:ln>
              <a:solidFill>
                <a:schemeClr val="bg1"/>
              </a:solidFill>
            </a:endParaRPr>
          </a:p>
        </p:txBody>
      </p:sp>
    </p:spTree>
    <p:extLst>
      <p:ext uri="{BB962C8B-B14F-4D97-AF65-F5344CB8AC3E}">
        <p14:creationId xmlns:p14="http://schemas.microsoft.com/office/powerpoint/2010/main" val="2262134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40990</TotalTime>
  <Words>2428</Words>
  <Application>Microsoft Office PowerPoint</Application>
  <PresentationFormat>On-screen Show (4:3)</PresentationFormat>
  <Paragraphs>294</Paragraphs>
  <Slides>36</Slides>
  <Notes>24</Notes>
  <HiddenSlides>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Best Management Practices for Oil and Gas Development &amp; Comparative Water Quality Database of Regulations relating to Shale Oil and Gas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Horizontal Well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Colorado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Management Practices</dc:title>
  <dc:creator>apalomaki</dc:creator>
  <cp:lastModifiedBy>M-teo</cp:lastModifiedBy>
  <cp:revision>297</cp:revision>
  <dcterms:created xsi:type="dcterms:W3CDTF">2012-03-24T18:46:08Z</dcterms:created>
  <dcterms:modified xsi:type="dcterms:W3CDTF">2014-03-26T05:57:10Z</dcterms:modified>
</cp:coreProperties>
</file>